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6" r:id="rId18"/>
    <p:sldId id="274" r:id="rId19"/>
    <p:sldId id="277" r:id="rId20"/>
    <p:sldId id="278" r:id="rId21"/>
    <p:sldId id="280" r:id="rId22"/>
    <p:sldId id="279" r:id="rId23"/>
    <p:sldId id="282" r:id="rId24"/>
    <p:sldId id="281" r:id="rId25"/>
    <p:sldId id="283" r:id="rId26"/>
    <p:sldId id="284" r:id="rId27"/>
    <p:sldId id="285" r:id="rId28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08" autoAdjust="0"/>
    <p:restoredTop sz="94669"/>
  </p:normalViewPr>
  <p:slideViewPr>
    <p:cSldViewPr snapToGrid="0">
      <p:cViewPr>
        <p:scale>
          <a:sx n="99" d="100"/>
          <a:sy n="99" d="100"/>
        </p:scale>
        <p:origin x="1768" y="-2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3E961-819A-4294-B787-FC91C2682C79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1252538"/>
            <a:ext cx="23415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B157B-5919-4F40-B4D8-0E936E5B8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072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DB157B-5919-4F40-B4D8-0E936E5B8B9D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5159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DB157B-5919-4F40-B4D8-0E936E5B8B9D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989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DB157B-5919-4F40-B4D8-0E936E5B8B9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290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DB157B-5919-4F40-B4D8-0E936E5B8B9D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368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DB157B-5919-4F40-B4D8-0E936E5B8B9D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057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DB157B-5919-4F40-B4D8-0E936E5B8B9D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947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DB157B-5919-4F40-B4D8-0E936E5B8B9D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3793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DB157B-5919-4F40-B4D8-0E936E5B8B9D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3961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DB157B-5919-4F40-B4D8-0E936E5B8B9D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1843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DB157B-5919-4F40-B4D8-0E936E5B8B9D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842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マスター字幕の書式設定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70E0-6254-4911-97E7-4B7CF750869A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D42C-EE50-4D6A-9091-0CE5383F57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378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70E0-6254-4911-97E7-4B7CF750869A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D42C-EE50-4D6A-9091-0CE5383F57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905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70E0-6254-4911-97E7-4B7CF750869A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D42C-EE50-4D6A-9091-0CE5383F57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86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70E0-6254-4911-97E7-4B7CF750869A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D42C-EE50-4D6A-9091-0CE5383F57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51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70E0-6254-4911-97E7-4B7CF750869A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D42C-EE50-4D6A-9091-0CE5383F57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014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70E0-6254-4911-97E7-4B7CF750869A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D42C-EE50-4D6A-9091-0CE5383F57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5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70E0-6254-4911-97E7-4B7CF750869A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D42C-EE50-4D6A-9091-0CE5383F57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26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70E0-6254-4911-97E7-4B7CF750869A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D42C-EE50-4D6A-9091-0CE5383F57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16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70E0-6254-4911-97E7-4B7CF750869A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D42C-EE50-4D6A-9091-0CE5383F57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463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70E0-6254-4911-97E7-4B7CF750869A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D42C-EE50-4D6A-9091-0CE5383F57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2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70E0-6254-4911-97E7-4B7CF750869A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D42C-EE50-4D6A-9091-0CE5383F57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84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470E0-6254-4911-97E7-4B7CF750869A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4D42C-EE50-4D6A-9091-0CE5383F57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153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1.png"/><Relationship Id="rId7" Type="http://schemas.openxmlformats.org/officeDocument/2006/relationships/image" Target="../media/image2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 dirty="0"/>
              <a:t>  授業資料</a:t>
            </a:r>
            <a:r>
              <a:rPr kumimoji="1" lang="en-US" altLang="ja-JP" sz="1100" dirty="0"/>
              <a:t>01: </a:t>
            </a:r>
            <a:r>
              <a:rPr kumimoji="1" lang="ja-JP" altLang="en-US" sz="1100" dirty="0"/>
              <a:t>反転増幅回路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CF2644E-D572-40DF-9B1F-B773132DB209}"/>
              </a:ext>
            </a:extLst>
          </p:cNvPr>
          <p:cNvSpPr txBox="1"/>
          <p:nvPr/>
        </p:nvSpPr>
        <p:spPr>
          <a:xfrm>
            <a:off x="0" y="1825963"/>
            <a:ext cx="67569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オペアンプの構造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5D1A374-DA00-426C-81CB-F47B412692A4}"/>
              </a:ext>
            </a:extLst>
          </p:cNvPr>
          <p:cNvSpPr txBox="1"/>
          <p:nvPr/>
        </p:nvSpPr>
        <p:spPr>
          <a:xfrm>
            <a:off x="-1" y="2854262"/>
            <a:ext cx="67569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特徴（</a:t>
            </a:r>
            <a:r>
              <a:rPr kumimoji="1" lang="en-US" altLang="ja-JP" sz="1050" dirty="0"/>
              <a:t>5</a:t>
            </a:r>
            <a:r>
              <a:rPr kumimoji="1" lang="ja-JP" altLang="en-US" sz="1050" dirty="0"/>
              <a:t>つ記載）</a:t>
            </a:r>
            <a:endParaRPr kumimoji="1" lang="en-US" altLang="ja-JP" sz="105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1504454-6ED4-418D-936A-AD403D073EB3}"/>
              </a:ext>
            </a:extLst>
          </p:cNvPr>
          <p:cNvSpPr txBox="1"/>
          <p:nvPr/>
        </p:nvSpPr>
        <p:spPr>
          <a:xfrm>
            <a:off x="-2" y="4795528"/>
            <a:ext cx="675693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反転増幅回路：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ja-JP" altLang="en-US" sz="1050" dirty="0"/>
              <a:t>反転増幅回路における電圧の入出力関係：</a:t>
            </a:r>
            <a:endParaRPr kumimoji="1" lang="en-US" altLang="ja-JP" sz="105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3AA3EFF-C896-4086-8206-F68C179ED8D5}"/>
              </a:ext>
            </a:extLst>
          </p:cNvPr>
          <p:cNvSpPr txBox="1"/>
          <p:nvPr/>
        </p:nvSpPr>
        <p:spPr>
          <a:xfrm>
            <a:off x="-3" y="618122"/>
            <a:ext cx="675693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交流電圧について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ja-JP" altLang="en-US" sz="1050" dirty="0"/>
              <a:t>　最大値：</a:t>
            </a:r>
            <a:r>
              <a:rPr kumimoji="1" lang="en-US" altLang="ja-JP" sz="1050" dirty="0"/>
              <a:t>				</a:t>
            </a:r>
            <a:r>
              <a:rPr kumimoji="1" lang="ja-JP" altLang="en-US" sz="1050" dirty="0"/>
              <a:t>実効値：</a:t>
            </a:r>
            <a:r>
              <a:rPr kumimoji="1" lang="en-US" altLang="ja-JP" sz="1050" dirty="0"/>
              <a:t>			</a:t>
            </a:r>
            <a:r>
              <a:rPr kumimoji="1" lang="ja-JP" altLang="en-US" sz="1050" dirty="0"/>
              <a:t>平均値：</a:t>
            </a:r>
          </a:p>
        </p:txBody>
      </p:sp>
    </p:spTree>
    <p:extLst>
      <p:ext uri="{BB962C8B-B14F-4D97-AF65-F5344CB8AC3E}">
        <p14:creationId xmlns:p14="http://schemas.microsoft.com/office/powerpoint/2010/main" val="3043856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 dirty="0"/>
              <a:t>  授業資料</a:t>
            </a:r>
            <a:r>
              <a:rPr kumimoji="1" lang="en-US" altLang="ja-JP" sz="1100" dirty="0"/>
              <a:t>10:</a:t>
            </a:r>
            <a:r>
              <a:rPr kumimoji="1" lang="ja-JP" altLang="en-US" sz="1100" dirty="0"/>
              <a:t> これまでの復習２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3A9F6D0-DF4F-47F8-8AAC-795B4E79F4BE}"/>
              </a:ext>
            </a:extLst>
          </p:cNvPr>
          <p:cNvSpPr txBox="1"/>
          <p:nvPr/>
        </p:nvSpPr>
        <p:spPr>
          <a:xfrm>
            <a:off x="-3" y="618122"/>
            <a:ext cx="675693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反転増幅回路において、</a:t>
            </a:r>
            <a:r>
              <a:rPr kumimoji="1" lang="en-US" altLang="ja-JP" sz="1050" dirty="0"/>
              <a:t>R1=2kΩ</a:t>
            </a:r>
            <a:r>
              <a:rPr kumimoji="1" lang="ja-JP" altLang="en-US" sz="1050" dirty="0" err="1"/>
              <a:t>、</a:t>
            </a:r>
            <a:r>
              <a:rPr kumimoji="1" lang="en-US" altLang="ja-JP" sz="1050" dirty="0"/>
              <a:t>Rf=10kΩ</a:t>
            </a:r>
            <a:r>
              <a:rPr kumimoji="1" lang="ja-JP" altLang="en-US" sz="1050" dirty="0"/>
              <a:t>の抵抗を与えた。最大値が</a:t>
            </a:r>
            <a:r>
              <a:rPr kumimoji="1" lang="en-US" altLang="ja-JP" sz="1050" dirty="0"/>
              <a:t>2V</a:t>
            </a:r>
            <a:r>
              <a:rPr kumimoji="1" lang="ja-JP" altLang="en-US" sz="1050" dirty="0"/>
              <a:t>の交流電圧</a:t>
            </a:r>
            <a:r>
              <a:rPr kumimoji="1" lang="en-US" altLang="ja-JP" sz="1050" dirty="0"/>
              <a:t>vi</a:t>
            </a:r>
            <a:r>
              <a:rPr kumimoji="1" lang="ja-JP" altLang="en-US" sz="1050" dirty="0"/>
              <a:t>を与えたとき、出力電圧</a:t>
            </a:r>
            <a:r>
              <a:rPr kumimoji="1" lang="en-US" altLang="ja-JP" sz="1050" dirty="0" err="1"/>
              <a:t>vo</a:t>
            </a:r>
            <a:r>
              <a:rPr kumimoji="1" lang="ja-JP" altLang="en-US" sz="1050" dirty="0"/>
              <a:t>の最大値はいくつになるか。また、このときの電圧増幅度を求めよ。</a:t>
            </a:r>
            <a:endParaRPr kumimoji="1" lang="en-US" altLang="ja-JP" sz="105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2B1C2DB-BA68-49F9-8962-BD985BBED94D}"/>
              </a:ext>
            </a:extLst>
          </p:cNvPr>
          <p:cNvSpPr txBox="1"/>
          <p:nvPr/>
        </p:nvSpPr>
        <p:spPr>
          <a:xfrm>
            <a:off x="-4" y="2548524"/>
            <a:ext cx="675693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反転加算回路において、直流電圧</a:t>
            </a:r>
            <a:r>
              <a:rPr kumimoji="1" lang="en-US" altLang="ja-JP" sz="1050" dirty="0"/>
              <a:t>V1=5[V]</a:t>
            </a:r>
            <a:r>
              <a:rPr kumimoji="1" lang="ja-JP" altLang="en-US" sz="1050" dirty="0" err="1"/>
              <a:t>、</a:t>
            </a:r>
            <a:r>
              <a:rPr kumimoji="1" lang="en-US" altLang="ja-JP" sz="1050" dirty="0"/>
              <a:t>V2=15[V]</a:t>
            </a:r>
            <a:r>
              <a:rPr kumimoji="1" lang="ja-JP" altLang="en-US" sz="1050" dirty="0"/>
              <a:t>を入力した。</a:t>
            </a:r>
            <a:r>
              <a:rPr kumimoji="1" lang="en-US" altLang="ja-JP" sz="1050" dirty="0"/>
              <a:t>R1=R2=Rf=50[Ω]</a:t>
            </a:r>
            <a:r>
              <a:rPr kumimoji="1" lang="ja-JP" altLang="en-US" sz="1050" dirty="0"/>
              <a:t>のとき、出力電圧</a:t>
            </a:r>
            <a:r>
              <a:rPr kumimoji="1" lang="en-US" altLang="ja-JP" sz="1050" dirty="0"/>
              <a:t>Vo</a:t>
            </a:r>
            <a:r>
              <a:rPr kumimoji="1" lang="ja-JP" altLang="en-US" sz="1050" dirty="0"/>
              <a:t>はいくらになるか。</a:t>
            </a:r>
            <a:endParaRPr kumimoji="1" lang="en-US" altLang="ja-JP" sz="105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3C21F73-0A32-459F-9FA4-B54EFB12441C}"/>
              </a:ext>
            </a:extLst>
          </p:cNvPr>
          <p:cNvSpPr txBox="1"/>
          <p:nvPr/>
        </p:nvSpPr>
        <p:spPr>
          <a:xfrm>
            <a:off x="-5" y="4834605"/>
            <a:ext cx="67569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非反転増幅回路において、</a:t>
            </a:r>
            <a:r>
              <a:rPr kumimoji="1" lang="en-US" altLang="ja-JP" sz="1050" dirty="0"/>
              <a:t>R1=10[Ω]</a:t>
            </a:r>
            <a:r>
              <a:rPr kumimoji="1" lang="ja-JP" altLang="en-US" sz="1050" dirty="0" err="1"/>
              <a:t>、</a:t>
            </a:r>
            <a:r>
              <a:rPr kumimoji="1" lang="en-US" altLang="ja-JP" sz="1050" dirty="0"/>
              <a:t>Rf=500[Ω]</a:t>
            </a:r>
            <a:r>
              <a:rPr kumimoji="1" lang="ja-JP" altLang="en-US" sz="1050" dirty="0"/>
              <a:t>の抵抗を与えた場合、電圧は何倍に増幅されるか。</a:t>
            </a:r>
            <a:endParaRPr kumimoji="1" lang="en-US" altLang="ja-JP" sz="105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EEF46B6-C81D-438B-B063-0EF3A74AA87C}"/>
              </a:ext>
            </a:extLst>
          </p:cNvPr>
          <p:cNvSpPr txBox="1"/>
          <p:nvPr/>
        </p:nvSpPr>
        <p:spPr>
          <a:xfrm>
            <a:off x="0" y="7196670"/>
            <a:ext cx="675693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減算回路において、</a:t>
            </a:r>
            <a:r>
              <a:rPr kumimoji="1" lang="en-US" altLang="ja-JP" sz="1050" dirty="0"/>
              <a:t>R1</a:t>
            </a:r>
            <a:r>
              <a:rPr kumimoji="1" lang="ja-JP" altLang="en-US" sz="1050" dirty="0"/>
              <a:t>と</a:t>
            </a:r>
            <a:r>
              <a:rPr kumimoji="1" lang="en-US" altLang="ja-JP" sz="1050" dirty="0"/>
              <a:t>R2</a:t>
            </a:r>
            <a:r>
              <a:rPr kumimoji="1" lang="ja-JP" altLang="en-US" sz="1050" dirty="0"/>
              <a:t>が等価、</a:t>
            </a:r>
            <a:r>
              <a:rPr kumimoji="1" lang="en-US" altLang="ja-JP" sz="1050" dirty="0"/>
              <a:t>R3</a:t>
            </a:r>
            <a:r>
              <a:rPr kumimoji="1" lang="ja-JP" altLang="en-US" sz="1050" dirty="0"/>
              <a:t>と</a:t>
            </a:r>
            <a:r>
              <a:rPr kumimoji="1" lang="en-US" altLang="ja-JP" sz="1050" dirty="0"/>
              <a:t>Rf</a:t>
            </a:r>
            <a:r>
              <a:rPr kumimoji="1" lang="ja-JP" altLang="en-US" sz="1050" dirty="0"/>
              <a:t>が等価であった。このとき、減算回路の入出力関係はどのような式で与えられるか示せ。</a:t>
            </a:r>
            <a:endParaRPr kumimoji="1" lang="en-US" altLang="ja-JP" sz="1050" dirty="0"/>
          </a:p>
        </p:txBody>
      </p:sp>
    </p:spTree>
    <p:extLst>
      <p:ext uri="{BB962C8B-B14F-4D97-AF65-F5344CB8AC3E}">
        <p14:creationId xmlns:p14="http://schemas.microsoft.com/office/powerpoint/2010/main" val="178059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 dirty="0"/>
              <a:t>  授業資料</a:t>
            </a:r>
            <a:r>
              <a:rPr kumimoji="1" lang="en-US" altLang="ja-JP" sz="1100" dirty="0"/>
              <a:t>11:</a:t>
            </a:r>
            <a:r>
              <a:rPr kumimoji="1" lang="ja-JP" altLang="en-US" sz="1100" dirty="0"/>
              <a:t> これまでの復習３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83B9F857-2E1A-4F85-A540-CF7F3D171190}"/>
              </a:ext>
            </a:extLst>
          </p:cNvPr>
          <p:cNvSpPr/>
          <p:nvPr/>
        </p:nvSpPr>
        <p:spPr>
          <a:xfrm>
            <a:off x="1508353" y="1029401"/>
            <a:ext cx="180000" cy="18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7720C5E-92F0-4E74-95F4-8A45C73AF259}"/>
              </a:ext>
            </a:extLst>
          </p:cNvPr>
          <p:cNvSpPr/>
          <p:nvPr/>
        </p:nvSpPr>
        <p:spPr>
          <a:xfrm>
            <a:off x="2210547" y="995672"/>
            <a:ext cx="452387" cy="2474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二等辺三角形 5">
            <a:extLst>
              <a:ext uri="{FF2B5EF4-FFF2-40B4-BE49-F238E27FC236}">
                <a16:creationId xmlns:a16="http://schemas.microsoft.com/office/drawing/2014/main" id="{631890CB-CD1C-4A09-AEA6-2F83FC37E625}"/>
              </a:ext>
            </a:extLst>
          </p:cNvPr>
          <p:cNvSpPr/>
          <p:nvPr/>
        </p:nvSpPr>
        <p:spPr>
          <a:xfrm rot="5400000">
            <a:off x="3551004" y="924177"/>
            <a:ext cx="579574" cy="622616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89FE42-0A13-444F-BAC9-643B2538A909}"/>
              </a:ext>
            </a:extLst>
          </p:cNvPr>
          <p:cNvSpPr txBox="1"/>
          <p:nvPr/>
        </p:nvSpPr>
        <p:spPr>
          <a:xfrm>
            <a:off x="3527323" y="1231256"/>
            <a:ext cx="22013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kumimoji="1" lang="ja-JP" altLang="en-US" dirty="0"/>
              <a:t>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45B74D4-CA9C-41B2-95F8-93ECBC1DDECD}"/>
              </a:ext>
            </a:extLst>
          </p:cNvPr>
          <p:cNvSpPr txBox="1"/>
          <p:nvPr/>
        </p:nvSpPr>
        <p:spPr>
          <a:xfrm>
            <a:off x="3527323" y="980903"/>
            <a:ext cx="22013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kumimoji="1" lang="ja-JP" altLang="en-US" dirty="0"/>
              <a:t>－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C8D48ED9-9CF9-46F3-AFC3-00562199E9C6}"/>
              </a:ext>
            </a:extLst>
          </p:cNvPr>
          <p:cNvCxnSpPr>
            <a:stCxn id="5" idx="3"/>
            <a:endCxn id="8" idx="1"/>
          </p:cNvCxnSpPr>
          <p:nvPr/>
        </p:nvCxnSpPr>
        <p:spPr>
          <a:xfrm>
            <a:off x="2662934" y="1119402"/>
            <a:ext cx="86438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B851571B-2833-47B0-9A9C-9C9779D91BE1}"/>
              </a:ext>
            </a:extLst>
          </p:cNvPr>
          <p:cNvCxnSpPr>
            <a:cxnSpLocks/>
            <a:stCxn id="3" idx="6"/>
            <a:endCxn id="5" idx="1"/>
          </p:cNvCxnSpPr>
          <p:nvPr/>
        </p:nvCxnSpPr>
        <p:spPr>
          <a:xfrm>
            <a:off x="1688353" y="1119401"/>
            <a:ext cx="522194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フローチャート: 組合せ 15">
            <a:extLst>
              <a:ext uri="{FF2B5EF4-FFF2-40B4-BE49-F238E27FC236}">
                <a16:creationId xmlns:a16="http://schemas.microsoft.com/office/drawing/2014/main" id="{48420EC8-C715-4D03-B5A8-A9376F1420AE}"/>
              </a:ext>
            </a:extLst>
          </p:cNvPr>
          <p:cNvSpPr/>
          <p:nvPr/>
        </p:nvSpPr>
        <p:spPr>
          <a:xfrm>
            <a:off x="3027395" y="1758225"/>
            <a:ext cx="135466" cy="136051"/>
          </a:xfrm>
          <a:prstGeom prst="flowChartMerg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コネクタ: カギ線 17">
            <a:extLst>
              <a:ext uri="{FF2B5EF4-FFF2-40B4-BE49-F238E27FC236}">
                <a16:creationId xmlns:a16="http://schemas.microsoft.com/office/drawing/2014/main" id="{60D7E28C-4407-40CC-BFBE-70E24AE05132}"/>
              </a:ext>
            </a:extLst>
          </p:cNvPr>
          <p:cNvCxnSpPr>
            <a:stCxn id="16" idx="0"/>
            <a:endCxn id="7" idx="1"/>
          </p:cNvCxnSpPr>
          <p:nvPr/>
        </p:nvCxnSpPr>
        <p:spPr>
          <a:xfrm rot="5400000" flipH="1" flipV="1">
            <a:off x="3116991" y="1347894"/>
            <a:ext cx="388469" cy="432195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楕円 19">
            <a:extLst>
              <a:ext uri="{FF2B5EF4-FFF2-40B4-BE49-F238E27FC236}">
                <a16:creationId xmlns:a16="http://schemas.microsoft.com/office/drawing/2014/main" id="{2C58D418-EC63-4655-85D9-9437976AD172}"/>
              </a:ext>
            </a:extLst>
          </p:cNvPr>
          <p:cNvSpPr/>
          <p:nvPr/>
        </p:nvSpPr>
        <p:spPr>
          <a:xfrm>
            <a:off x="3041128" y="1057369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0ED15247-BE6F-4D0C-875F-175C282C01C5}"/>
              </a:ext>
            </a:extLst>
          </p:cNvPr>
          <p:cNvCxnSpPr>
            <a:cxnSpLocks/>
            <a:endCxn id="22" idx="2"/>
          </p:cNvCxnSpPr>
          <p:nvPr/>
        </p:nvCxnSpPr>
        <p:spPr>
          <a:xfrm flipV="1">
            <a:off x="4152099" y="1235489"/>
            <a:ext cx="5878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楕円 21">
            <a:extLst>
              <a:ext uri="{FF2B5EF4-FFF2-40B4-BE49-F238E27FC236}">
                <a16:creationId xmlns:a16="http://schemas.microsoft.com/office/drawing/2014/main" id="{7EB90B7F-AD87-41C9-ACD2-CC8CEF471D81}"/>
              </a:ext>
            </a:extLst>
          </p:cNvPr>
          <p:cNvSpPr/>
          <p:nvPr/>
        </p:nvSpPr>
        <p:spPr>
          <a:xfrm>
            <a:off x="4739931" y="1145489"/>
            <a:ext cx="180000" cy="18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5B171386-7F75-4488-A634-A04CCE1EB53A}"/>
              </a:ext>
            </a:extLst>
          </p:cNvPr>
          <p:cNvSpPr/>
          <p:nvPr/>
        </p:nvSpPr>
        <p:spPr>
          <a:xfrm>
            <a:off x="4392015" y="1179127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08A88068-0447-4C4E-83F2-B66424A98DF4}"/>
              </a:ext>
            </a:extLst>
          </p:cNvPr>
          <p:cNvSpPr/>
          <p:nvPr/>
        </p:nvSpPr>
        <p:spPr>
          <a:xfrm>
            <a:off x="3521262" y="496309"/>
            <a:ext cx="452387" cy="2474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コネクタ: カギ線 28">
            <a:extLst>
              <a:ext uri="{FF2B5EF4-FFF2-40B4-BE49-F238E27FC236}">
                <a16:creationId xmlns:a16="http://schemas.microsoft.com/office/drawing/2014/main" id="{08C7F92B-AAEE-4C9F-98EC-AB76C3F1357D}"/>
              </a:ext>
            </a:extLst>
          </p:cNvPr>
          <p:cNvCxnSpPr>
            <a:cxnSpLocks/>
            <a:stCxn id="20" idx="0"/>
            <a:endCxn id="28" idx="1"/>
          </p:cNvCxnSpPr>
          <p:nvPr/>
        </p:nvCxnSpPr>
        <p:spPr>
          <a:xfrm rot="5400000" flipH="1" flipV="1">
            <a:off x="3089530" y="625637"/>
            <a:ext cx="437330" cy="426134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コネクタ: カギ線 31">
            <a:extLst>
              <a:ext uri="{FF2B5EF4-FFF2-40B4-BE49-F238E27FC236}">
                <a16:creationId xmlns:a16="http://schemas.microsoft.com/office/drawing/2014/main" id="{69AF6B48-38DD-405B-89DA-267DD7E1B0AB}"/>
              </a:ext>
            </a:extLst>
          </p:cNvPr>
          <p:cNvCxnSpPr>
            <a:cxnSpLocks/>
            <a:stCxn id="27" idx="0"/>
            <a:endCxn id="28" idx="3"/>
          </p:cNvCxnSpPr>
          <p:nvPr/>
        </p:nvCxnSpPr>
        <p:spPr>
          <a:xfrm rot="16200000" flipV="1">
            <a:off x="3930288" y="663400"/>
            <a:ext cx="559088" cy="472366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317E313D-01F9-4622-A367-193EED0358C2}"/>
                  </a:ext>
                </a:extLst>
              </p:cNvPr>
              <p:cNvSpPr txBox="1"/>
              <p:nvPr/>
            </p:nvSpPr>
            <p:spPr>
              <a:xfrm>
                <a:off x="1417775" y="726048"/>
                <a:ext cx="4000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kumimoji="1" lang="ja-JP" altLang="en-US" sz="12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317E313D-01F9-4622-A367-193EED0358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775" y="726048"/>
                <a:ext cx="400050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029DBE60-664C-4EDC-9A79-9FCF520E04DA}"/>
                  </a:ext>
                </a:extLst>
              </p:cNvPr>
              <p:cNvSpPr txBox="1"/>
              <p:nvPr/>
            </p:nvSpPr>
            <p:spPr>
              <a:xfrm>
                <a:off x="2242691" y="718673"/>
                <a:ext cx="4000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12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029DBE60-664C-4EDC-9A79-9FCF520E04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2691" y="718673"/>
                <a:ext cx="400050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FED0CC12-9DEE-4127-B3C6-2E7973579C34}"/>
                  </a:ext>
                </a:extLst>
              </p:cNvPr>
              <p:cNvSpPr txBox="1"/>
              <p:nvPr/>
            </p:nvSpPr>
            <p:spPr>
              <a:xfrm>
                <a:off x="3635681" y="723017"/>
                <a:ext cx="400050" cy="2918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kumimoji="1" lang="ja-JP" altLang="en-US" sz="12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FED0CC12-9DEE-4127-B3C6-2E7973579C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681" y="723017"/>
                <a:ext cx="400050" cy="291811"/>
              </a:xfrm>
              <a:prstGeom prst="rect">
                <a:avLst/>
              </a:prstGeom>
              <a:blipFill>
                <a:blip r:embed="rId4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233674AE-2631-4053-B82C-25DA4D1F814C}"/>
                  </a:ext>
                </a:extLst>
              </p:cNvPr>
              <p:cNvSpPr txBox="1"/>
              <p:nvPr/>
            </p:nvSpPr>
            <p:spPr>
              <a:xfrm>
                <a:off x="4629906" y="830953"/>
                <a:ext cx="4000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</m:oMath>
                  </m:oMathPara>
                </a14:m>
                <a:endParaRPr kumimoji="1" lang="ja-JP" altLang="en-US" sz="12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233674AE-2631-4053-B82C-25DA4D1F81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906" y="830953"/>
                <a:ext cx="400050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973FF0E-3F2A-4771-910D-75D331E35A7E}"/>
                  </a:ext>
                </a:extLst>
              </p:cNvPr>
              <p:cNvSpPr txBox="1"/>
              <p:nvPr/>
            </p:nvSpPr>
            <p:spPr>
              <a:xfrm>
                <a:off x="26358" y="1955342"/>
                <a:ext cx="6805284" cy="2205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50" dirty="0"/>
                  <a:t>上の回路において、以下の問題に答えよ。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ja-JP" altLang="en-US" sz="1050" dirty="0"/>
                  <a:t>この回路の名称を答えよ。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ja-JP" altLang="en-US" sz="105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kumimoji="1" lang="ja-JP" altLang="en-US" sz="1050" dirty="0"/>
                  <a:t>を、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kumimoji="1" lang="ja-JP" altLang="en-US" sz="1050" dirty="0"/>
                  <a:t>を用いて表せ。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en-US" altLang="ja-JP" sz="1050" dirty="0"/>
                  <a:t>R1=20Ω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Rf=100Ω</a:t>
                </a:r>
                <a:r>
                  <a:rPr kumimoji="1" lang="ja-JP" altLang="en-US" sz="1050" dirty="0"/>
                  <a:t>の抵抗を与えた。最大</a:t>
                </a:r>
                <a:r>
                  <a:rPr kumimoji="1" lang="en-US" altLang="ja-JP" sz="1050" dirty="0"/>
                  <a:t>100V</a:t>
                </a:r>
                <a:r>
                  <a:rPr kumimoji="1" lang="ja-JP" altLang="en-US" sz="1050" dirty="0"/>
                  <a:t>の交流電圧を入力したとき、出力電圧の最大値はいくらとなるか。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en-US" altLang="ja-JP" sz="1050" dirty="0"/>
                  <a:t>R1=100Ω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Rf=300Ω</a:t>
                </a:r>
                <a:r>
                  <a:rPr kumimoji="1" lang="ja-JP" altLang="en-US" sz="1050" dirty="0"/>
                  <a:t>の抵抗、入力電圧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=0.</m:t>
                    </m:r>
                    <m:r>
                      <a:rPr kumimoji="1" lang="en-US" altLang="ja-JP" sz="1050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m:rPr>
                        <m:sty m:val="p"/>
                      </m:rPr>
                      <a:rPr kumimoji="1" lang="en-US" altLang="ja-JP" sz="1050">
                        <a:latin typeface="Cambria Math" panose="02040503050406030204" pitchFamily="18" charset="0"/>
                      </a:rPr>
                      <m:t>sin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⁡(</m:t>
                    </m:r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0</m:t>
                    </m:r>
                    <m:r>
                      <m:rPr>
                        <m:sty m:val="p"/>
                      </m:rPr>
                      <a:rPr kumimoji="1" lang="en-US" altLang="ja-JP" sz="1050" i="1">
                        <a:latin typeface="Cambria Math" panose="02040503050406030204" pitchFamily="18" charset="0"/>
                      </a:rPr>
                      <m:t>π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sz="1050" dirty="0"/>
                  <a:t> [V]</a:t>
                </a:r>
                <a:r>
                  <a:rPr kumimoji="1" lang="ja-JP" altLang="en-US" sz="1050" dirty="0"/>
                  <a:t> を与えた。このとき、出力電圧はいくらとなるか。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en-US" altLang="ja-JP" sz="1050" dirty="0"/>
                  <a:t>4.</a:t>
                </a:r>
                <a:r>
                  <a:rPr kumimoji="1" lang="ja-JP" altLang="en-US" sz="1050" dirty="0"/>
                  <a:t>の入力波形、出力波形を重ねて描け。記載は</a:t>
                </a:r>
                <a:r>
                  <a:rPr kumimoji="1" lang="en-US" altLang="ja-JP" sz="1050" dirty="0"/>
                  <a:t>1</a:t>
                </a:r>
                <a:r>
                  <a:rPr kumimoji="1" lang="ja-JP" altLang="en-US" sz="1050" dirty="0"/>
                  <a:t>周期分のみとすること。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en-US" altLang="ja-JP" sz="1050" dirty="0"/>
                  <a:t>4.</a:t>
                </a:r>
                <a:r>
                  <a:rPr kumimoji="1" lang="ja-JP" altLang="en-US" sz="1050" dirty="0"/>
                  <a:t>の出力電圧の最大値、実効値、平均値を求めよ。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en-US" altLang="ja-JP" sz="1050" dirty="0"/>
                  <a:t>4.</a:t>
                </a:r>
                <a:r>
                  <a:rPr kumimoji="1" lang="ja-JP" altLang="en-US" sz="1050" dirty="0"/>
                  <a:t>の増幅器は、入力電圧を減衰・増幅・反転させているかどうか、記載せよ。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en-US" altLang="ja-JP" sz="1050" dirty="0"/>
                  <a:t>4.</a:t>
                </a:r>
                <a:r>
                  <a:rPr kumimoji="1" lang="ja-JP" altLang="en-US" sz="1050" dirty="0"/>
                  <a:t>の電圧増幅度を求めよ。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ja-JP" altLang="en-US" sz="1050" dirty="0"/>
                  <a:t>いま、</a:t>
                </a:r>
                <a:r>
                  <a:rPr kumimoji="1" lang="en-US" altLang="ja-JP" sz="1050" dirty="0"/>
                  <a:t>R1=XΩ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Rf=YΩ</a:t>
                </a:r>
                <a:r>
                  <a:rPr kumimoji="1" lang="ja-JP" altLang="en-US" sz="1050" dirty="0"/>
                  <a:t>の抵抗が与えられている。入力電圧を</a:t>
                </a:r>
                <a:r>
                  <a:rPr kumimoji="1" lang="en-US" altLang="ja-JP" sz="1050" dirty="0"/>
                  <a:t>-Z</a:t>
                </a:r>
                <a:r>
                  <a:rPr kumimoji="1" lang="ja-JP" altLang="en-US" sz="1050" dirty="0"/>
                  <a:t>倍したいとき、</a:t>
                </a:r>
                <a:r>
                  <a:rPr kumimoji="1" lang="en-US" altLang="ja-JP" sz="1050" dirty="0"/>
                  <a:t>X, Y, Z</a:t>
                </a:r>
                <a:r>
                  <a:rPr kumimoji="1" lang="ja-JP" altLang="en-US" sz="1050" dirty="0"/>
                  <a:t>はどのような関係となるか。</a:t>
                </a:r>
                <a:endParaRPr kumimoji="1" lang="en-US" altLang="ja-JP" sz="105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973FF0E-3F2A-4771-910D-75D331E35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58" y="1955342"/>
                <a:ext cx="6805284" cy="2205860"/>
              </a:xfrm>
              <a:prstGeom prst="rect">
                <a:avLst/>
              </a:prstGeom>
              <a:blipFill>
                <a:blip r:embed="rId6"/>
                <a:stretch>
                  <a:fillRect b="-55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2782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 dirty="0"/>
              <a:t>  授業資料</a:t>
            </a:r>
            <a:r>
              <a:rPr kumimoji="1" lang="en-US" altLang="ja-JP" sz="1100" dirty="0"/>
              <a:t>12:</a:t>
            </a:r>
            <a:r>
              <a:rPr kumimoji="1" lang="ja-JP" altLang="en-US" sz="1100" dirty="0"/>
              <a:t> これまでの復習４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3EE5848F-FED1-4745-889D-17920B238CA9}"/>
              </a:ext>
            </a:extLst>
          </p:cNvPr>
          <p:cNvSpPr/>
          <p:nvPr/>
        </p:nvSpPr>
        <p:spPr>
          <a:xfrm>
            <a:off x="1246398" y="827168"/>
            <a:ext cx="180000" cy="18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FCF6999-E28D-41AC-9751-C85A5DF93216}"/>
              </a:ext>
            </a:extLst>
          </p:cNvPr>
          <p:cNvSpPr/>
          <p:nvPr/>
        </p:nvSpPr>
        <p:spPr>
          <a:xfrm>
            <a:off x="1796582" y="793439"/>
            <a:ext cx="452387" cy="2474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98641E81-7B9D-4733-9CEC-60B65F5A32B9}"/>
              </a:ext>
            </a:extLst>
          </p:cNvPr>
          <p:cNvSpPr/>
          <p:nvPr/>
        </p:nvSpPr>
        <p:spPr>
          <a:xfrm rot="5400000">
            <a:off x="3551004" y="924177"/>
            <a:ext cx="579574" cy="622616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2163A8F-EA70-4D52-AED6-CD39286C00E6}"/>
              </a:ext>
            </a:extLst>
          </p:cNvPr>
          <p:cNvSpPr txBox="1"/>
          <p:nvPr/>
        </p:nvSpPr>
        <p:spPr>
          <a:xfrm>
            <a:off x="3527323" y="1231256"/>
            <a:ext cx="22013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kumimoji="1" lang="ja-JP" altLang="en-US" dirty="0"/>
              <a:t>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C3C7AA2-A0D3-4B11-A0C6-947D3EA1F1A8}"/>
              </a:ext>
            </a:extLst>
          </p:cNvPr>
          <p:cNvSpPr txBox="1"/>
          <p:nvPr/>
        </p:nvSpPr>
        <p:spPr>
          <a:xfrm>
            <a:off x="3527323" y="980903"/>
            <a:ext cx="22013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kumimoji="1" lang="ja-JP" altLang="en-US" dirty="0"/>
              <a:t>－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39B8EE55-3D3F-4C96-90AB-0FF34D46F796}"/>
              </a:ext>
            </a:extLst>
          </p:cNvPr>
          <p:cNvCxnSpPr>
            <a:cxnSpLocks/>
            <a:stCxn id="5" idx="6"/>
            <a:endCxn id="6" idx="1"/>
          </p:cNvCxnSpPr>
          <p:nvPr/>
        </p:nvCxnSpPr>
        <p:spPr>
          <a:xfrm>
            <a:off x="1426398" y="917168"/>
            <a:ext cx="370184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BC0FB143-F385-43CB-ADFF-B29B5C4D5820}"/>
              </a:ext>
            </a:extLst>
          </p:cNvPr>
          <p:cNvCxnSpPr>
            <a:cxnSpLocks/>
            <a:stCxn id="26" idx="6"/>
            <a:endCxn id="28" idx="1"/>
          </p:cNvCxnSpPr>
          <p:nvPr/>
        </p:nvCxnSpPr>
        <p:spPr>
          <a:xfrm>
            <a:off x="1426398" y="1325489"/>
            <a:ext cx="3701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フローチャート: 組合せ 11">
            <a:extLst>
              <a:ext uri="{FF2B5EF4-FFF2-40B4-BE49-F238E27FC236}">
                <a16:creationId xmlns:a16="http://schemas.microsoft.com/office/drawing/2014/main" id="{99C3C8B6-68D2-443C-A322-1834DD7DE819}"/>
              </a:ext>
            </a:extLst>
          </p:cNvPr>
          <p:cNvSpPr/>
          <p:nvPr/>
        </p:nvSpPr>
        <p:spPr>
          <a:xfrm>
            <a:off x="3027395" y="1758225"/>
            <a:ext cx="135466" cy="136051"/>
          </a:xfrm>
          <a:prstGeom prst="flowChartMerg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コネクタ: カギ線 12">
            <a:extLst>
              <a:ext uri="{FF2B5EF4-FFF2-40B4-BE49-F238E27FC236}">
                <a16:creationId xmlns:a16="http://schemas.microsoft.com/office/drawing/2014/main" id="{A67EFCC2-88A2-4248-A319-CB34FB199391}"/>
              </a:ext>
            </a:extLst>
          </p:cNvPr>
          <p:cNvCxnSpPr>
            <a:stCxn id="12" idx="0"/>
            <a:endCxn id="8" idx="1"/>
          </p:cNvCxnSpPr>
          <p:nvPr/>
        </p:nvCxnSpPr>
        <p:spPr>
          <a:xfrm rot="5400000" flipH="1" flipV="1">
            <a:off x="3116991" y="1347894"/>
            <a:ext cx="388469" cy="432195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楕円 13">
            <a:extLst>
              <a:ext uri="{FF2B5EF4-FFF2-40B4-BE49-F238E27FC236}">
                <a16:creationId xmlns:a16="http://schemas.microsoft.com/office/drawing/2014/main" id="{ED31EDC6-37AA-42A6-A840-A5C4300693FA}"/>
              </a:ext>
            </a:extLst>
          </p:cNvPr>
          <p:cNvSpPr/>
          <p:nvPr/>
        </p:nvSpPr>
        <p:spPr>
          <a:xfrm>
            <a:off x="3041128" y="1057369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DAA705EF-A0FF-4C21-AC38-FB4C2A82CF42}"/>
              </a:ext>
            </a:extLst>
          </p:cNvPr>
          <p:cNvCxnSpPr>
            <a:cxnSpLocks/>
            <a:endCxn id="16" idx="2"/>
          </p:cNvCxnSpPr>
          <p:nvPr/>
        </p:nvCxnSpPr>
        <p:spPr>
          <a:xfrm flipV="1">
            <a:off x="4152099" y="1235489"/>
            <a:ext cx="5878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楕円 15">
            <a:extLst>
              <a:ext uri="{FF2B5EF4-FFF2-40B4-BE49-F238E27FC236}">
                <a16:creationId xmlns:a16="http://schemas.microsoft.com/office/drawing/2014/main" id="{C66DA761-A286-4B1D-BC46-9EA08233FC23}"/>
              </a:ext>
            </a:extLst>
          </p:cNvPr>
          <p:cNvSpPr/>
          <p:nvPr/>
        </p:nvSpPr>
        <p:spPr>
          <a:xfrm>
            <a:off x="4739931" y="1145489"/>
            <a:ext cx="180000" cy="18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C52EE1B1-5683-4257-8D20-CBD3125EAA3F}"/>
              </a:ext>
            </a:extLst>
          </p:cNvPr>
          <p:cNvSpPr/>
          <p:nvPr/>
        </p:nvSpPr>
        <p:spPr>
          <a:xfrm>
            <a:off x="4392015" y="1179127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9879C93-B08C-4F8E-96D8-38BBE8410C54}"/>
              </a:ext>
            </a:extLst>
          </p:cNvPr>
          <p:cNvSpPr/>
          <p:nvPr/>
        </p:nvSpPr>
        <p:spPr>
          <a:xfrm>
            <a:off x="3521262" y="496309"/>
            <a:ext cx="452387" cy="2474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コネクタ: カギ線 18">
            <a:extLst>
              <a:ext uri="{FF2B5EF4-FFF2-40B4-BE49-F238E27FC236}">
                <a16:creationId xmlns:a16="http://schemas.microsoft.com/office/drawing/2014/main" id="{9232CC48-D8E7-4F9D-975C-9171FE7DD858}"/>
              </a:ext>
            </a:extLst>
          </p:cNvPr>
          <p:cNvCxnSpPr>
            <a:cxnSpLocks/>
            <a:stCxn id="14" idx="0"/>
            <a:endCxn id="18" idx="1"/>
          </p:cNvCxnSpPr>
          <p:nvPr/>
        </p:nvCxnSpPr>
        <p:spPr>
          <a:xfrm rot="5400000" flipH="1" flipV="1">
            <a:off x="3089530" y="625637"/>
            <a:ext cx="437330" cy="426134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コネクタ: カギ線 19">
            <a:extLst>
              <a:ext uri="{FF2B5EF4-FFF2-40B4-BE49-F238E27FC236}">
                <a16:creationId xmlns:a16="http://schemas.microsoft.com/office/drawing/2014/main" id="{8CC14679-E422-43F1-8D0C-C6BBEBC699FD}"/>
              </a:ext>
            </a:extLst>
          </p:cNvPr>
          <p:cNvCxnSpPr>
            <a:cxnSpLocks/>
            <a:stCxn id="17" idx="0"/>
            <a:endCxn id="18" idx="3"/>
          </p:cNvCxnSpPr>
          <p:nvPr/>
        </p:nvCxnSpPr>
        <p:spPr>
          <a:xfrm rot="16200000" flipV="1">
            <a:off x="3930288" y="663400"/>
            <a:ext cx="559088" cy="472366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CB30F21-D6F5-40A4-8C9F-4960B36E7511}"/>
                  </a:ext>
                </a:extLst>
              </p:cNvPr>
              <p:cNvSpPr txBox="1"/>
              <p:nvPr/>
            </p:nvSpPr>
            <p:spPr>
              <a:xfrm>
                <a:off x="913147" y="772579"/>
                <a:ext cx="4000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12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CB30F21-D6F5-40A4-8C9F-4960B36E7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147" y="772579"/>
                <a:ext cx="400050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695F8C4D-3166-43EA-847E-62F90B171E70}"/>
                  </a:ext>
                </a:extLst>
              </p:cNvPr>
              <p:cNvSpPr txBox="1"/>
              <p:nvPr/>
            </p:nvSpPr>
            <p:spPr>
              <a:xfrm>
                <a:off x="1848918" y="495580"/>
                <a:ext cx="4000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12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695F8C4D-3166-43EA-847E-62F90B171E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8918" y="495580"/>
                <a:ext cx="400050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4F8C58B9-6D03-4A54-AC5F-7844B39336E8}"/>
                  </a:ext>
                </a:extLst>
              </p:cNvPr>
              <p:cNvSpPr txBox="1"/>
              <p:nvPr/>
            </p:nvSpPr>
            <p:spPr>
              <a:xfrm>
                <a:off x="3635681" y="723017"/>
                <a:ext cx="400050" cy="2918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kumimoji="1" lang="ja-JP" altLang="en-US" sz="12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4F8C58B9-6D03-4A54-AC5F-7844B39336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681" y="723017"/>
                <a:ext cx="400050" cy="291811"/>
              </a:xfrm>
              <a:prstGeom prst="rect">
                <a:avLst/>
              </a:prstGeom>
              <a:blipFill>
                <a:blip r:embed="rId4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D68027F4-94BA-4BD5-9716-23F470D92701}"/>
                  </a:ext>
                </a:extLst>
              </p:cNvPr>
              <p:cNvSpPr txBox="1"/>
              <p:nvPr/>
            </p:nvSpPr>
            <p:spPr>
              <a:xfrm>
                <a:off x="4629906" y="830953"/>
                <a:ext cx="4000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</m:oMath>
                  </m:oMathPara>
                </a14:m>
                <a:endParaRPr kumimoji="1" lang="ja-JP" altLang="en-US" sz="12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D68027F4-94BA-4BD5-9716-23F470D927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906" y="830953"/>
                <a:ext cx="400050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D1C23963-A31D-4CC3-896D-BB6A49A46F90}"/>
                  </a:ext>
                </a:extLst>
              </p:cNvPr>
              <p:cNvSpPr txBox="1"/>
              <p:nvPr/>
            </p:nvSpPr>
            <p:spPr>
              <a:xfrm>
                <a:off x="26358" y="2079291"/>
                <a:ext cx="6805284" cy="2205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50" dirty="0"/>
                  <a:t>上の回路において、以下の問題に答えよ。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ja-JP" altLang="en-US" sz="1050" dirty="0"/>
                  <a:t>この回路の名称を答えよ。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ja-JP" altLang="en-US" sz="105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kumimoji="1" lang="ja-JP" altLang="en-US" sz="1050" dirty="0"/>
                  <a:t>を、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kumimoji="1" lang="en-US" altLang="ja-JP" sz="105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105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kumimoji="1" lang="en-US" altLang="ja-JP" sz="105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kumimoji="1" lang="ja-JP" altLang="en-US" sz="1050" dirty="0"/>
                  <a:t>を用いて表せ。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ja-JP" altLang="en-US" sz="1050" dirty="0"/>
                  <a:t>周波数が同一の交流電圧</a:t>
                </a:r>
                <a:r>
                  <a:rPr kumimoji="1" lang="en-US" altLang="ja-JP" sz="1050" dirty="0"/>
                  <a:t>v1</a:t>
                </a:r>
                <a:r>
                  <a:rPr kumimoji="1" lang="ja-JP" altLang="en-US" sz="1050" dirty="0"/>
                  <a:t>と</a:t>
                </a:r>
                <a:r>
                  <a:rPr kumimoji="1" lang="en-US" altLang="ja-JP" sz="1050" dirty="0"/>
                  <a:t>v2</a:t>
                </a:r>
                <a:r>
                  <a:rPr kumimoji="1" lang="ja-JP" altLang="en-US" sz="1050" dirty="0"/>
                  <a:t>の最大値はそれぞれ</a:t>
                </a:r>
                <a:r>
                  <a:rPr kumimoji="1" lang="en-US" altLang="ja-JP" sz="1050" dirty="0"/>
                  <a:t>10V, 20V</a:t>
                </a:r>
                <a:r>
                  <a:rPr kumimoji="1" lang="ja-JP" altLang="en-US" sz="1050" dirty="0"/>
                  <a:t>である。</a:t>
                </a:r>
                <a:r>
                  <a:rPr kumimoji="1" lang="en-US" altLang="ja-JP" sz="1050" dirty="0"/>
                  <a:t>R1=100Ω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R2=1kΩ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Rf=10Ω</a:t>
                </a:r>
                <a:r>
                  <a:rPr kumimoji="1" lang="ja-JP" altLang="en-US" sz="1050" dirty="0"/>
                  <a:t>のとき、</a:t>
                </a:r>
                <a:r>
                  <a:rPr kumimoji="1" lang="en-US" altLang="ja-JP" sz="1050" dirty="0" err="1"/>
                  <a:t>vo</a:t>
                </a:r>
                <a:r>
                  <a:rPr kumimoji="1" lang="ja-JP" altLang="en-US" sz="1050" dirty="0"/>
                  <a:t>の最大値はいくらとなるか。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ja-JP" altLang="en-US" sz="105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=0.</m:t>
                    </m:r>
                    <m:r>
                      <a:rPr kumimoji="1" lang="en-US" altLang="ja-JP" sz="1050">
                        <a:latin typeface="Cambria Math" panose="02040503050406030204" pitchFamily="18" charset="0"/>
                      </a:rPr>
                      <m:t>1</m:t>
                    </m:r>
                    <m:r>
                      <m:rPr>
                        <m:sty m:val="p"/>
                      </m:rPr>
                      <a:rPr kumimoji="1" lang="en-US" altLang="ja-JP" sz="1050">
                        <a:latin typeface="Cambria Math" panose="02040503050406030204" pitchFamily="18" charset="0"/>
                      </a:rPr>
                      <m:t>sin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⁡(100</m:t>
                    </m:r>
                    <m:r>
                      <m:rPr>
                        <m:sty m:val="p"/>
                      </m:rPr>
                      <a:rPr kumimoji="1" lang="en-US" altLang="ja-JP" sz="1050" i="1">
                        <a:latin typeface="Cambria Math" panose="02040503050406030204" pitchFamily="18" charset="0"/>
                      </a:rPr>
                      <m:t>π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sz="1050" dirty="0"/>
                  <a:t> [V],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=0.</m:t>
                    </m:r>
                    <m:r>
                      <a:rPr kumimoji="1" lang="en-US" altLang="ja-JP" sz="1050" b="0" i="0" smtClean="0">
                        <a:latin typeface="Cambria Math" panose="02040503050406030204" pitchFamily="18" charset="0"/>
                      </a:rPr>
                      <m:t>3</m:t>
                    </m:r>
                    <m:r>
                      <m:rPr>
                        <m:sty m:val="p"/>
                      </m:rPr>
                      <a:rPr kumimoji="1" lang="en-US" altLang="ja-JP" sz="1050">
                        <a:latin typeface="Cambria Math" panose="02040503050406030204" pitchFamily="18" charset="0"/>
                      </a:rPr>
                      <m:t>sin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⁡(100</m:t>
                    </m:r>
                    <m:r>
                      <m:rPr>
                        <m:sty m:val="p"/>
                      </m:rPr>
                      <a:rPr kumimoji="1" lang="en-US" altLang="ja-JP" sz="1050" i="1">
                        <a:latin typeface="Cambria Math" panose="02040503050406030204" pitchFamily="18" charset="0"/>
                      </a:rPr>
                      <m:t>π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sz="1050" dirty="0"/>
                  <a:t> [V]</a:t>
                </a:r>
                <a:r>
                  <a:rPr kumimoji="1" lang="ja-JP" altLang="en-US" sz="1050" dirty="0"/>
                  <a:t>の入力電圧を与えた。</a:t>
                </a:r>
                <a:r>
                  <a:rPr kumimoji="1" lang="en-US" altLang="ja-JP" sz="1050" dirty="0"/>
                  <a:t> R1=10Ω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R2=30Ω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Rf=100Ω</a:t>
                </a:r>
                <a:r>
                  <a:rPr kumimoji="1" lang="ja-JP" altLang="en-US" sz="1050" dirty="0"/>
                  <a:t>のとき、出力電圧はどのような式で与えられるか。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en-US" altLang="ja-JP" sz="1050" dirty="0"/>
                  <a:t>4. </a:t>
                </a:r>
                <a:r>
                  <a:rPr kumimoji="1" lang="ja-JP" altLang="en-US" sz="1050" dirty="0"/>
                  <a:t>において、</a:t>
                </a:r>
                <a:r>
                  <a:rPr kumimoji="1" lang="en-US" altLang="ja-JP" sz="1050" dirty="0"/>
                  <a:t>v1, v2, </a:t>
                </a:r>
                <a:r>
                  <a:rPr kumimoji="1" lang="en-US" altLang="ja-JP" sz="1050" dirty="0" err="1"/>
                  <a:t>vo</a:t>
                </a:r>
                <a:r>
                  <a:rPr kumimoji="1" lang="ja-JP" altLang="en-US" sz="1050" dirty="0"/>
                  <a:t>の波形をそれぞれ描け。重ねなくてよい。</a:t>
                </a:r>
                <a:r>
                  <a:rPr kumimoji="1" lang="en-US" altLang="ja-JP" sz="1050" dirty="0"/>
                  <a:t>1</a:t>
                </a:r>
                <a:r>
                  <a:rPr kumimoji="1" lang="ja-JP" altLang="en-US" sz="1050" dirty="0"/>
                  <a:t>周期分のみとすること。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en-US" altLang="ja-JP" sz="1050" dirty="0"/>
                  <a:t>4.</a:t>
                </a:r>
                <a:r>
                  <a:rPr kumimoji="1" lang="ja-JP" altLang="en-US" sz="1050" dirty="0"/>
                  <a:t>において、出力電圧の最大値、実効値、平均値を求めよ。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en-US" altLang="ja-JP" sz="105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kumimoji="1" lang="en-US" altLang="ja-JP" sz="1050" dirty="0"/>
                  <a:t> [V]</a:t>
                </a:r>
                <a:r>
                  <a:rPr kumimoji="1" lang="ja-JP" altLang="en-US" sz="1050" dirty="0"/>
                  <a:t>としたとき、</a:t>
                </a:r>
                <a:r>
                  <a:rPr kumimoji="1" lang="en-US" altLang="ja-JP" sz="1050" dirty="0"/>
                  <a:t>2.</a:t>
                </a:r>
                <a:r>
                  <a:rPr kumimoji="1" lang="ja-JP" altLang="en-US" sz="1050" dirty="0"/>
                  <a:t>はどのように簡略化されるか。またこのとき、</a:t>
                </a:r>
                <a:r>
                  <a:rPr kumimoji="1" lang="en-US" altLang="ja-JP" sz="1050" dirty="0"/>
                  <a:t>1.</a:t>
                </a:r>
                <a:r>
                  <a:rPr kumimoji="1" lang="ja-JP" altLang="en-US" sz="1050" dirty="0"/>
                  <a:t>以外の名称で呼ばれるある回路と等価な回路となる。その名称を答えよ。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en-US" altLang="ja-JP" sz="1050" dirty="0"/>
                  <a:t>A</a:t>
                </a:r>
                <a:r>
                  <a:rPr kumimoji="1" lang="ja-JP" altLang="en-US" sz="1050" dirty="0" err="1"/>
                  <a:t>くんは</a:t>
                </a:r>
                <a:r>
                  <a:rPr kumimoji="1" lang="ja-JP" altLang="en-US" sz="1050" dirty="0"/>
                  <a:t>誤って抵抗</a:t>
                </a:r>
                <a:r>
                  <a:rPr kumimoji="1" lang="en-US" altLang="ja-JP" sz="1050" dirty="0"/>
                  <a:t>Rf</a:t>
                </a:r>
                <a:r>
                  <a:rPr kumimoji="1" lang="ja-JP" altLang="en-US" sz="1050" dirty="0"/>
                  <a:t>を設置し忘れてしまった。このとき、この増幅器はどのような動作をすると考えられるか、述べよ。</a:t>
                </a:r>
                <a:endParaRPr kumimoji="1" lang="en-US" altLang="ja-JP" sz="105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D1C23963-A31D-4CC3-896D-BB6A49A46F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58" y="2079291"/>
                <a:ext cx="6805284" cy="2205860"/>
              </a:xfrm>
              <a:prstGeom prst="rect">
                <a:avLst/>
              </a:prstGeom>
              <a:blipFill>
                <a:blip r:embed="rId6"/>
                <a:stretch>
                  <a:fillRect b="-55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楕円 25">
            <a:extLst>
              <a:ext uri="{FF2B5EF4-FFF2-40B4-BE49-F238E27FC236}">
                <a16:creationId xmlns:a16="http://schemas.microsoft.com/office/drawing/2014/main" id="{6431CA2B-C797-4CE4-A8C3-7E6041EDFE3C}"/>
              </a:ext>
            </a:extLst>
          </p:cNvPr>
          <p:cNvSpPr/>
          <p:nvPr/>
        </p:nvSpPr>
        <p:spPr>
          <a:xfrm>
            <a:off x="1246398" y="1235489"/>
            <a:ext cx="180000" cy="18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339A0700-FF38-41F5-97FB-9E3A2684437B}"/>
                  </a:ext>
                </a:extLst>
              </p:cNvPr>
              <p:cNvSpPr txBox="1"/>
              <p:nvPr/>
            </p:nvSpPr>
            <p:spPr>
              <a:xfrm>
                <a:off x="916322" y="1167522"/>
                <a:ext cx="4000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1" lang="ja-JP" altLang="en-US" sz="12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339A0700-FF38-41F5-97FB-9E3A268443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322" y="1167522"/>
                <a:ext cx="400050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35E5CB13-A1AB-41E3-9431-9351B8828A37}"/>
              </a:ext>
            </a:extLst>
          </p:cNvPr>
          <p:cNvSpPr/>
          <p:nvPr/>
        </p:nvSpPr>
        <p:spPr>
          <a:xfrm>
            <a:off x="1796581" y="1201759"/>
            <a:ext cx="452387" cy="2474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6322BC89-3F84-4BF5-B024-C5C8B6CAD4F5}"/>
                  </a:ext>
                </a:extLst>
              </p:cNvPr>
              <p:cNvSpPr txBox="1"/>
              <p:nvPr/>
            </p:nvSpPr>
            <p:spPr>
              <a:xfrm>
                <a:off x="1848918" y="1480232"/>
                <a:ext cx="4000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1" lang="ja-JP" altLang="en-US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6322BC89-3F84-4BF5-B024-C5C8B6CAD4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8918" y="1480232"/>
                <a:ext cx="40005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楕円 33">
            <a:extLst>
              <a:ext uri="{FF2B5EF4-FFF2-40B4-BE49-F238E27FC236}">
                <a16:creationId xmlns:a16="http://schemas.microsoft.com/office/drawing/2014/main" id="{28F59FE6-DA0A-44BC-861F-2877286F291C}"/>
              </a:ext>
            </a:extLst>
          </p:cNvPr>
          <p:cNvSpPr/>
          <p:nvPr/>
        </p:nvSpPr>
        <p:spPr>
          <a:xfrm>
            <a:off x="2467008" y="1068486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" name="コネクタ: カギ線 34">
            <a:extLst>
              <a:ext uri="{FF2B5EF4-FFF2-40B4-BE49-F238E27FC236}">
                <a16:creationId xmlns:a16="http://schemas.microsoft.com/office/drawing/2014/main" id="{4D379FAC-8FAC-44CB-817A-87B4D9BFD4FD}"/>
              </a:ext>
            </a:extLst>
          </p:cNvPr>
          <p:cNvCxnSpPr>
            <a:cxnSpLocks/>
            <a:stCxn id="34" idx="0"/>
            <a:endCxn id="6" idx="3"/>
          </p:cNvCxnSpPr>
          <p:nvPr/>
        </p:nvCxnSpPr>
        <p:spPr>
          <a:xfrm rot="16200000" flipV="1">
            <a:off x="2309331" y="856808"/>
            <a:ext cx="151317" cy="272039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コネクタ: カギ線 37">
            <a:extLst>
              <a:ext uri="{FF2B5EF4-FFF2-40B4-BE49-F238E27FC236}">
                <a16:creationId xmlns:a16="http://schemas.microsoft.com/office/drawing/2014/main" id="{4716DC9F-D707-4FDD-BEB3-55298E6D04AD}"/>
              </a:ext>
            </a:extLst>
          </p:cNvPr>
          <p:cNvCxnSpPr>
            <a:cxnSpLocks/>
            <a:stCxn id="34" idx="4"/>
            <a:endCxn id="28" idx="3"/>
          </p:cNvCxnSpPr>
          <p:nvPr/>
        </p:nvCxnSpPr>
        <p:spPr>
          <a:xfrm rot="5400000">
            <a:off x="2310487" y="1114967"/>
            <a:ext cx="149003" cy="272040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38A2AA86-DCA4-4781-ACFE-F282A837707E}"/>
              </a:ext>
            </a:extLst>
          </p:cNvPr>
          <p:cNvCxnSpPr>
            <a:cxnSpLocks/>
            <a:stCxn id="34" idx="6"/>
            <a:endCxn id="9" idx="1"/>
          </p:cNvCxnSpPr>
          <p:nvPr/>
        </p:nvCxnSpPr>
        <p:spPr>
          <a:xfrm flipV="1">
            <a:off x="2575008" y="1119403"/>
            <a:ext cx="95231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258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 dirty="0"/>
              <a:t>  授業資料</a:t>
            </a:r>
            <a:r>
              <a:rPr kumimoji="1" lang="en-US" altLang="ja-JP" sz="1100" dirty="0"/>
              <a:t>13:</a:t>
            </a:r>
            <a:r>
              <a:rPr kumimoji="1" lang="ja-JP" altLang="en-US" sz="1100" dirty="0"/>
              <a:t> これまでの復習５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2A376CB2-BF77-4185-82F8-AC449A4B21FA}"/>
              </a:ext>
            </a:extLst>
          </p:cNvPr>
          <p:cNvSpPr/>
          <p:nvPr/>
        </p:nvSpPr>
        <p:spPr>
          <a:xfrm>
            <a:off x="1902989" y="698415"/>
            <a:ext cx="180000" cy="18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57F9919-7956-4FA2-84E1-38032EB8EF65}"/>
              </a:ext>
            </a:extLst>
          </p:cNvPr>
          <p:cNvSpPr/>
          <p:nvPr/>
        </p:nvSpPr>
        <p:spPr>
          <a:xfrm>
            <a:off x="2651702" y="915039"/>
            <a:ext cx="452387" cy="2474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3CDBD377-3DF1-4095-B8FC-478F78A245D8}"/>
              </a:ext>
            </a:extLst>
          </p:cNvPr>
          <p:cNvSpPr/>
          <p:nvPr/>
        </p:nvSpPr>
        <p:spPr>
          <a:xfrm rot="5400000">
            <a:off x="3551004" y="593191"/>
            <a:ext cx="579574" cy="622616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94585BB-C25E-424F-9CDA-11E0D053B866}"/>
              </a:ext>
            </a:extLst>
          </p:cNvPr>
          <p:cNvSpPr txBox="1"/>
          <p:nvPr/>
        </p:nvSpPr>
        <p:spPr>
          <a:xfrm>
            <a:off x="3527323" y="900270"/>
            <a:ext cx="22013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kumimoji="1" lang="ja-JP" altLang="en-US" dirty="0"/>
              <a:t>－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AE225B0-B041-4F5B-A8A0-3E7A2D4B69E1}"/>
              </a:ext>
            </a:extLst>
          </p:cNvPr>
          <p:cNvSpPr txBox="1"/>
          <p:nvPr/>
        </p:nvSpPr>
        <p:spPr>
          <a:xfrm>
            <a:off x="3527323" y="649917"/>
            <a:ext cx="22013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kumimoji="1" lang="ja-JP" altLang="en-US" dirty="0"/>
              <a:t>＋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D3402102-2177-4310-A7EB-20A59FE0022B}"/>
              </a:ext>
            </a:extLst>
          </p:cNvPr>
          <p:cNvCxnSpPr>
            <a:cxnSpLocks/>
            <a:stCxn id="6" idx="3"/>
            <a:endCxn id="8" idx="1"/>
          </p:cNvCxnSpPr>
          <p:nvPr/>
        </p:nvCxnSpPr>
        <p:spPr>
          <a:xfrm>
            <a:off x="3104089" y="1038769"/>
            <a:ext cx="423234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72D652DA-E59A-4563-AF11-93375A101DF0}"/>
              </a:ext>
            </a:extLst>
          </p:cNvPr>
          <p:cNvCxnSpPr>
            <a:cxnSpLocks/>
            <a:stCxn id="5" idx="6"/>
            <a:endCxn id="9" idx="1"/>
          </p:cNvCxnSpPr>
          <p:nvPr/>
        </p:nvCxnSpPr>
        <p:spPr>
          <a:xfrm>
            <a:off x="2082989" y="788415"/>
            <a:ext cx="1444334" cy="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フローチャート: 組合せ 11">
            <a:extLst>
              <a:ext uri="{FF2B5EF4-FFF2-40B4-BE49-F238E27FC236}">
                <a16:creationId xmlns:a16="http://schemas.microsoft.com/office/drawing/2014/main" id="{8BF9ACF3-9F4B-42EE-8462-4FEFA8BCFB60}"/>
              </a:ext>
            </a:extLst>
          </p:cNvPr>
          <p:cNvSpPr/>
          <p:nvPr/>
        </p:nvSpPr>
        <p:spPr>
          <a:xfrm>
            <a:off x="2202205" y="1464473"/>
            <a:ext cx="135466" cy="136051"/>
          </a:xfrm>
          <a:prstGeom prst="flowChartMerg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コネクタ: カギ線 12">
            <a:extLst>
              <a:ext uri="{FF2B5EF4-FFF2-40B4-BE49-F238E27FC236}">
                <a16:creationId xmlns:a16="http://schemas.microsoft.com/office/drawing/2014/main" id="{368D4C9C-075B-4EC6-923A-FB54795841E6}"/>
              </a:ext>
            </a:extLst>
          </p:cNvPr>
          <p:cNvCxnSpPr>
            <a:cxnSpLocks/>
            <a:stCxn id="12" idx="0"/>
            <a:endCxn id="6" idx="1"/>
          </p:cNvCxnSpPr>
          <p:nvPr/>
        </p:nvCxnSpPr>
        <p:spPr>
          <a:xfrm rot="5400000" flipH="1" flipV="1">
            <a:off x="2247968" y="1060739"/>
            <a:ext cx="425704" cy="381764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楕円 13">
            <a:extLst>
              <a:ext uri="{FF2B5EF4-FFF2-40B4-BE49-F238E27FC236}">
                <a16:creationId xmlns:a16="http://schemas.microsoft.com/office/drawing/2014/main" id="{9C789C7F-FE07-4CEB-B65C-796E7A6BC0CE}"/>
              </a:ext>
            </a:extLst>
          </p:cNvPr>
          <p:cNvSpPr/>
          <p:nvPr/>
        </p:nvSpPr>
        <p:spPr>
          <a:xfrm>
            <a:off x="3233407" y="993155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D290637D-C7E8-41AD-9B2E-53F9772F83C7}"/>
              </a:ext>
            </a:extLst>
          </p:cNvPr>
          <p:cNvCxnSpPr>
            <a:cxnSpLocks/>
            <a:endCxn id="16" idx="2"/>
          </p:cNvCxnSpPr>
          <p:nvPr/>
        </p:nvCxnSpPr>
        <p:spPr>
          <a:xfrm flipV="1">
            <a:off x="4152099" y="904503"/>
            <a:ext cx="5878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楕円 15">
            <a:extLst>
              <a:ext uri="{FF2B5EF4-FFF2-40B4-BE49-F238E27FC236}">
                <a16:creationId xmlns:a16="http://schemas.microsoft.com/office/drawing/2014/main" id="{D428CBF6-DFB8-40C2-BF35-2AB65F4C1913}"/>
              </a:ext>
            </a:extLst>
          </p:cNvPr>
          <p:cNvSpPr/>
          <p:nvPr/>
        </p:nvSpPr>
        <p:spPr>
          <a:xfrm>
            <a:off x="4739931" y="814503"/>
            <a:ext cx="180000" cy="18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C53433A5-9AA8-4B31-9417-3D7867989B74}"/>
              </a:ext>
            </a:extLst>
          </p:cNvPr>
          <p:cNvSpPr/>
          <p:nvPr/>
        </p:nvSpPr>
        <p:spPr>
          <a:xfrm>
            <a:off x="4392015" y="848141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D0BE2D9-CCA9-4C15-B922-9EEBD21D136A}"/>
              </a:ext>
            </a:extLst>
          </p:cNvPr>
          <p:cNvSpPr/>
          <p:nvPr/>
        </p:nvSpPr>
        <p:spPr>
          <a:xfrm>
            <a:off x="3747456" y="1330314"/>
            <a:ext cx="452387" cy="2474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コネクタ: カギ線 18">
            <a:extLst>
              <a:ext uri="{FF2B5EF4-FFF2-40B4-BE49-F238E27FC236}">
                <a16:creationId xmlns:a16="http://schemas.microsoft.com/office/drawing/2014/main" id="{564C2A4A-F66D-4304-B577-4F8E271CC026}"/>
              </a:ext>
            </a:extLst>
          </p:cNvPr>
          <p:cNvCxnSpPr>
            <a:cxnSpLocks/>
            <a:stCxn id="18" idx="1"/>
            <a:endCxn id="14" idx="4"/>
          </p:cNvCxnSpPr>
          <p:nvPr/>
        </p:nvCxnSpPr>
        <p:spPr>
          <a:xfrm rot="10800000">
            <a:off x="3287408" y="1101156"/>
            <a:ext cx="460049" cy="352889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171EE636-32E8-4472-BCBB-BEA7586B914F}"/>
                  </a:ext>
                </a:extLst>
              </p:cNvPr>
              <p:cNvSpPr txBox="1"/>
              <p:nvPr/>
            </p:nvSpPr>
            <p:spPr>
              <a:xfrm>
                <a:off x="1812411" y="395062"/>
                <a:ext cx="4000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kumimoji="1" lang="ja-JP" altLang="en-US" sz="12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171EE636-32E8-4472-BCBB-BEA7586B91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2411" y="395062"/>
                <a:ext cx="400050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4BC074F-7A33-4BE0-9BFB-274D2F28DAC6}"/>
                  </a:ext>
                </a:extLst>
              </p:cNvPr>
              <p:cNvSpPr txBox="1"/>
              <p:nvPr/>
            </p:nvSpPr>
            <p:spPr>
              <a:xfrm>
                <a:off x="2704039" y="1150623"/>
                <a:ext cx="4000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12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4BC074F-7A33-4BE0-9BFB-274D2F28DA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4039" y="1150623"/>
                <a:ext cx="400050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BA12AF1F-E339-4767-A661-F7B49DD0C3B8}"/>
                  </a:ext>
                </a:extLst>
              </p:cNvPr>
              <p:cNvSpPr txBox="1"/>
              <p:nvPr/>
            </p:nvSpPr>
            <p:spPr>
              <a:xfrm>
                <a:off x="3840791" y="1051990"/>
                <a:ext cx="400050" cy="2918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kumimoji="1" lang="ja-JP" altLang="en-US" sz="12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BA12AF1F-E339-4767-A661-F7B49DD0C3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0791" y="1051990"/>
                <a:ext cx="400050" cy="291811"/>
              </a:xfrm>
              <a:prstGeom prst="rect">
                <a:avLst/>
              </a:prstGeom>
              <a:blipFill>
                <a:blip r:embed="rId4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37038F1A-68F1-464E-8AF9-B022F49EAE97}"/>
                  </a:ext>
                </a:extLst>
              </p:cNvPr>
              <p:cNvSpPr txBox="1"/>
              <p:nvPr/>
            </p:nvSpPr>
            <p:spPr>
              <a:xfrm>
                <a:off x="4629906" y="499967"/>
                <a:ext cx="4000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</m:oMath>
                  </m:oMathPara>
                </a14:m>
                <a:endParaRPr kumimoji="1" lang="ja-JP" altLang="en-US" sz="12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37038F1A-68F1-464E-8AF9-B022F49EAE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906" y="499967"/>
                <a:ext cx="400050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D00F5AC8-4B8A-4357-8DB6-2BD87324E71B}"/>
                  </a:ext>
                </a:extLst>
              </p:cNvPr>
              <p:cNvSpPr txBox="1"/>
              <p:nvPr/>
            </p:nvSpPr>
            <p:spPr>
              <a:xfrm>
                <a:off x="26358" y="1757683"/>
                <a:ext cx="6805284" cy="20442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50" dirty="0"/>
                  <a:t>上の回路において、以下の問題に答えよ。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ja-JP" altLang="en-US" sz="1050" dirty="0"/>
                  <a:t>この回路の名称を答えよ。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ja-JP" altLang="en-US" sz="105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kumimoji="1" lang="ja-JP" altLang="en-US" sz="1050" dirty="0"/>
                  <a:t>を、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kumimoji="1" lang="ja-JP" altLang="en-US" sz="1050" dirty="0"/>
                  <a:t>を用いて表せ。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en-US" altLang="ja-JP" sz="1050" dirty="0"/>
                  <a:t>R1=20Ω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Rf=100Ω</a:t>
                </a:r>
                <a:r>
                  <a:rPr kumimoji="1" lang="ja-JP" altLang="en-US" sz="1050" dirty="0"/>
                  <a:t>の抵抗を与えた。最大</a:t>
                </a:r>
                <a:r>
                  <a:rPr kumimoji="1" lang="en-US" altLang="ja-JP" sz="1050" dirty="0"/>
                  <a:t>100V</a:t>
                </a:r>
                <a:r>
                  <a:rPr kumimoji="1" lang="ja-JP" altLang="en-US" sz="1050" dirty="0"/>
                  <a:t>の交流電圧を入力したとき、出力電圧の最大値はいくらとなるか。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en-US" altLang="ja-JP" sz="1050" dirty="0"/>
                  <a:t>R1=100Ω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Rf=300Ω</a:t>
                </a:r>
                <a:r>
                  <a:rPr kumimoji="1" lang="ja-JP" altLang="en-US" sz="1050" dirty="0"/>
                  <a:t>の抵抗、入力電圧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=0.</m:t>
                    </m:r>
                    <m:r>
                      <a:rPr kumimoji="1" lang="en-US" altLang="ja-JP" sz="1050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m:rPr>
                        <m:sty m:val="p"/>
                      </m:rPr>
                      <a:rPr kumimoji="1" lang="en-US" altLang="ja-JP" sz="1050">
                        <a:latin typeface="Cambria Math" panose="02040503050406030204" pitchFamily="18" charset="0"/>
                      </a:rPr>
                      <m:t>sin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⁡(</m:t>
                    </m:r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0</m:t>
                    </m:r>
                    <m:r>
                      <m:rPr>
                        <m:sty m:val="p"/>
                      </m:rPr>
                      <a:rPr kumimoji="1" lang="en-US" altLang="ja-JP" sz="1050" i="1">
                        <a:latin typeface="Cambria Math" panose="02040503050406030204" pitchFamily="18" charset="0"/>
                      </a:rPr>
                      <m:t>π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sz="1050" dirty="0"/>
                  <a:t> [V]</a:t>
                </a:r>
                <a:r>
                  <a:rPr kumimoji="1" lang="ja-JP" altLang="en-US" sz="1050" dirty="0"/>
                  <a:t> を与えた。このとき、出力電圧はいくらとなるか。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en-US" altLang="ja-JP" sz="1050" dirty="0"/>
                  <a:t>4.</a:t>
                </a:r>
                <a:r>
                  <a:rPr kumimoji="1" lang="ja-JP" altLang="en-US" sz="1050" dirty="0"/>
                  <a:t>の入力波形、出力波形を重ねて描け。記載は</a:t>
                </a:r>
                <a:r>
                  <a:rPr kumimoji="1" lang="en-US" altLang="ja-JP" sz="1050" dirty="0"/>
                  <a:t>1</a:t>
                </a:r>
                <a:r>
                  <a:rPr kumimoji="1" lang="ja-JP" altLang="en-US" sz="1050" dirty="0"/>
                  <a:t>周期分のみとすること。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en-US" altLang="ja-JP" sz="1050" dirty="0"/>
                  <a:t>4.</a:t>
                </a:r>
                <a:r>
                  <a:rPr kumimoji="1" lang="ja-JP" altLang="en-US" sz="1050" dirty="0"/>
                  <a:t>の出力電圧の最大値、実効値、平均値を求めよ。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en-US" altLang="ja-JP" sz="1050" dirty="0"/>
                  <a:t>4.</a:t>
                </a:r>
                <a:r>
                  <a:rPr kumimoji="1" lang="ja-JP" altLang="en-US" sz="1050" dirty="0"/>
                  <a:t>の電圧増幅度を求めよ。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ja-JP" altLang="en-US" sz="1050" dirty="0"/>
                  <a:t>この回路は入力電圧を減衰させることができるか。できる場合はその条件、できない場合はその理由を述べよ。</a:t>
                </a:r>
                <a:endParaRPr kumimoji="1" lang="en-US" altLang="ja-JP" sz="105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D00F5AC8-4B8A-4357-8DB6-2BD87324E7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58" y="1757683"/>
                <a:ext cx="6805284" cy="2044278"/>
              </a:xfrm>
              <a:prstGeom prst="rect">
                <a:avLst/>
              </a:prstGeom>
              <a:blipFill>
                <a:blip r:embed="rId6"/>
                <a:stretch>
                  <a:fillRect b="-5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コネクタ: カギ線 37">
            <a:extLst>
              <a:ext uri="{FF2B5EF4-FFF2-40B4-BE49-F238E27FC236}">
                <a16:creationId xmlns:a16="http://schemas.microsoft.com/office/drawing/2014/main" id="{B1A08876-45D7-4B57-BBF7-5D0812090F16}"/>
              </a:ext>
            </a:extLst>
          </p:cNvPr>
          <p:cNvCxnSpPr>
            <a:cxnSpLocks/>
            <a:stCxn id="17" idx="4"/>
            <a:endCxn id="18" idx="3"/>
          </p:cNvCxnSpPr>
          <p:nvPr/>
        </p:nvCxnSpPr>
        <p:spPr>
          <a:xfrm rot="5400000">
            <a:off x="4073978" y="1082006"/>
            <a:ext cx="497903" cy="246172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347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 dirty="0"/>
              <a:t>  授業資料</a:t>
            </a:r>
            <a:r>
              <a:rPr kumimoji="1" lang="en-US" altLang="ja-JP" sz="1100" dirty="0"/>
              <a:t>14:</a:t>
            </a:r>
            <a:r>
              <a:rPr kumimoji="1" lang="ja-JP" altLang="en-US" sz="1100" dirty="0"/>
              <a:t> これまでの復習６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FFA221F1-38F8-4CE6-A3F0-A20B3088E7D6}"/>
              </a:ext>
            </a:extLst>
          </p:cNvPr>
          <p:cNvSpPr/>
          <p:nvPr/>
        </p:nvSpPr>
        <p:spPr>
          <a:xfrm>
            <a:off x="1246398" y="786528"/>
            <a:ext cx="180000" cy="18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305A23D-41A3-4CAB-AE79-968A1805B292}"/>
              </a:ext>
            </a:extLst>
          </p:cNvPr>
          <p:cNvSpPr/>
          <p:nvPr/>
        </p:nvSpPr>
        <p:spPr>
          <a:xfrm>
            <a:off x="1796582" y="752799"/>
            <a:ext cx="452387" cy="2474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2BBAF6FB-FB19-4447-B1DE-25B53A3E7D88}"/>
              </a:ext>
            </a:extLst>
          </p:cNvPr>
          <p:cNvSpPr/>
          <p:nvPr/>
        </p:nvSpPr>
        <p:spPr>
          <a:xfrm rot="5400000">
            <a:off x="3551004" y="924177"/>
            <a:ext cx="579574" cy="622616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09817AA-A019-4DE4-BB85-BF18CC975E00}"/>
              </a:ext>
            </a:extLst>
          </p:cNvPr>
          <p:cNvSpPr txBox="1"/>
          <p:nvPr/>
        </p:nvSpPr>
        <p:spPr>
          <a:xfrm>
            <a:off x="3527323" y="1231256"/>
            <a:ext cx="22013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kumimoji="1" lang="ja-JP" altLang="en-US" dirty="0"/>
              <a:t>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A5297F7-72FB-4172-A3C8-ABF806E3CEC4}"/>
              </a:ext>
            </a:extLst>
          </p:cNvPr>
          <p:cNvSpPr txBox="1"/>
          <p:nvPr/>
        </p:nvSpPr>
        <p:spPr>
          <a:xfrm>
            <a:off x="3527323" y="980903"/>
            <a:ext cx="22013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kumimoji="1" lang="ja-JP" altLang="en-US" dirty="0"/>
              <a:t>－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5792520-A4D3-42DB-8EE4-2CCDF555ACA6}"/>
              </a:ext>
            </a:extLst>
          </p:cNvPr>
          <p:cNvCxnSpPr>
            <a:cxnSpLocks/>
            <a:stCxn id="5" idx="6"/>
            <a:endCxn id="6" idx="1"/>
          </p:cNvCxnSpPr>
          <p:nvPr/>
        </p:nvCxnSpPr>
        <p:spPr>
          <a:xfrm>
            <a:off x="1426398" y="876528"/>
            <a:ext cx="370184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55A6C627-5075-4752-9BEF-9E4B711086E4}"/>
              </a:ext>
            </a:extLst>
          </p:cNvPr>
          <p:cNvCxnSpPr>
            <a:cxnSpLocks/>
            <a:stCxn id="26" idx="6"/>
            <a:endCxn id="28" idx="1"/>
          </p:cNvCxnSpPr>
          <p:nvPr/>
        </p:nvCxnSpPr>
        <p:spPr>
          <a:xfrm>
            <a:off x="1440094" y="1364298"/>
            <a:ext cx="3701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フローチャート: 組合せ 11">
            <a:extLst>
              <a:ext uri="{FF2B5EF4-FFF2-40B4-BE49-F238E27FC236}">
                <a16:creationId xmlns:a16="http://schemas.microsoft.com/office/drawing/2014/main" id="{65133A70-E88D-44B2-8C33-4B7513322F1A}"/>
              </a:ext>
            </a:extLst>
          </p:cNvPr>
          <p:cNvSpPr/>
          <p:nvPr/>
        </p:nvSpPr>
        <p:spPr>
          <a:xfrm>
            <a:off x="2826181" y="2079290"/>
            <a:ext cx="135466" cy="136051"/>
          </a:xfrm>
          <a:prstGeom prst="flowChartMerg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7FC1FBBD-7DA0-46DE-8A8F-803392837E1B}"/>
              </a:ext>
            </a:extLst>
          </p:cNvPr>
          <p:cNvSpPr/>
          <p:nvPr/>
        </p:nvSpPr>
        <p:spPr>
          <a:xfrm>
            <a:off x="2943237" y="819542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FAD84951-9EA9-465B-ACC7-3F17D214FC8A}"/>
              </a:ext>
            </a:extLst>
          </p:cNvPr>
          <p:cNvCxnSpPr>
            <a:cxnSpLocks/>
            <a:endCxn id="16" idx="2"/>
          </p:cNvCxnSpPr>
          <p:nvPr/>
        </p:nvCxnSpPr>
        <p:spPr>
          <a:xfrm flipV="1">
            <a:off x="4152099" y="1235489"/>
            <a:ext cx="5878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楕円 15">
            <a:extLst>
              <a:ext uri="{FF2B5EF4-FFF2-40B4-BE49-F238E27FC236}">
                <a16:creationId xmlns:a16="http://schemas.microsoft.com/office/drawing/2014/main" id="{0C57A74C-A9F3-4197-AFD9-524EE6834FC2}"/>
              </a:ext>
            </a:extLst>
          </p:cNvPr>
          <p:cNvSpPr/>
          <p:nvPr/>
        </p:nvSpPr>
        <p:spPr>
          <a:xfrm>
            <a:off x="4739931" y="1145489"/>
            <a:ext cx="180000" cy="18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FB14D3B-06E9-45AD-A6E5-DD77CC82B313}"/>
              </a:ext>
            </a:extLst>
          </p:cNvPr>
          <p:cNvSpPr/>
          <p:nvPr/>
        </p:nvSpPr>
        <p:spPr>
          <a:xfrm>
            <a:off x="4392015" y="1179127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539934B-7F14-417B-8340-866B85AFDFEB}"/>
              </a:ext>
            </a:extLst>
          </p:cNvPr>
          <p:cNvSpPr/>
          <p:nvPr/>
        </p:nvSpPr>
        <p:spPr>
          <a:xfrm>
            <a:off x="3521262" y="496309"/>
            <a:ext cx="452387" cy="2474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コネクタ: カギ線 18">
            <a:extLst>
              <a:ext uri="{FF2B5EF4-FFF2-40B4-BE49-F238E27FC236}">
                <a16:creationId xmlns:a16="http://schemas.microsoft.com/office/drawing/2014/main" id="{545889D3-D60B-419B-AA1C-E93A5680A4E3}"/>
              </a:ext>
            </a:extLst>
          </p:cNvPr>
          <p:cNvCxnSpPr>
            <a:cxnSpLocks/>
            <a:stCxn id="14" idx="0"/>
            <a:endCxn id="18" idx="1"/>
          </p:cNvCxnSpPr>
          <p:nvPr/>
        </p:nvCxnSpPr>
        <p:spPr>
          <a:xfrm rot="5400000" flipH="1" flipV="1">
            <a:off x="3159498" y="457779"/>
            <a:ext cx="199503" cy="524025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コネクタ: カギ線 19">
            <a:extLst>
              <a:ext uri="{FF2B5EF4-FFF2-40B4-BE49-F238E27FC236}">
                <a16:creationId xmlns:a16="http://schemas.microsoft.com/office/drawing/2014/main" id="{F766ACBD-FC35-49E7-BD80-CDE828A6E8DB}"/>
              </a:ext>
            </a:extLst>
          </p:cNvPr>
          <p:cNvCxnSpPr>
            <a:cxnSpLocks/>
            <a:stCxn id="17" idx="0"/>
            <a:endCxn id="18" idx="3"/>
          </p:cNvCxnSpPr>
          <p:nvPr/>
        </p:nvCxnSpPr>
        <p:spPr>
          <a:xfrm rot="16200000" flipV="1">
            <a:off x="3930288" y="663400"/>
            <a:ext cx="559088" cy="472366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176738C7-CBD6-42A6-B06F-A88D62C3714C}"/>
                  </a:ext>
                </a:extLst>
              </p:cNvPr>
              <p:cNvSpPr txBox="1"/>
              <p:nvPr/>
            </p:nvSpPr>
            <p:spPr>
              <a:xfrm>
                <a:off x="913147" y="731939"/>
                <a:ext cx="4000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12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176738C7-CBD6-42A6-B06F-A88D62C371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147" y="731939"/>
                <a:ext cx="400050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B4F84C23-5BF5-4834-9966-953217436749}"/>
                  </a:ext>
                </a:extLst>
              </p:cNvPr>
              <p:cNvSpPr txBox="1"/>
              <p:nvPr/>
            </p:nvSpPr>
            <p:spPr>
              <a:xfrm>
                <a:off x="1848918" y="465100"/>
                <a:ext cx="4000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12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B4F84C23-5BF5-4834-9966-9532174367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8918" y="465100"/>
                <a:ext cx="400050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6F7E5D5B-3471-49AB-BA29-78A8546A04AC}"/>
                  </a:ext>
                </a:extLst>
              </p:cNvPr>
              <p:cNvSpPr txBox="1"/>
              <p:nvPr/>
            </p:nvSpPr>
            <p:spPr>
              <a:xfrm>
                <a:off x="3635681" y="723017"/>
                <a:ext cx="400050" cy="2918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kumimoji="1" lang="ja-JP" altLang="en-US" sz="12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6F7E5D5B-3471-49AB-BA29-78A8546A0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681" y="723017"/>
                <a:ext cx="400050" cy="291811"/>
              </a:xfrm>
              <a:prstGeom prst="rect">
                <a:avLst/>
              </a:prstGeom>
              <a:blipFill>
                <a:blip r:embed="rId4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68E3F482-2A2F-46A1-B27F-72A1BBCF03DE}"/>
                  </a:ext>
                </a:extLst>
              </p:cNvPr>
              <p:cNvSpPr txBox="1"/>
              <p:nvPr/>
            </p:nvSpPr>
            <p:spPr>
              <a:xfrm>
                <a:off x="4629906" y="830953"/>
                <a:ext cx="4000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</m:oMath>
                  </m:oMathPara>
                </a14:m>
                <a:endParaRPr kumimoji="1" lang="ja-JP" altLang="en-US" sz="12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68E3F482-2A2F-46A1-B27F-72A1BBCF0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906" y="830953"/>
                <a:ext cx="400050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790F76D7-D251-4A54-82FB-A243BF537E76}"/>
                  </a:ext>
                </a:extLst>
              </p:cNvPr>
              <p:cNvSpPr txBox="1"/>
              <p:nvPr/>
            </p:nvSpPr>
            <p:spPr>
              <a:xfrm>
                <a:off x="52716" y="2290891"/>
                <a:ext cx="6805284" cy="1559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50" dirty="0"/>
                  <a:t>上の回路において、以下の問題に答えよ。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ja-JP" altLang="en-US" sz="1050" dirty="0"/>
                  <a:t>この回路の名称を答えよ。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ja-JP" altLang="en-US" sz="105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kumimoji="1" lang="ja-JP" altLang="en-US" sz="1050" dirty="0"/>
                  <a:t>を、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kumimoji="1" lang="en-US" altLang="ja-JP" sz="105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105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kumimoji="1" lang="en-US" altLang="ja-JP" sz="105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kumimoji="1" lang="ja-JP" altLang="en-US" sz="1050" dirty="0"/>
                  <a:t>を用いて表せ。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ja-JP" altLang="en-US" sz="1050" dirty="0"/>
                  <a:t>周波数が同一の交流電圧</a:t>
                </a:r>
                <a:r>
                  <a:rPr kumimoji="1" lang="en-US" altLang="ja-JP" sz="1050" dirty="0"/>
                  <a:t>v1</a:t>
                </a:r>
                <a:r>
                  <a:rPr kumimoji="1" lang="ja-JP" altLang="en-US" sz="1050" dirty="0"/>
                  <a:t>と</a:t>
                </a:r>
                <a:r>
                  <a:rPr kumimoji="1" lang="en-US" altLang="ja-JP" sz="1050" dirty="0"/>
                  <a:t>v2</a:t>
                </a:r>
                <a:r>
                  <a:rPr kumimoji="1" lang="ja-JP" altLang="en-US" sz="1050" dirty="0"/>
                  <a:t>の最大値はそれぞれ</a:t>
                </a:r>
                <a:r>
                  <a:rPr kumimoji="1" lang="en-US" altLang="ja-JP" sz="1050" dirty="0"/>
                  <a:t>10V, 20V</a:t>
                </a:r>
                <a:r>
                  <a:rPr kumimoji="1" lang="ja-JP" altLang="en-US" sz="1050" dirty="0"/>
                  <a:t>である。</a:t>
                </a:r>
                <a:r>
                  <a:rPr kumimoji="1" lang="en-US" altLang="ja-JP" sz="1050" dirty="0"/>
                  <a:t>R1=100Ω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R2=200Ω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R3=300Ω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Rf=400Ω</a:t>
                </a:r>
                <a:r>
                  <a:rPr kumimoji="1" lang="ja-JP" altLang="en-US" sz="1050" dirty="0"/>
                  <a:t>のとき、</a:t>
                </a:r>
                <a:r>
                  <a:rPr kumimoji="1" lang="en-US" altLang="ja-JP" sz="1050" dirty="0" err="1"/>
                  <a:t>vo</a:t>
                </a:r>
                <a:r>
                  <a:rPr kumimoji="1" lang="ja-JP" altLang="en-US" sz="1050" dirty="0"/>
                  <a:t>の最大値はいくらとなるか。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ja-JP" altLang="en-US" sz="105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=0.</m:t>
                    </m:r>
                    <m:r>
                      <a:rPr kumimoji="1" lang="en-US" altLang="ja-JP" sz="1050">
                        <a:latin typeface="Cambria Math" panose="02040503050406030204" pitchFamily="18" charset="0"/>
                      </a:rPr>
                      <m:t>1</m:t>
                    </m:r>
                    <m:r>
                      <m:rPr>
                        <m:sty m:val="p"/>
                      </m:rPr>
                      <a:rPr kumimoji="1" lang="en-US" altLang="ja-JP" sz="1050">
                        <a:latin typeface="Cambria Math" panose="02040503050406030204" pitchFamily="18" charset="0"/>
                      </a:rPr>
                      <m:t>sin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⁡(100</m:t>
                    </m:r>
                    <m:r>
                      <m:rPr>
                        <m:sty m:val="p"/>
                      </m:rPr>
                      <a:rPr kumimoji="1" lang="en-US" altLang="ja-JP" sz="1050" i="1">
                        <a:latin typeface="Cambria Math" panose="02040503050406030204" pitchFamily="18" charset="0"/>
                      </a:rPr>
                      <m:t>π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sz="1050" dirty="0"/>
                  <a:t> [V],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=0.</m:t>
                    </m:r>
                    <m:r>
                      <a:rPr kumimoji="1" lang="en-US" altLang="ja-JP" sz="1050" b="0" i="0" smtClean="0">
                        <a:latin typeface="Cambria Math" panose="02040503050406030204" pitchFamily="18" charset="0"/>
                      </a:rPr>
                      <m:t>5</m:t>
                    </m:r>
                    <m:r>
                      <m:rPr>
                        <m:sty m:val="p"/>
                      </m:rPr>
                      <a:rPr kumimoji="1" lang="en-US" altLang="ja-JP" sz="1050">
                        <a:latin typeface="Cambria Math" panose="02040503050406030204" pitchFamily="18" charset="0"/>
                      </a:rPr>
                      <m:t>sin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⁡(100</m:t>
                    </m:r>
                    <m:r>
                      <m:rPr>
                        <m:sty m:val="p"/>
                      </m:rPr>
                      <a:rPr kumimoji="1" lang="en-US" altLang="ja-JP" sz="1050" i="1">
                        <a:latin typeface="Cambria Math" panose="02040503050406030204" pitchFamily="18" charset="0"/>
                      </a:rPr>
                      <m:t>π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sz="1050" dirty="0"/>
                  <a:t> [V]</a:t>
                </a:r>
                <a:r>
                  <a:rPr kumimoji="1" lang="ja-JP" altLang="en-US" sz="1050" dirty="0"/>
                  <a:t>の入力電圧を与えた。</a:t>
                </a:r>
                <a:r>
                  <a:rPr kumimoji="1" lang="en-US" altLang="ja-JP" sz="1050" dirty="0"/>
                  <a:t> R1=10Ω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R2=30Ω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R3=60Ω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Rf=100Ω</a:t>
                </a:r>
                <a:r>
                  <a:rPr kumimoji="1" lang="ja-JP" altLang="en-US" sz="1050" dirty="0"/>
                  <a:t>のとき、出力電圧はどのような式で与えられるか。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en-US" altLang="ja-JP" sz="1050" dirty="0"/>
                  <a:t>4. </a:t>
                </a:r>
                <a:r>
                  <a:rPr kumimoji="1" lang="ja-JP" altLang="en-US" sz="1050" dirty="0"/>
                  <a:t>において、</a:t>
                </a:r>
                <a:r>
                  <a:rPr kumimoji="1" lang="en-US" altLang="ja-JP" sz="1050" dirty="0"/>
                  <a:t>v1, v2, </a:t>
                </a:r>
                <a:r>
                  <a:rPr kumimoji="1" lang="en-US" altLang="ja-JP" sz="1050" dirty="0" err="1"/>
                  <a:t>vo</a:t>
                </a:r>
                <a:r>
                  <a:rPr kumimoji="1" lang="ja-JP" altLang="en-US" sz="1050" dirty="0"/>
                  <a:t>の波形をそれぞれ描け。重ねなくてよい。</a:t>
                </a:r>
                <a:r>
                  <a:rPr kumimoji="1" lang="en-US" altLang="ja-JP" sz="1050" dirty="0"/>
                  <a:t>1</a:t>
                </a:r>
                <a:r>
                  <a:rPr kumimoji="1" lang="ja-JP" altLang="en-US" sz="1050" dirty="0"/>
                  <a:t>周期分のみとすること。</a:t>
                </a:r>
                <a:endParaRPr kumimoji="1" lang="en-US" altLang="ja-JP" sz="1050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1" lang="en-US" altLang="ja-JP" sz="1050" dirty="0"/>
                  <a:t>4.</a:t>
                </a:r>
                <a:r>
                  <a:rPr kumimoji="1" lang="ja-JP" altLang="en-US" sz="1050" dirty="0"/>
                  <a:t>において、出力電圧の最大値、実効値、平均値を求めよ。</a:t>
                </a:r>
                <a:endParaRPr kumimoji="1" lang="en-US" altLang="ja-JP" sz="105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790F76D7-D251-4A54-82FB-A243BF537E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6" y="2290891"/>
                <a:ext cx="6805284" cy="1559529"/>
              </a:xfrm>
              <a:prstGeom prst="rect">
                <a:avLst/>
              </a:prstGeom>
              <a:blipFill>
                <a:blip r:embed="rId6"/>
                <a:stretch>
                  <a:fillRect b="-117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楕円 25">
            <a:extLst>
              <a:ext uri="{FF2B5EF4-FFF2-40B4-BE49-F238E27FC236}">
                <a16:creationId xmlns:a16="http://schemas.microsoft.com/office/drawing/2014/main" id="{22CB36A2-E838-46C9-88FB-6E947551EDC8}"/>
              </a:ext>
            </a:extLst>
          </p:cNvPr>
          <p:cNvSpPr/>
          <p:nvPr/>
        </p:nvSpPr>
        <p:spPr>
          <a:xfrm>
            <a:off x="1260094" y="1274298"/>
            <a:ext cx="180000" cy="18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C526A10B-D3B6-4D8D-8606-C5E340EC01A2}"/>
                  </a:ext>
                </a:extLst>
              </p:cNvPr>
              <p:cNvSpPr txBox="1"/>
              <p:nvPr/>
            </p:nvSpPr>
            <p:spPr>
              <a:xfrm>
                <a:off x="930018" y="1206331"/>
                <a:ext cx="4000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1" lang="ja-JP" altLang="en-US" sz="12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C526A10B-D3B6-4D8D-8606-C5E340EC01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018" y="1206331"/>
                <a:ext cx="400050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79ECF899-CFE0-44DF-B47E-24E510064302}"/>
              </a:ext>
            </a:extLst>
          </p:cNvPr>
          <p:cNvSpPr/>
          <p:nvPr/>
        </p:nvSpPr>
        <p:spPr>
          <a:xfrm>
            <a:off x="1810277" y="1240568"/>
            <a:ext cx="452387" cy="2474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3C47AE94-FDD5-4EE7-AC42-E10402296B01}"/>
                  </a:ext>
                </a:extLst>
              </p:cNvPr>
              <p:cNvSpPr txBox="1"/>
              <p:nvPr/>
            </p:nvSpPr>
            <p:spPr>
              <a:xfrm>
                <a:off x="1862614" y="1493641"/>
                <a:ext cx="4000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1" lang="ja-JP" altLang="en-US" sz="12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3C47AE94-FDD5-4EE7-AC42-E10402296B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2614" y="1493641"/>
                <a:ext cx="40005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楕円 29">
            <a:extLst>
              <a:ext uri="{FF2B5EF4-FFF2-40B4-BE49-F238E27FC236}">
                <a16:creationId xmlns:a16="http://schemas.microsoft.com/office/drawing/2014/main" id="{E12563CC-7A41-454B-9271-2834B58C36A3}"/>
              </a:ext>
            </a:extLst>
          </p:cNvPr>
          <p:cNvSpPr/>
          <p:nvPr/>
        </p:nvSpPr>
        <p:spPr>
          <a:xfrm>
            <a:off x="2839914" y="1310297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2" name="コネクタ: カギ線 31">
            <a:extLst>
              <a:ext uri="{FF2B5EF4-FFF2-40B4-BE49-F238E27FC236}">
                <a16:creationId xmlns:a16="http://schemas.microsoft.com/office/drawing/2014/main" id="{B3B816C6-E30A-40D6-8675-F379C665F725}"/>
              </a:ext>
            </a:extLst>
          </p:cNvPr>
          <p:cNvCxnSpPr>
            <a:cxnSpLocks/>
            <a:stCxn id="9" idx="1"/>
            <a:endCxn id="14" idx="4"/>
          </p:cNvCxnSpPr>
          <p:nvPr/>
        </p:nvCxnSpPr>
        <p:spPr>
          <a:xfrm rot="10800000">
            <a:off x="2997237" y="927543"/>
            <a:ext cx="530086" cy="191861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306F1960-E8C5-42DD-ADDF-D02BB3B2A50F}"/>
              </a:ext>
            </a:extLst>
          </p:cNvPr>
          <p:cNvCxnSpPr>
            <a:cxnSpLocks/>
            <a:stCxn id="28" idx="3"/>
            <a:endCxn id="8" idx="1"/>
          </p:cNvCxnSpPr>
          <p:nvPr/>
        </p:nvCxnSpPr>
        <p:spPr>
          <a:xfrm>
            <a:off x="2262664" y="1364298"/>
            <a:ext cx="12646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81D7B28A-F3C7-4641-9665-D2B7FB173FA1}"/>
              </a:ext>
            </a:extLst>
          </p:cNvPr>
          <p:cNvSpPr/>
          <p:nvPr/>
        </p:nvSpPr>
        <p:spPr>
          <a:xfrm rot="5400000">
            <a:off x="2669880" y="1626110"/>
            <a:ext cx="452387" cy="2474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815AAF35-6627-4E4D-89BA-F9FE6085ABB3}"/>
              </a:ext>
            </a:extLst>
          </p:cNvPr>
          <p:cNvCxnSpPr>
            <a:cxnSpLocks/>
            <a:stCxn id="30" idx="4"/>
            <a:endCxn id="39" idx="1"/>
          </p:cNvCxnSpPr>
          <p:nvPr/>
        </p:nvCxnSpPr>
        <p:spPr>
          <a:xfrm>
            <a:off x="2893914" y="1418297"/>
            <a:ext cx="0" cy="1053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F94C9C14-D345-48E9-91CA-55A6FA0C6F87}"/>
              </a:ext>
            </a:extLst>
          </p:cNvPr>
          <p:cNvCxnSpPr>
            <a:cxnSpLocks/>
            <a:stCxn id="39" idx="3"/>
            <a:endCxn id="12" idx="0"/>
          </p:cNvCxnSpPr>
          <p:nvPr/>
        </p:nvCxnSpPr>
        <p:spPr>
          <a:xfrm flipH="1">
            <a:off x="2893914" y="1976033"/>
            <a:ext cx="0" cy="1032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357B2755-9963-4E2D-A099-39B17A580840}"/>
              </a:ext>
            </a:extLst>
          </p:cNvPr>
          <p:cNvCxnSpPr>
            <a:cxnSpLocks/>
            <a:stCxn id="6" idx="3"/>
            <a:endCxn id="14" idx="2"/>
          </p:cNvCxnSpPr>
          <p:nvPr/>
        </p:nvCxnSpPr>
        <p:spPr>
          <a:xfrm flipV="1">
            <a:off x="2248969" y="873542"/>
            <a:ext cx="6942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444FA934-F153-4321-A94E-9BA13AE4716E}"/>
                  </a:ext>
                </a:extLst>
              </p:cNvPr>
              <p:cNvSpPr txBox="1"/>
              <p:nvPr/>
            </p:nvSpPr>
            <p:spPr>
              <a:xfrm>
                <a:off x="2961647" y="1633279"/>
                <a:ext cx="4000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kumimoji="1" lang="en-US" altLang="ja-JP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kumimoji="1" lang="ja-JP" altLang="en-US" sz="12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444FA934-F153-4321-A94E-9BA13AE471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1647" y="1633279"/>
                <a:ext cx="40005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7783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 dirty="0"/>
              <a:t>  授業資料</a:t>
            </a:r>
            <a:r>
              <a:rPr kumimoji="1" lang="en-US" altLang="ja-JP" sz="1100" dirty="0"/>
              <a:t>15: </a:t>
            </a:r>
            <a:r>
              <a:rPr kumimoji="1" lang="ja-JP" altLang="en-US" sz="1100" dirty="0"/>
              <a:t>整流回路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06129B-D994-4756-B9FF-31879E38920D}"/>
              </a:ext>
            </a:extLst>
          </p:cNvPr>
          <p:cNvSpPr txBox="1"/>
          <p:nvPr/>
        </p:nvSpPr>
        <p:spPr>
          <a:xfrm>
            <a:off x="-2" y="536784"/>
            <a:ext cx="19727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ダイオードの順方向特性：</a:t>
            </a:r>
            <a:endParaRPr kumimoji="1" lang="en-US" altLang="ja-JP" sz="105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B776D22-E6F5-425E-80B0-8BFAE413C6AC}"/>
              </a:ext>
            </a:extLst>
          </p:cNvPr>
          <p:cNvSpPr txBox="1"/>
          <p:nvPr/>
        </p:nvSpPr>
        <p:spPr>
          <a:xfrm>
            <a:off x="4673605" y="536784"/>
            <a:ext cx="17610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ダイオードの回路記号：</a:t>
            </a:r>
            <a:endParaRPr kumimoji="1" lang="en-US" altLang="ja-JP" sz="105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76C418-8071-42D9-BC78-498A1B8B89FB}"/>
              </a:ext>
            </a:extLst>
          </p:cNvPr>
          <p:cNvSpPr txBox="1"/>
          <p:nvPr/>
        </p:nvSpPr>
        <p:spPr>
          <a:xfrm>
            <a:off x="2929468" y="536784"/>
            <a:ext cx="13292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近似特性：</a:t>
            </a:r>
            <a:endParaRPr kumimoji="1" lang="en-US" altLang="ja-JP" sz="105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5667F92-3081-451F-A859-7C74A40A9E53}"/>
              </a:ext>
            </a:extLst>
          </p:cNvPr>
          <p:cNvSpPr txBox="1"/>
          <p:nvPr/>
        </p:nvSpPr>
        <p:spPr>
          <a:xfrm>
            <a:off x="-3" y="2687321"/>
            <a:ext cx="19727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半波整流回路：</a:t>
            </a:r>
            <a:endParaRPr kumimoji="1" lang="en-US" altLang="ja-JP" sz="105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77EC411-5A65-4925-A3ED-705B447D7593}"/>
              </a:ext>
            </a:extLst>
          </p:cNvPr>
          <p:cNvSpPr/>
          <p:nvPr/>
        </p:nvSpPr>
        <p:spPr>
          <a:xfrm>
            <a:off x="2286001" y="2932770"/>
            <a:ext cx="1999725" cy="12751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BEA303-A594-4297-AB40-00457643A7A8}"/>
              </a:ext>
            </a:extLst>
          </p:cNvPr>
          <p:cNvSpPr txBox="1"/>
          <p:nvPr/>
        </p:nvSpPr>
        <p:spPr>
          <a:xfrm>
            <a:off x="-3" y="1849118"/>
            <a:ext cx="6595536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確認事項（</a:t>
            </a:r>
            <a:r>
              <a:rPr kumimoji="1" lang="en-US" altLang="ja-JP" sz="1050" dirty="0"/>
              <a:t>2</a:t>
            </a:r>
            <a:r>
              <a:rPr kumimoji="1" lang="ja-JP" altLang="en-US" sz="1050" dirty="0"/>
              <a:t>点）：</a:t>
            </a:r>
            <a:endParaRPr kumimoji="1" lang="en-US" altLang="ja-JP" sz="1050" dirty="0"/>
          </a:p>
          <a:p>
            <a:r>
              <a:rPr kumimoji="1" lang="ja-JP" altLang="en-US" sz="1600" dirty="0"/>
              <a:t>（１）</a:t>
            </a:r>
            <a:endParaRPr kumimoji="1" lang="en-US" altLang="ja-JP" sz="1600" dirty="0"/>
          </a:p>
          <a:p>
            <a:r>
              <a:rPr kumimoji="1" lang="ja-JP" altLang="en-US" sz="1600" dirty="0"/>
              <a:t>（２）</a:t>
            </a:r>
            <a:endParaRPr kumimoji="1" lang="en-US" altLang="ja-JP" sz="16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6B5C7BA-5CA2-40B5-93AD-6DD68274F372}"/>
              </a:ext>
            </a:extLst>
          </p:cNvPr>
          <p:cNvSpPr/>
          <p:nvPr/>
        </p:nvSpPr>
        <p:spPr>
          <a:xfrm>
            <a:off x="286276" y="5218769"/>
            <a:ext cx="1999725" cy="12751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F87BC74-2D43-4FC6-AF04-ABFDC6CC274C}"/>
              </a:ext>
            </a:extLst>
          </p:cNvPr>
          <p:cNvSpPr/>
          <p:nvPr/>
        </p:nvSpPr>
        <p:spPr>
          <a:xfrm>
            <a:off x="4258736" y="5218769"/>
            <a:ext cx="1999725" cy="12751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3423FD5-03DB-40DA-A673-3036CB7C9815}"/>
              </a:ext>
            </a:extLst>
          </p:cNvPr>
          <p:cNvSpPr/>
          <p:nvPr/>
        </p:nvSpPr>
        <p:spPr>
          <a:xfrm>
            <a:off x="561441" y="3847699"/>
            <a:ext cx="1299637" cy="518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AD449E1-63D8-42DB-ADB4-ED02B7ABFAD3}"/>
              </a:ext>
            </a:extLst>
          </p:cNvPr>
          <p:cNvSpPr txBox="1"/>
          <p:nvPr/>
        </p:nvSpPr>
        <p:spPr>
          <a:xfrm>
            <a:off x="658811" y="4379658"/>
            <a:ext cx="12996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dirty="0"/>
              <a:t>のとき</a:t>
            </a:r>
            <a:endParaRPr kumimoji="1" lang="en-US" altLang="ja-JP" sz="105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7AE159A-8E9B-43B2-B33A-BC683910C559}"/>
              </a:ext>
            </a:extLst>
          </p:cNvPr>
          <p:cNvSpPr/>
          <p:nvPr/>
        </p:nvSpPr>
        <p:spPr>
          <a:xfrm>
            <a:off x="4759855" y="3847699"/>
            <a:ext cx="1299637" cy="518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DE058D5-8871-434D-BDDF-CFC19964AC1A}"/>
              </a:ext>
            </a:extLst>
          </p:cNvPr>
          <p:cNvSpPr txBox="1"/>
          <p:nvPr/>
        </p:nvSpPr>
        <p:spPr>
          <a:xfrm>
            <a:off x="4857225" y="4379658"/>
            <a:ext cx="12996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dirty="0"/>
              <a:t>のとき</a:t>
            </a:r>
            <a:endParaRPr kumimoji="1" lang="en-US" altLang="ja-JP" sz="1050" dirty="0"/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8CEA7C34-5F0E-4648-A2FD-BB5AD5F68A60}"/>
              </a:ext>
            </a:extLst>
          </p:cNvPr>
          <p:cNvSpPr/>
          <p:nvPr/>
        </p:nvSpPr>
        <p:spPr>
          <a:xfrm>
            <a:off x="3213864" y="4563601"/>
            <a:ext cx="144000" cy="14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0397DD3C-D75A-48EA-AE56-48C499E8DEC6}"/>
              </a:ext>
            </a:extLst>
          </p:cNvPr>
          <p:cNvCxnSpPr>
            <a:cxnSpLocks/>
            <a:stCxn id="9" idx="2"/>
            <a:endCxn id="2" idx="0"/>
          </p:cNvCxnSpPr>
          <p:nvPr/>
        </p:nvCxnSpPr>
        <p:spPr>
          <a:xfrm>
            <a:off x="3285864" y="4207933"/>
            <a:ext cx="0" cy="355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コネクタ: カギ線 21">
            <a:extLst>
              <a:ext uri="{FF2B5EF4-FFF2-40B4-BE49-F238E27FC236}">
                <a16:creationId xmlns:a16="http://schemas.microsoft.com/office/drawing/2014/main" id="{EFA80E42-3FF9-4310-B02D-265B1BACCC66}"/>
              </a:ext>
            </a:extLst>
          </p:cNvPr>
          <p:cNvCxnSpPr>
            <a:stCxn id="2" idx="2"/>
            <a:endCxn id="11" idx="0"/>
          </p:cNvCxnSpPr>
          <p:nvPr/>
        </p:nvCxnSpPr>
        <p:spPr>
          <a:xfrm rot="10800000" flipV="1">
            <a:off x="1286140" y="4635601"/>
            <a:ext cx="1927725" cy="58316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コネクタ: カギ線 22">
            <a:extLst>
              <a:ext uri="{FF2B5EF4-FFF2-40B4-BE49-F238E27FC236}">
                <a16:creationId xmlns:a16="http://schemas.microsoft.com/office/drawing/2014/main" id="{70A89930-05F1-45C9-B483-7C607F10BFC9}"/>
              </a:ext>
            </a:extLst>
          </p:cNvPr>
          <p:cNvCxnSpPr>
            <a:cxnSpLocks/>
            <a:stCxn id="2" idx="6"/>
            <a:endCxn id="12" idx="0"/>
          </p:cNvCxnSpPr>
          <p:nvPr/>
        </p:nvCxnSpPr>
        <p:spPr>
          <a:xfrm>
            <a:off x="3357864" y="4635601"/>
            <a:ext cx="1900735" cy="58316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01A3EEE-5BB3-46AF-89F9-95B38D50E241}"/>
              </a:ext>
            </a:extLst>
          </p:cNvPr>
          <p:cNvSpPr txBox="1"/>
          <p:nvPr/>
        </p:nvSpPr>
        <p:spPr>
          <a:xfrm>
            <a:off x="207796" y="6546741"/>
            <a:ext cx="12996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抵抗に流れる電圧</a:t>
            </a:r>
            <a:endParaRPr kumimoji="1" lang="en-US" altLang="ja-JP" sz="1050" dirty="0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05AEBB41-7BCF-4E8A-8030-626EAF1699E2}"/>
              </a:ext>
            </a:extLst>
          </p:cNvPr>
          <p:cNvSpPr/>
          <p:nvPr/>
        </p:nvSpPr>
        <p:spPr>
          <a:xfrm>
            <a:off x="286276" y="6800657"/>
            <a:ext cx="1999725" cy="518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69B5641-8DB5-42A0-913F-FE6D25E06F3A}"/>
              </a:ext>
            </a:extLst>
          </p:cNvPr>
          <p:cNvSpPr txBox="1"/>
          <p:nvPr/>
        </p:nvSpPr>
        <p:spPr>
          <a:xfrm>
            <a:off x="4180256" y="6546741"/>
            <a:ext cx="12996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抵抗に流れる電圧</a:t>
            </a:r>
            <a:endParaRPr kumimoji="1" lang="en-US" altLang="ja-JP" sz="1050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DD746827-BB12-4CAC-8BF4-1E348ED133E0}"/>
              </a:ext>
            </a:extLst>
          </p:cNvPr>
          <p:cNvSpPr/>
          <p:nvPr/>
        </p:nvSpPr>
        <p:spPr>
          <a:xfrm>
            <a:off x="4258736" y="6800657"/>
            <a:ext cx="1999725" cy="518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C64A355-448B-4C7E-8277-D6BC96B65FC6}"/>
              </a:ext>
            </a:extLst>
          </p:cNvPr>
          <p:cNvSpPr txBox="1"/>
          <p:nvPr/>
        </p:nvSpPr>
        <p:spPr>
          <a:xfrm>
            <a:off x="0" y="7346393"/>
            <a:ext cx="68580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注意：</a:t>
            </a:r>
            <a:endParaRPr kumimoji="1" lang="en-US" altLang="ja-JP" sz="1050" dirty="0"/>
          </a:p>
          <a:p>
            <a:r>
              <a:rPr kumimoji="1" lang="ja-JP" altLang="en-US" sz="1050" dirty="0"/>
              <a:t>ダイオードに電流が流れる電圧は、</a:t>
            </a:r>
            <a:r>
              <a:rPr kumimoji="1" lang="en-US" altLang="ja-JP" sz="1050" dirty="0"/>
              <a:t>0.7V</a:t>
            </a:r>
            <a:r>
              <a:rPr kumimoji="1" lang="ja-JP" altLang="en-US" sz="1050" dirty="0"/>
              <a:t>と記載しているが、実際は</a:t>
            </a:r>
            <a:r>
              <a:rPr kumimoji="1" lang="en-US" altLang="ja-JP" sz="1050" dirty="0"/>
              <a:t>0.6</a:t>
            </a:r>
            <a:r>
              <a:rPr kumimoji="1" lang="ja-JP" altLang="en-US" sz="1050" dirty="0"/>
              <a:t>～</a:t>
            </a:r>
            <a:r>
              <a:rPr kumimoji="1" lang="en-US" altLang="ja-JP" sz="1050" dirty="0"/>
              <a:t>0.7V</a:t>
            </a:r>
            <a:r>
              <a:rPr kumimoji="1" lang="ja-JP" altLang="en-US" sz="1050" dirty="0"/>
              <a:t>の範囲であり、種類によって異なる。そのため、</a:t>
            </a:r>
            <a:r>
              <a:rPr kumimoji="1" lang="en-US" altLang="ja-JP" sz="1050" dirty="0"/>
              <a:t>0.7</a:t>
            </a:r>
            <a:r>
              <a:rPr kumimoji="1" lang="ja-JP" altLang="en-US" sz="1050" dirty="0"/>
              <a:t>を</a:t>
            </a:r>
            <a:r>
              <a:rPr kumimoji="1" lang="en-US" altLang="ja-JP" sz="1050" dirty="0"/>
              <a:t>Vo</a:t>
            </a:r>
            <a:r>
              <a:rPr kumimoji="1" lang="ja-JP" altLang="en-US" sz="1050" dirty="0"/>
              <a:t>などと変数化しておくと間違いがない。</a:t>
            </a:r>
            <a:endParaRPr kumimoji="1" lang="en-US" altLang="ja-JP" sz="105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3C0219EA-A42A-48C9-A3AE-ABAE9D1718BC}"/>
                  </a:ext>
                </a:extLst>
              </p:cNvPr>
              <p:cNvSpPr txBox="1"/>
              <p:nvPr/>
            </p:nvSpPr>
            <p:spPr>
              <a:xfrm>
                <a:off x="0" y="7907223"/>
                <a:ext cx="6858000" cy="577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50" dirty="0"/>
                  <a:t>問題：</a:t>
                </a:r>
                <a:endParaRPr kumimoji="1" lang="en-US" altLang="ja-JP" sz="1050" dirty="0"/>
              </a:p>
              <a:p>
                <a:r>
                  <a:rPr kumimoji="1" lang="ja-JP" altLang="en-US" sz="1050" dirty="0"/>
                  <a:t>交流電源電圧として、</a:t>
                </a:r>
                <a14:m>
                  <m:oMath xmlns:m="http://schemas.openxmlformats.org/officeDocument/2006/math"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=3.0</m:t>
                    </m:r>
                    <m:func>
                      <m:func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1" lang="en-US" altLang="ja-JP" sz="105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kumimoji="1" lang="en-US" altLang="ja-JP" sz="105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en-US" altLang="ja-JP" sz="1050" dirty="0"/>
                  <a:t>[V] </a:t>
                </a:r>
                <a:r>
                  <a:rPr kumimoji="1" lang="ja-JP" altLang="en-US" sz="1050" dirty="0"/>
                  <a:t>を与えた。ダイオードに電流が発生する電圧が</a:t>
                </a:r>
                <a:r>
                  <a:rPr kumimoji="1" lang="en-US" altLang="ja-JP" sz="1050" dirty="0"/>
                  <a:t>0.7[V]</a:t>
                </a:r>
                <a:r>
                  <a:rPr kumimoji="1" lang="ja-JP" altLang="en-US" sz="1050" dirty="0"/>
                  <a:t>のとき、抵抗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kumimoji="1" lang="ja-JP" altLang="en-US" sz="1050" dirty="0"/>
                  <a:t>に発生する電圧の波形はどのようになるか？（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kumimoji="1" lang="ja-JP" altLang="en-US" sz="1050" dirty="0"/>
                  <a:t>を半波整流波形と呼ぶ）</a:t>
                </a:r>
                <a:endParaRPr kumimoji="1" lang="en-US" altLang="ja-JP" sz="105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3C0219EA-A42A-48C9-A3AE-ABAE9D1718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907223"/>
                <a:ext cx="6858000" cy="577081"/>
              </a:xfrm>
              <a:prstGeom prst="rect">
                <a:avLst/>
              </a:prstGeom>
              <a:blipFill>
                <a:blip r:embed="rId2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E3074084-76F3-4D13-9032-E58B0ECC7F17}"/>
              </a:ext>
            </a:extLst>
          </p:cNvPr>
          <p:cNvCxnSpPr>
            <a:cxnSpLocks/>
          </p:cNvCxnSpPr>
          <p:nvPr/>
        </p:nvCxnSpPr>
        <p:spPr>
          <a:xfrm flipV="1">
            <a:off x="3688368" y="8589433"/>
            <a:ext cx="0" cy="11938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BC5B7B32-2EAE-4DE0-BF2B-F5417B501A56}"/>
              </a:ext>
            </a:extLst>
          </p:cNvPr>
          <p:cNvCxnSpPr>
            <a:cxnSpLocks/>
          </p:cNvCxnSpPr>
          <p:nvPr/>
        </p:nvCxnSpPr>
        <p:spPr>
          <a:xfrm>
            <a:off x="3475174" y="9186334"/>
            <a:ext cx="239686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778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 dirty="0"/>
              <a:t>  授業資料</a:t>
            </a:r>
            <a:r>
              <a:rPr kumimoji="1" lang="en-US" altLang="ja-JP" sz="1100" dirty="0"/>
              <a:t>16: </a:t>
            </a:r>
            <a:r>
              <a:rPr kumimoji="1" lang="ja-JP" altLang="en-US" sz="1100" dirty="0"/>
              <a:t>定電圧回路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06129B-D994-4756-B9FF-31879E38920D}"/>
              </a:ext>
            </a:extLst>
          </p:cNvPr>
          <p:cNvSpPr txBox="1"/>
          <p:nvPr/>
        </p:nvSpPr>
        <p:spPr>
          <a:xfrm>
            <a:off x="-2" y="536784"/>
            <a:ext cx="19727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ダイオードの逆方向特性：</a:t>
            </a:r>
            <a:endParaRPr kumimoji="1" lang="en-US" altLang="ja-JP" sz="105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5667F92-3081-451F-A859-7C74A40A9E53}"/>
              </a:ext>
            </a:extLst>
          </p:cNvPr>
          <p:cNvSpPr txBox="1"/>
          <p:nvPr/>
        </p:nvSpPr>
        <p:spPr>
          <a:xfrm>
            <a:off x="-3" y="3004955"/>
            <a:ext cx="19727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定電圧回路：</a:t>
            </a:r>
            <a:endParaRPr kumimoji="1" lang="en-US" altLang="ja-JP" sz="105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77EC411-5A65-4925-A3ED-705B447D7593}"/>
              </a:ext>
            </a:extLst>
          </p:cNvPr>
          <p:cNvSpPr/>
          <p:nvPr/>
        </p:nvSpPr>
        <p:spPr>
          <a:xfrm>
            <a:off x="178069" y="3313968"/>
            <a:ext cx="3325522" cy="20376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C0219EA-A42A-48C9-A3AE-ABAE9D1718BC}"/>
              </a:ext>
            </a:extLst>
          </p:cNvPr>
          <p:cNvSpPr txBox="1"/>
          <p:nvPr/>
        </p:nvSpPr>
        <p:spPr>
          <a:xfrm>
            <a:off x="0" y="7907223"/>
            <a:ext cx="685800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問題：</a:t>
            </a:r>
            <a:endParaRPr kumimoji="1" lang="en-US" altLang="ja-JP" sz="1050" dirty="0"/>
          </a:p>
          <a:p>
            <a:r>
              <a:rPr kumimoji="1" lang="ja-JP" altLang="en-US" sz="1050" dirty="0"/>
              <a:t>上の回路において、電源電圧</a:t>
            </a:r>
            <a:r>
              <a:rPr kumimoji="1" lang="en-US" altLang="ja-JP" sz="1050" dirty="0"/>
              <a:t>V=20V</a:t>
            </a:r>
            <a:r>
              <a:rPr kumimoji="1" lang="ja-JP" altLang="en-US" sz="1050" dirty="0" err="1"/>
              <a:t>、</a:t>
            </a:r>
            <a:r>
              <a:rPr kumimoji="1" lang="ja-JP" altLang="en-US" sz="1050" dirty="0"/>
              <a:t>抵抗</a:t>
            </a:r>
            <a:r>
              <a:rPr kumimoji="1" lang="en-US" altLang="ja-JP" sz="1050" dirty="0"/>
              <a:t>R=1kΩ</a:t>
            </a:r>
            <a:r>
              <a:rPr kumimoji="1" lang="ja-JP" altLang="en-US" sz="1050" dirty="0"/>
              <a:t>であり、ツェナーダイオードの降伏電圧は</a:t>
            </a:r>
            <a:r>
              <a:rPr kumimoji="1" lang="en-US" altLang="ja-JP" sz="1050" dirty="0"/>
              <a:t>10V</a:t>
            </a:r>
            <a:r>
              <a:rPr kumimoji="1" lang="ja-JP" altLang="en-US" sz="1050" dirty="0"/>
              <a:t>であった。そして、実際に</a:t>
            </a:r>
            <a:r>
              <a:rPr kumimoji="1" lang="en-US" altLang="ja-JP" sz="1050" dirty="0"/>
              <a:t>V</a:t>
            </a:r>
            <a:r>
              <a:rPr kumimoji="1" lang="en-US" altLang="ja-JP" sz="1050" baseline="-25000" dirty="0"/>
              <a:t>Z</a:t>
            </a:r>
            <a:r>
              <a:rPr kumimoji="1" lang="ja-JP" altLang="en-US" sz="1050" dirty="0"/>
              <a:t>は</a:t>
            </a:r>
            <a:r>
              <a:rPr kumimoji="1" lang="en-US" altLang="ja-JP" sz="1050" dirty="0"/>
              <a:t>10V</a:t>
            </a:r>
            <a:r>
              <a:rPr kumimoji="1" lang="ja-JP" altLang="en-US" sz="1050" dirty="0"/>
              <a:t>であった。このとき、以下の問題に答えよ。</a:t>
            </a:r>
            <a:endParaRPr kumimoji="1" lang="en-US" altLang="ja-JP" sz="1050" dirty="0"/>
          </a:p>
          <a:p>
            <a:pPr marL="228600" indent="-228600">
              <a:buFont typeface="+mj-lt"/>
              <a:buAutoNum type="arabicPeriod"/>
            </a:pPr>
            <a:r>
              <a:rPr kumimoji="1" lang="en-US" altLang="ja-JP" sz="1050" dirty="0"/>
              <a:t>I</a:t>
            </a:r>
            <a:r>
              <a:rPr kumimoji="1" lang="en-US" altLang="ja-JP" sz="1050" baseline="-25000" dirty="0"/>
              <a:t>L</a:t>
            </a:r>
            <a:r>
              <a:rPr kumimoji="1" lang="ja-JP" altLang="en-US" sz="1050" dirty="0"/>
              <a:t>が</a:t>
            </a:r>
            <a:r>
              <a:rPr kumimoji="1" lang="en-US" altLang="ja-JP" sz="1050" dirty="0"/>
              <a:t>3mA</a:t>
            </a:r>
            <a:r>
              <a:rPr kumimoji="1" lang="ja-JP" altLang="en-US" sz="1050" dirty="0"/>
              <a:t>であった。ツェナーダイオードに流れる電流</a:t>
            </a:r>
            <a:r>
              <a:rPr kumimoji="1" lang="en-US" altLang="ja-JP" sz="1050" dirty="0"/>
              <a:t>I</a:t>
            </a:r>
            <a:r>
              <a:rPr kumimoji="1" lang="en-US" altLang="ja-JP" sz="1050" baseline="-25000" dirty="0"/>
              <a:t>Z</a:t>
            </a:r>
            <a:r>
              <a:rPr kumimoji="1" lang="ja-JP" altLang="en-US" sz="1050" dirty="0" err="1"/>
              <a:t>、</a:t>
            </a:r>
            <a:r>
              <a:rPr kumimoji="1" lang="ja-JP" altLang="en-US" sz="1050" dirty="0"/>
              <a:t>出力電圧</a:t>
            </a:r>
            <a:r>
              <a:rPr kumimoji="1" lang="en-US" altLang="ja-JP" sz="1050" dirty="0"/>
              <a:t>Vo</a:t>
            </a:r>
            <a:r>
              <a:rPr kumimoji="1" lang="ja-JP" altLang="en-US" sz="1050" dirty="0"/>
              <a:t>はいくらとなるか。</a:t>
            </a:r>
            <a:endParaRPr kumimoji="1" lang="en-US" altLang="ja-JP" sz="1050" dirty="0"/>
          </a:p>
          <a:p>
            <a:pPr marL="228600" indent="-228600">
              <a:buFont typeface="+mj-lt"/>
              <a:buAutoNum type="arabicPeriod"/>
            </a:pPr>
            <a:r>
              <a:rPr kumimoji="1" lang="en-US" altLang="ja-JP" sz="1050" dirty="0"/>
              <a:t>I</a:t>
            </a:r>
            <a:r>
              <a:rPr kumimoji="1" lang="en-US" altLang="ja-JP" sz="1050" baseline="-25000" dirty="0"/>
              <a:t>L</a:t>
            </a:r>
            <a:r>
              <a:rPr kumimoji="1" lang="ja-JP" altLang="en-US" sz="1050" dirty="0"/>
              <a:t>が</a:t>
            </a:r>
            <a:r>
              <a:rPr kumimoji="1" lang="en-US" altLang="ja-JP" sz="1050" dirty="0"/>
              <a:t>6mA</a:t>
            </a:r>
            <a:r>
              <a:rPr kumimoji="1" lang="ja-JP" altLang="en-US" sz="1050" dirty="0"/>
              <a:t>であった。ツェナーダイオードに流れる電流</a:t>
            </a:r>
            <a:r>
              <a:rPr kumimoji="1" lang="en-US" altLang="ja-JP" sz="1050" dirty="0"/>
              <a:t>I</a:t>
            </a:r>
            <a:r>
              <a:rPr kumimoji="1" lang="en-US" altLang="ja-JP" sz="1050" baseline="-25000" dirty="0"/>
              <a:t>Z</a:t>
            </a:r>
            <a:r>
              <a:rPr kumimoji="1" lang="ja-JP" altLang="en-US" sz="1050" dirty="0" err="1"/>
              <a:t>、</a:t>
            </a:r>
            <a:r>
              <a:rPr kumimoji="1" lang="ja-JP" altLang="en-US" sz="1050" dirty="0"/>
              <a:t>出力電圧</a:t>
            </a:r>
            <a:r>
              <a:rPr kumimoji="1" lang="en-US" altLang="ja-JP" sz="1050" dirty="0"/>
              <a:t>Vo</a:t>
            </a:r>
            <a:r>
              <a:rPr kumimoji="1" lang="ja-JP" altLang="en-US" sz="1050" dirty="0"/>
              <a:t>はいくらとなる</a:t>
            </a:r>
            <a:r>
              <a:rPr kumimoji="1" lang="ja-JP" altLang="en-US" sz="1050"/>
              <a:t>か。</a:t>
            </a:r>
            <a:endParaRPr kumimoji="1" lang="en-US" altLang="ja-JP" sz="1050" dirty="0"/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E3074084-76F3-4D13-9032-E58B0ECC7F17}"/>
              </a:ext>
            </a:extLst>
          </p:cNvPr>
          <p:cNvCxnSpPr>
            <a:cxnSpLocks/>
          </p:cNvCxnSpPr>
          <p:nvPr/>
        </p:nvCxnSpPr>
        <p:spPr>
          <a:xfrm flipV="1">
            <a:off x="600836" y="6125368"/>
            <a:ext cx="0" cy="11938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BC5B7B32-2EAE-4DE0-BF2B-F5417B501A56}"/>
              </a:ext>
            </a:extLst>
          </p:cNvPr>
          <p:cNvCxnSpPr>
            <a:cxnSpLocks/>
          </p:cNvCxnSpPr>
          <p:nvPr/>
        </p:nvCxnSpPr>
        <p:spPr>
          <a:xfrm>
            <a:off x="406892" y="7136155"/>
            <a:ext cx="26154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4BBEA41-F630-4598-8EB7-63ED948A1458}"/>
              </a:ext>
            </a:extLst>
          </p:cNvPr>
          <p:cNvSpPr txBox="1"/>
          <p:nvPr/>
        </p:nvSpPr>
        <p:spPr>
          <a:xfrm>
            <a:off x="-3" y="2137675"/>
            <a:ext cx="18648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確認事項（</a:t>
            </a:r>
            <a:r>
              <a:rPr kumimoji="1" lang="en-US" altLang="ja-JP" sz="1050" dirty="0"/>
              <a:t>1</a:t>
            </a:r>
            <a:r>
              <a:rPr kumimoji="1" lang="ja-JP" altLang="en-US" sz="1050" dirty="0"/>
              <a:t>点）：</a:t>
            </a:r>
            <a:endParaRPr kumimoji="1" lang="en-US" altLang="ja-JP" sz="160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0FF491B-DB78-4BA9-9EBB-528A1BF3CE0C}"/>
              </a:ext>
            </a:extLst>
          </p:cNvPr>
          <p:cNvSpPr txBox="1"/>
          <p:nvPr/>
        </p:nvSpPr>
        <p:spPr>
          <a:xfrm>
            <a:off x="3944753" y="536784"/>
            <a:ext cx="25041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ツェナーダイオードの回路記号：</a:t>
            </a:r>
            <a:endParaRPr kumimoji="1" lang="en-US" altLang="ja-JP" sz="1050" dirty="0"/>
          </a:p>
        </p:txBody>
      </p:sp>
    </p:spTree>
    <p:extLst>
      <p:ext uri="{BB962C8B-B14F-4D97-AF65-F5344CB8AC3E}">
        <p14:creationId xmlns:p14="http://schemas.microsoft.com/office/powerpoint/2010/main" val="1758822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548051D6-998E-4D98-8C3D-6B7066237A63}"/>
              </a:ext>
            </a:extLst>
          </p:cNvPr>
          <p:cNvSpPr/>
          <p:nvPr/>
        </p:nvSpPr>
        <p:spPr>
          <a:xfrm>
            <a:off x="2688879" y="2508839"/>
            <a:ext cx="4133532" cy="16483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B15BC56B-E50B-4075-9544-400BFDF0CBC0}"/>
              </a:ext>
            </a:extLst>
          </p:cNvPr>
          <p:cNvSpPr/>
          <p:nvPr/>
        </p:nvSpPr>
        <p:spPr>
          <a:xfrm>
            <a:off x="35589" y="2508837"/>
            <a:ext cx="2606011" cy="16483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 dirty="0"/>
              <a:t>  授業資料</a:t>
            </a:r>
            <a:r>
              <a:rPr kumimoji="1" lang="en-US" altLang="ja-JP" sz="1100" dirty="0"/>
              <a:t>17: </a:t>
            </a:r>
            <a:r>
              <a:rPr kumimoji="1" lang="ja-JP" altLang="en-US" sz="1100" dirty="0"/>
              <a:t>ダイオードによる</a:t>
            </a:r>
            <a:r>
              <a:rPr kumimoji="1" lang="en-US" altLang="ja-JP" sz="1100" dirty="0"/>
              <a:t>OR</a:t>
            </a:r>
            <a:r>
              <a:rPr kumimoji="1" lang="ja-JP" altLang="en-US" sz="1100" dirty="0"/>
              <a:t>素子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06129B-D994-4756-B9FF-31879E38920D}"/>
              </a:ext>
            </a:extLst>
          </p:cNvPr>
          <p:cNvSpPr txBox="1"/>
          <p:nvPr/>
        </p:nvSpPr>
        <p:spPr>
          <a:xfrm>
            <a:off x="35589" y="430107"/>
            <a:ext cx="6786822" cy="20313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ダイオードの特性：</a:t>
            </a:r>
            <a:endParaRPr kumimoji="1" lang="en-US" altLang="ja-JP" sz="1050" dirty="0"/>
          </a:p>
          <a:p>
            <a:r>
              <a:rPr kumimoji="1" lang="ja-JP" altLang="en-US" sz="1050" dirty="0"/>
              <a:t>（１）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ja-JP" altLang="en-US" sz="1050" dirty="0"/>
              <a:t>（２）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5667F92-3081-451F-A859-7C74A40A9E53}"/>
              </a:ext>
            </a:extLst>
          </p:cNvPr>
          <p:cNvSpPr txBox="1"/>
          <p:nvPr/>
        </p:nvSpPr>
        <p:spPr>
          <a:xfrm>
            <a:off x="-3" y="2490534"/>
            <a:ext cx="19727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論理回路による</a:t>
            </a:r>
            <a:r>
              <a:rPr kumimoji="1" lang="en-US" altLang="ja-JP" sz="1050" dirty="0"/>
              <a:t>OR</a:t>
            </a:r>
            <a:r>
              <a:rPr kumimoji="1" lang="ja-JP" altLang="en-US" sz="1050" dirty="0"/>
              <a:t>素子：</a:t>
            </a:r>
            <a:endParaRPr kumimoji="1" lang="en-US" altLang="ja-JP" sz="1050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D389D81-1B29-4557-9F2A-CE6FA71AD2BF}"/>
              </a:ext>
            </a:extLst>
          </p:cNvPr>
          <p:cNvSpPr/>
          <p:nvPr/>
        </p:nvSpPr>
        <p:spPr>
          <a:xfrm>
            <a:off x="35589" y="4243256"/>
            <a:ext cx="2167467" cy="3864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486DF503-783A-40B8-8C82-F43CE2D3BF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953554"/>
              </p:ext>
            </p:extLst>
          </p:nvPr>
        </p:nvGraphicFramePr>
        <p:xfrm>
          <a:off x="5227156" y="2700166"/>
          <a:ext cx="1512000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87989584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405242024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265789789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A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0" dirty="0"/>
                    </a:p>
                  </a:txBody>
                  <a:tcPr marL="72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B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-25000" dirty="0"/>
                    </a:p>
                  </a:txBody>
                  <a:tcPr marL="72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o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-25000" dirty="0"/>
                    </a:p>
                  </a:txBody>
                  <a:tcPr marL="72000" marT="0" marB="0"/>
                </a:tc>
                <a:extLst>
                  <a:ext uri="{0D108BD9-81ED-4DB2-BD59-A6C34878D82A}">
                    <a16:rowId xmlns:a16="http://schemas.microsoft.com/office/drawing/2014/main" val="402644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488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882224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5966063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55056437"/>
                  </a:ext>
                </a:extLst>
              </a:tr>
            </a:tbl>
          </a:graphicData>
        </a:graphic>
      </p:graphicFrame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D236933-3BD8-42C6-BDBF-7FE21F39BAED}"/>
              </a:ext>
            </a:extLst>
          </p:cNvPr>
          <p:cNvSpPr/>
          <p:nvPr/>
        </p:nvSpPr>
        <p:spPr>
          <a:xfrm>
            <a:off x="2338522" y="4243256"/>
            <a:ext cx="2167467" cy="3864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F976772-31E2-40FB-920F-ED313D0392B7}"/>
              </a:ext>
            </a:extLst>
          </p:cNvPr>
          <p:cNvSpPr/>
          <p:nvPr/>
        </p:nvSpPr>
        <p:spPr>
          <a:xfrm>
            <a:off x="4658389" y="4243256"/>
            <a:ext cx="2167467" cy="3864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7A0E51F-C6F1-4F02-8EAC-189544F1E569}"/>
              </a:ext>
            </a:extLst>
          </p:cNvPr>
          <p:cNvSpPr txBox="1"/>
          <p:nvPr/>
        </p:nvSpPr>
        <p:spPr>
          <a:xfrm>
            <a:off x="-4" y="4243256"/>
            <a:ext cx="19727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V</a:t>
            </a:r>
            <a:r>
              <a:rPr kumimoji="1" lang="en-US" altLang="ja-JP" sz="1050" baseline="-25000" dirty="0"/>
              <a:t>A</a:t>
            </a:r>
            <a:r>
              <a:rPr kumimoji="1" lang="en-US" altLang="ja-JP" sz="1050" dirty="0"/>
              <a:t>, V</a:t>
            </a:r>
            <a:r>
              <a:rPr kumimoji="1" lang="en-US" altLang="ja-JP" sz="1050" baseline="-25000" dirty="0"/>
              <a:t>B</a:t>
            </a:r>
            <a:r>
              <a:rPr kumimoji="1" lang="en-US" altLang="ja-JP" sz="1050" dirty="0"/>
              <a:t>=0[V]</a:t>
            </a:r>
            <a:r>
              <a:rPr kumimoji="1" lang="ja-JP" altLang="en-US" sz="1050" dirty="0"/>
              <a:t>のとき</a:t>
            </a:r>
            <a:endParaRPr kumimoji="1" lang="en-US" altLang="ja-JP" sz="1050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E0B0778-29AD-4FEC-A1A0-9535B807B461}"/>
              </a:ext>
            </a:extLst>
          </p:cNvPr>
          <p:cNvSpPr txBox="1"/>
          <p:nvPr/>
        </p:nvSpPr>
        <p:spPr>
          <a:xfrm>
            <a:off x="2304654" y="4243256"/>
            <a:ext cx="19727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V</a:t>
            </a:r>
            <a:r>
              <a:rPr kumimoji="1" lang="en-US" altLang="ja-JP" sz="1050" baseline="-25000" dirty="0"/>
              <a:t>A</a:t>
            </a:r>
            <a:r>
              <a:rPr kumimoji="1" lang="en-US" altLang="ja-JP" sz="1050" dirty="0"/>
              <a:t>=5[V], V</a:t>
            </a:r>
            <a:r>
              <a:rPr kumimoji="1" lang="en-US" altLang="ja-JP" sz="1050" baseline="-25000" dirty="0"/>
              <a:t>B</a:t>
            </a:r>
            <a:r>
              <a:rPr kumimoji="1" lang="en-US" altLang="ja-JP" sz="1050" dirty="0"/>
              <a:t>=0[V]</a:t>
            </a:r>
            <a:r>
              <a:rPr kumimoji="1" lang="ja-JP" altLang="en-US" sz="1050" dirty="0"/>
              <a:t>のとき</a:t>
            </a:r>
            <a:endParaRPr kumimoji="1" lang="en-US" altLang="ja-JP" sz="105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1AA9D45-AE16-4C53-BF26-64C67B5BF82B}"/>
              </a:ext>
            </a:extLst>
          </p:cNvPr>
          <p:cNvSpPr txBox="1"/>
          <p:nvPr/>
        </p:nvSpPr>
        <p:spPr>
          <a:xfrm>
            <a:off x="4658389" y="4243256"/>
            <a:ext cx="19727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V</a:t>
            </a:r>
            <a:r>
              <a:rPr kumimoji="1" lang="en-US" altLang="ja-JP" sz="1050" baseline="-25000" dirty="0"/>
              <a:t>A</a:t>
            </a:r>
            <a:r>
              <a:rPr kumimoji="1" lang="en-US" altLang="ja-JP" sz="1050" dirty="0"/>
              <a:t>=5[V], V</a:t>
            </a:r>
            <a:r>
              <a:rPr kumimoji="1" lang="en-US" altLang="ja-JP" sz="1050" baseline="-25000" dirty="0"/>
              <a:t>B</a:t>
            </a:r>
            <a:r>
              <a:rPr kumimoji="1" lang="en-US" altLang="ja-JP" sz="1050" dirty="0"/>
              <a:t>=5[V]</a:t>
            </a:r>
            <a:r>
              <a:rPr kumimoji="1" lang="ja-JP" altLang="en-US" sz="1050" dirty="0"/>
              <a:t>のとき</a:t>
            </a:r>
            <a:endParaRPr kumimoji="1" lang="en-US" altLang="ja-JP" sz="105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EB96615-EAD3-4E03-A7E9-2E90B7ABE97F}"/>
              </a:ext>
            </a:extLst>
          </p:cNvPr>
          <p:cNvSpPr txBox="1"/>
          <p:nvPr/>
        </p:nvSpPr>
        <p:spPr>
          <a:xfrm>
            <a:off x="2650066" y="2490534"/>
            <a:ext cx="19727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ダイオードによる</a:t>
            </a:r>
            <a:r>
              <a:rPr kumimoji="1" lang="en-US" altLang="ja-JP" sz="1050" dirty="0"/>
              <a:t>OR</a:t>
            </a:r>
            <a:r>
              <a:rPr kumimoji="1" lang="ja-JP" altLang="en-US" sz="1050" dirty="0"/>
              <a:t>素子：</a:t>
            </a:r>
            <a:endParaRPr kumimoji="1" lang="en-US" altLang="ja-JP" sz="1050" dirty="0"/>
          </a:p>
        </p:txBody>
      </p:sp>
      <p:graphicFrame>
        <p:nvGraphicFramePr>
          <p:cNvPr id="32" name="表 31">
            <a:extLst>
              <a:ext uri="{FF2B5EF4-FFF2-40B4-BE49-F238E27FC236}">
                <a16:creationId xmlns:a16="http://schemas.microsoft.com/office/drawing/2014/main" id="{1D4A53D1-77AE-4BAD-B700-4280CF92F3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030724"/>
              </p:ext>
            </p:extLst>
          </p:nvPr>
        </p:nvGraphicFramePr>
        <p:xfrm>
          <a:off x="1362389" y="2767900"/>
          <a:ext cx="1188000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8798958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40524202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265789789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100" baseline="0" dirty="0"/>
                        <a:t>A</a:t>
                      </a:r>
                      <a:endParaRPr kumimoji="1" lang="ja-JP" altLang="en-US" sz="1100" baseline="0" dirty="0"/>
                    </a:p>
                  </a:txBody>
                  <a:tcPr marL="72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aseline="0" dirty="0"/>
                        <a:t>B</a:t>
                      </a:r>
                      <a:endParaRPr kumimoji="1" lang="ja-JP" altLang="en-US" sz="1100" baseline="0" dirty="0"/>
                    </a:p>
                  </a:txBody>
                  <a:tcPr marL="72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aseline="0" dirty="0"/>
                        <a:t>Z</a:t>
                      </a:r>
                      <a:endParaRPr kumimoji="1" lang="ja-JP" altLang="en-US" sz="1100" baseline="0" dirty="0"/>
                    </a:p>
                  </a:txBody>
                  <a:tcPr marL="72000" marT="0" marB="0"/>
                </a:tc>
                <a:extLst>
                  <a:ext uri="{0D108BD9-81ED-4DB2-BD59-A6C34878D82A}">
                    <a16:rowId xmlns:a16="http://schemas.microsoft.com/office/drawing/2014/main" val="402644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488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882224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5966063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55056437"/>
                  </a:ext>
                </a:extLst>
              </a:tr>
            </a:tbl>
          </a:graphicData>
        </a:graphic>
      </p:graphicFrame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752E875-F175-49C5-ACF5-DE1EAC99CDB7}"/>
              </a:ext>
            </a:extLst>
          </p:cNvPr>
          <p:cNvSpPr txBox="1"/>
          <p:nvPr/>
        </p:nvSpPr>
        <p:spPr>
          <a:xfrm>
            <a:off x="0" y="8108140"/>
            <a:ext cx="42928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ダイオードを利用し、以下の論理回路を構成せよ。</a:t>
            </a:r>
            <a:endParaRPr kumimoji="1" lang="en-US" altLang="ja-JP" sz="1050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9447D20E-E5AD-416A-8D33-89D9E730763E}"/>
              </a:ext>
            </a:extLst>
          </p:cNvPr>
          <p:cNvSpPr/>
          <p:nvPr/>
        </p:nvSpPr>
        <p:spPr>
          <a:xfrm>
            <a:off x="63606" y="8338528"/>
            <a:ext cx="3294258" cy="14183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0B4CFFBC-3064-41FF-B53F-71E25C57EC1F}"/>
              </a:ext>
            </a:extLst>
          </p:cNvPr>
          <p:cNvSpPr/>
          <p:nvPr/>
        </p:nvSpPr>
        <p:spPr>
          <a:xfrm>
            <a:off x="3429000" y="8338528"/>
            <a:ext cx="3294258" cy="14183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4C10BC5-060D-4657-9995-9B34D23D9896}"/>
              </a:ext>
            </a:extLst>
          </p:cNvPr>
          <p:cNvSpPr txBox="1"/>
          <p:nvPr/>
        </p:nvSpPr>
        <p:spPr>
          <a:xfrm>
            <a:off x="21345" y="8317915"/>
            <a:ext cx="14886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論理回路</a:t>
            </a:r>
            <a:endParaRPr kumimoji="1" lang="en-US" altLang="ja-JP" sz="1050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C26923C-A614-4C7E-AE74-17ADD84E9217}"/>
              </a:ext>
            </a:extLst>
          </p:cNvPr>
          <p:cNvSpPr txBox="1"/>
          <p:nvPr/>
        </p:nvSpPr>
        <p:spPr>
          <a:xfrm>
            <a:off x="3399912" y="8317915"/>
            <a:ext cx="24522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電子回路</a:t>
            </a:r>
            <a:endParaRPr kumimoji="1" lang="en-US" altLang="ja-JP" sz="1050" dirty="0"/>
          </a:p>
        </p:txBody>
      </p:sp>
    </p:spTree>
    <p:extLst>
      <p:ext uri="{BB962C8B-B14F-4D97-AF65-F5344CB8AC3E}">
        <p14:creationId xmlns:p14="http://schemas.microsoft.com/office/powerpoint/2010/main" val="35977996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 dirty="0"/>
              <a:t>  授業資料</a:t>
            </a:r>
            <a:r>
              <a:rPr kumimoji="1" lang="en-US" altLang="ja-JP" sz="1100" dirty="0"/>
              <a:t>18: </a:t>
            </a:r>
            <a:r>
              <a:rPr kumimoji="1" lang="ja-JP" altLang="en-US" sz="1100" dirty="0"/>
              <a:t>ダイオードによる</a:t>
            </a:r>
            <a:r>
              <a:rPr kumimoji="1" lang="en-US" altLang="ja-JP" sz="1100" dirty="0"/>
              <a:t>AND</a:t>
            </a:r>
            <a:r>
              <a:rPr kumimoji="1" lang="ja-JP" altLang="en-US" sz="1100" dirty="0"/>
              <a:t>素子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26C2E27-24E2-429F-A838-64740CF1BC50}"/>
              </a:ext>
            </a:extLst>
          </p:cNvPr>
          <p:cNvSpPr/>
          <p:nvPr/>
        </p:nvSpPr>
        <p:spPr>
          <a:xfrm>
            <a:off x="2688879" y="514939"/>
            <a:ext cx="4133532" cy="16483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9A99B03-3045-4C63-9B18-BC45B885CC8F}"/>
              </a:ext>
            </a:extLst>
          </p:cNvPr>
          <p:cNvSpPr/>
          <p:nvPr/>
        </p:nvSpPr>
        <p:spPr>
          <a:xfrm>
            <a:off x="35589" y="514937"/>
            <a:ext cx="2606011" cy="16483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79F3F05-A9D3-4D53-AFD7-C9EACE885D1E}"/>
              </a:ext>
            </a:extLst>
          </p:cNvPr>
          <p:cNvSpPr txBox="1"/>
          <p:nvPr/>
        </p:nvSpPr>
        <p:spPr>
          <a:xfrm>
            <a:off x="-3" y="496634"/>
            <a:ext cx="19727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論理回路による</a:t>
            </a:r>
            <a:r>
              <a:rPr kumimoji="1" lang="en-US" altLang="ja-JP" sz="1050" dirty="0"/>
              <a:t>AND</a:t>
            </a:r>
            <a:r>
              <a:rPr kumimoji="1" lang="ja-JP" altLang="en-US" sz="1050" dirty="0"/>
              <a:t>素子：</a:t>
            </a:r>
            <a:endParaRPr kumimoji="1" lang="en-US" altLang="ja-JP" sz="1050" dirty="0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98DF2024-C7CE-407F-9939-C3128F908934}"/>
              </a:ext>
            </a:extLst>
          </p:cNvPr>
          <p:cNvSpPr/>
          <p:nvPr/>
        </p:nvSpPr>
        <p:spPr>
          <a:xfrm>
            <a:off x="35589" y="2249356"/>
            <a:ext cx="2167467" cy="37251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1" name="表 30">
            <a:extLst>
              <a:ext uri="{FF2B5EF4-FFF2-40B4-BE49-F238E27FC236}">
                <a16:creationId xmlns:a16="http://schemas.microsoft.com/office/drawing/2014/main" id="{25C6DD0C-4348-45D1-A264-D2A9F8F189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674386"/>
              </p:ext>
            </p:extLst>
          </p:nvPr>
        </p:nvGraphicFramePr>
        <p:xfrm>
          <a:off x="5227156" y="706266"/>
          <a:ext cx="1512000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87989584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405242024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265789789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A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0" dirty="0"/>
                    </a:p>
                  </a:txBody>
                  <a:tcPr marL="72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B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-25000" dirty="0"/>
                    </a:p>
                  </a:txBody>
                  <a:tcPr marL="72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o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-25000" dirty="0"/>
                    </a:p>
                  </a:txBody>
                  <a:tcPr marL="72000" marT="0" marB="0"/>
                </a:tc>
                <a:extLst>
                  <a:ext uri="{0D108BD9-81ED-4DB2-BD59-A6C34878D82A}">
                    <a16:rowId xmlns:a16="http://schemas.microsoft.com/office/drawing/2014/main" val="402644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488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882224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5966063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55056437"/>
                  </a:ext>
                </a:extLst>
              </a:tr>
            </a:tbl>
          </a:graphicData>
        </a:graphic>
      </p:graphicFrame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535C571C-34CA-446D-9319-E890F95E7FB8}"/>
              </a:ext>
            </a:extLst>
          </p:cNvPr>
          <p:cNvSpPr/>
          <p:nvPr/>
        </p:nvSpPr>
        <p:spPr>
          <a:xfrm>
            <a:off x="2338522" y="2249356"/>
            <a:ext cx="2167467" cy="37251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C425F091-DA2A-418D-8428-4D2BBECEB80B}"/>
              </a:ext>
            </a:extLst>
          </p:cNvPr>
          <p:cNvSpPr/>
          <p:nvPr/>
        </p:nvSpPr>
        <p:spPr>
          <a:xfrm>
            <a:off x="4658389" y="2249356"/>
            <a:ext cx="2167467" cy="37251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8224AF4-2E69-472E-9C39-B961EC5DD0B3}"/>
              </a:ext>
            </a:extLst>
          </p:cNvPr>
          <p:cNvSpPr txBox="1"/>
          <p:nvPr/>
        </p:nvSpPr>
        <p:spPr>
          <a:xfrm>
            <a:off x="-4" y="2249356"/>
            <a:ext cx="19727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V</a:t>
            </a:r>
            <a:r>
              <a:rPr kumimoji="1" lang="en-US" altLang="ja-JP" sz="1050" baseline="-25000" dirty="0"/>
              <a:t>A</a:t>
            </a:r>
            <a:r>
              <a:rPr kumimoji="1" lang="en-US" altLang="ja-JP" sz="1050" dirty="0"/>
              <a:t>, V</a:t>
            </a:r>
            <a:r>
              <a:rPr kumimoji="1" lang="en-US" altLang="ja-JP" sz="1050" baseline="-25000" dirty="0"/>
              <a:t>B</a:t>
            </a:r>
            <a:r>
              <a:rPr kumimoji="1" lang="en-US" altLang="ja-JP" sz="1050" dirty="0"/>
              <a:t>=0[V]</a:t>
            </a:r>
            <a:r>
              <a:rPr kumimoji="1" lang="ja-JP" altLang="en-US" sz="1050" dirty="0"/>
              <a:t>のとき</a:t>
            </a:r>
            <a:endParaRPr kumimoji="1" lang="en-US" altLang="ja-JP" sz="1050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18C4CE1-53EA-4F11-AA9C-83608B691F5D}"/>
              </a:ext>
            </a:extLst>
          </p:cNvPr>
          <p:cNvSpPr txBox="1"/>
          <p:nvPr/>
        </p:nvSpPr>
        <p:spPr>
          <a:xfrm>
            <a:off x="2304654" y="2249356"/>
            <a:ext cx="19727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V</a:t>
            </a:r>
            <a:r>
              <a:rPr kumimoji="1" lang="en-US" altLang="ja-JP" sz="1050" baseline="-25000" dirty="0"/>
              <a:t>A</a:t>
            </a:r>
            <a:r>
              <a:rPr kumimoji="1" lang="en-US" altLang="ja-JP" sz="1050" dirty="0"/>
              <a:t>=5[V], V</a:t>
            </a:r>
            <a:r>
              <a:rPr kumimoji="1" lang="en-US" altLang="ja-JP" sz="1050" baseline="-25000" dirty="0"/>
              <a:t>B</a:t>
            </a:r>
            <a:r>
              <a:rPr kumimoji="1" lang="en-US" altLang="ja-JP" sz="1050" dirty="0"/>
              <a:t>=0[V]</a:t>
            </a:r>
            <a:r>
              <a:rPr kumimoji="1" lang="ja-JP" altLang="en-US" sz="1050" dirty="0"/>
              <a:t>のとき</a:t>
            </a:r>
            <a:endParaRPr kumimoji="1" lang="en-US" altLang="ja-JP" sz="1050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91943F7-E926-49A2-9E51-26661FAC2ECD}"/>
              </a:ext>
            </a:extLst>
          </p:cNvPr>
          <p:cNvSpPr txBox="1"/>
          <p:nvPr/>
        </p:nvSpPr>
        <p:spPr>
          <a:xfrm>
            <a:off x="4658389" y="2249356"/>
            <a:ext cx="19727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V</a:t>
            </a:r>
            <a:r>
              <a:rPr kumimoji="1" lang="en-US" altLang="ja-JP" sz="1050" baseline="-25000" dirty="0"/>
              <a:t>A</a:t>
            </a:r>
            <a:r>
              <a:rPr kumimoji="1" lang="en-US" altLang="ja-JP" sz="1050" dirty="0"/>
              <a:t>=5[V], V</a:t>
            </a:r>
            <a:r>
              <a:rPr kumimoji="1" lang="en-US" altLang="ja-JP" sz="1050" baseline="-25000" dirty="0"/>
              <a:t>B</a:t>
            </a:r>
            <a:r>
              <a:rPr kumimoji="1" lang="en-US" altLang="ja-JP" sz="1050" dirty="0"/>
              <a:t>=5[V]</a:t>
            </a:r>
            <a:r>
              <a:rPr kumimoji="1" lang="ja-JP" altLang="en-US" sz="1050" dirty="0"/>
              <a:t>のとき</a:t>
            </a:r>
            <a:endParaRPr kumimoji="1" lang="en-US" altLang="ja-JP" sz="1050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7C647A6C-CDD2-49B6-B8E7-415CD8D24943}"/>
              </a:ext>
            </a:extLst>
          </p:cNvPr>
          <p:cNvSpPr txBox="1"/>
          <p:nvPr/>
        </p:nvSpPr>
        <p:spPr>
          <a:xfrm>
            <a:off x="2650066" y="496634"/>
            <a:ext cx="19727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ダイオードによる</a:t>
            </a:r>
            <a:r>
              <a:rPr kumimoji="1" lang="en-US" altLang="ja-JP" sz="1050" dirty="0"/>
              <a:t>AND</a:t>
            </a:r>
            <a:r>
              <a:rPr kumimoji="1" lang="ja-JP" altLang="en-US" sz="1050" dirty="0"/>
              <a:t>素子：</a:t>
            </a:r>
            <a:endParaRPr kumimoji="1" lang="en-US" altLang="ja-JP" sz="1050" dirty="0"/>
          </a:p>
        </p:txBody>
      </p:sp>
      <p:graphicFrame>
        <p:nvGraphicFramePr>
          <p:cNvPr id="44" name="表 43">
            <a:extLst>
              <a:ext uri="{FF2B5EF4-FFF2-40B4-BE49-F238E27FC236}">
                <a16:creationId xmlns:a16="http://schemas.microsoft.com/office/drawing/2014/main" id="{1DF5090C-1BDB-46B8-9F63-F51F1DD542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307685"/>
              </p:ext>
            </p:extLst>
          </p:nvPr>
        </p:nvGraphicFramePr>
        <p:xfrm>
          <a:off x="1362389" y="774000"/>
          <a:ext cx="1188000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8798958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40524202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265789789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100" baseline="0" dirty="0"/>
                        <a:t>A</a:t>
                      </a:r>
                      <a:endParaRPr kumimoji="1" lang="ja-JP" altLang="en-US" sz="1100" baseline="0" dirty="0"/>
                    </a:p>
                  </a:txBody>
                  <a:tcPr marL="72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aseline="0" dirty="0"/>
                        <a:t>B</a:t>
                      </a:r>
                      <a:endParaRPr kumimoji="1" lang="ja-JP" altLang="en-US" sz="1100" baseline="0" dirty="0"/>
                    </a:p>
                  </a:txBody>
                  <a:tcPr marL="72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aseline="0" dirty="0"/>
                        <a:t>Z</a:t>
                      </a:r>
                      <a:endParaRPr kumimoji="1" lang="ja-JP" altLang="en-US" sz="1100" baseline="0" dirty="0"/>
                    </a:p>
                  </a:txBody>
                  <a:tcPr marL="72000" marT="0" marB="0"/>
                </a:tc>
                <a:extLst>
                  <a:ext uri="{0D108BD9-81ED-4DB2-BD59-A6C34878D82A}">
                    <a16:rowId xmlns:a16="http://schemas.microsoft.com/office/drawing/2014/main" val="402644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488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882224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5966063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55056437"/>
                  </a:ext>
                </a:extLst>
              </a:tr>
            </a:tbl>
          </a:graphicData>
        </a:graphic>
      </p:graphicFrame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9ABD1050-2C5C-4E46-A610-2F8B006DB0EB}"/>
              </a:ext>
            </a:extLst>
          </p:cNvPr>
          <p:cNvSpPr txBox="1"/>
          <p:nvPr/>
        </p:nvSpPr>
        <p:spPr>
          <a:xfrm>
            <a:off x="0" y="6006290"/>
            <a:ext cx="42928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ダイオードを利用し、以下の論理回路を構成せよ。（</a:t>
            </a:r>
            <a:r>
              <a:rPr kumimoji="1" lang="en-US" altLang="ja-JP" sz="1050" dirty="0"/>
              <a:t>OR</a:t>
            </a:r>
            <a:r>
              <a:rPr kumimoji="1" lang="ja-JP" altLang="en-US" sz="1050" dirty="0"/>
              <a:t>のみ）</a:t>
            </a:r>
            <a:endParaRPr kumimoji="1" lang="en-US" altLang="ja-JP" sz="1050" dirty="0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82E3F081-8E37-40EE-B1F1-453B2D55C4BD}"/>
              </a:ext>
            </a:extLst>
          </p:cNvPr>
          <p:cNvSpPr/>
          <p:nvPr/>
        </p:nvSpPr>
        <p:spPr>
          <a:xfrm>
            <a:off x="63606" y="6236678"/>
            <a:ext cx="3294258" cy="14183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548935E0-A7F9-46DC-A829-C2F64CCA8698}"/>
              </a:ext>
            </a:extLst>
          </p:cNvPr>
          <p:cNvSpPr/>
          <p:nvPr/>
        </p:nvSpPr>
        <p:spPr>
          <a:xfrm>
            <a:off x="3429000" y="6236678"/>
            <a:ext cx="3294258" cy="14183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93EE7DA0-1024-4C23-9521-9F5F1BB779FF}"/>
              </a:ext>
            </a:extLst>
          </p:cNvPr>
          <p:cNvSpPr txBox="1"/>
          <p:nvPr/>
        </p:nvSpPr>
        <p:spPr>
          <a:xfrm>
            <a:off x="21345" y="6216065"/>
            <a:ext cx="14886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論理回路</a:t>
            </a:r>
            <a:endParaRPr kumimoji="1" lang="en-US" altLang="ja-JP" sz="1050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134AD2CF-49D7-4E6F-9F24-89C23013F40F}"/>
              </a:ext>
            </a:extLst>
          </p:cNvPr>
          <p:cNvSpPr txBox="1"/>
          <p:nvPr/>
        </p:nvSpPr>
        <p:spPr>
          <a:xfrm>
            <a:off x="3399912" y="6216065"/>
            <a:ext cx="24522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電子回路</a:t>
            </a:r>
            <a:endParaRPr kumimoji="1" lang="en-US" altLang="ja-JP" sz="1050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1C4F1D72-60A8-4B5A-984B-460DC65449F3}"/>
              </a:ext>
            </a:extLst>
          </p:cNvPr>
          <p:cNvSpPr txBox="1"/>
          <p:nvPr/>
        </p:nvSpPr>
        <p:spPr>
          <a:xfrm>
            <a:off x="4922" y="7673716"/>
            <a:ext cx="42928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ダイオードを利用し、以下の論理回路を構成せよ。（</a:t>
            </a:r>
            <a:r>
              <a:rPr kumimoji="1" lang="en-US" altLang="ja-JP" sz="1050" dirty="0"/>
              <a:t>AND/OR</a:t>
            </a:r>
            <a:r>
              <a:rPr kumimoji="1" lang="ja-JP" altLang="en-US" sz="1050" dirty="0"/>
              <a:t>）</a:t>
            </a:r>
            <a:endParaRPr kumimoji="1" lang="en-US" altLang="ja-JP" sz="1050" dirty="0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26F19C5E-75E2-4321-99C8-2F5C9A4A6C10}"/>
              </a:ext>
            </a:extLst>
          </p:cNvPr>
          <p:cNvSpPr/>
          <p:nvPr/>
        </p:nvSpPr>
        <p:spPr>
          <a:xfrm>
            <a:off x="68528" y="7904104"/>
            <a:ext cx="3294258" cy="14183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07F04D61-A1EE-4F3E-A59B-5E9C8F81C294}"/>
              </a:ext>
            </a:extLst>
          </p:cNvPr>
          <p:cNvSpPr/>
          <p:nvPr/>
        </p:nvSpPr>
        <p:spPr>
          <a:xfrm>
            <a:off x="3433922" y="7904104"/>
            <a:ext cx="3294258" cy="14183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2CE20BD5-7397-464D-93F6-C448F30ED76B}"/>
              </a:ext>
            </a:extLst>
          </p:cNvPr>
          <p:cNvSpPr txBox="1"/>
          <p:nvPr/>
        </p:nvSpPr>
        <p:spPr>
          <a:xfrm>
            <a:off x="26267" y="7883491"/>
            <a:ext cx="14886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論理回路</a:t>
            </a:r>
            <a:endParaRPr kumimoji="1" lang="en-US" altLang="ja-JP" sz="1050" dirty="0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9517EDA7-C4A4-4BDC-87AF-4ADCD755D50A}"/>
              </a:ext>
            </a:extLst>
          </p:cNvPr>
          <p:cNvSpPr txBox="1"/>
          <p:nvPr/>
        </p:nvSpPr>
        <p:spPr>
          <a:xfrm>
            <a:off x="3404834" y="7883491"/>
            <a:ext cx="24522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電子回路</a:t>
            </a:r>
            <a:endParaRPr kumimoji="1" lang="en-US" altLang="ja-JP" sz="105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1E923C16-2CA7-4D3F-81B4-FE6D50B18389}"/>
              </a:ext>
            </a:extLst>
          </p:cNvPr>
          <p:cNvSpPr txBox="1"/>
          <p:nvPr/>
        </p:nvSpPr>
        <p:spPr>
          <a:xfrm>
            <a:off x="21345" y="9365893"/>
            <a:ext cx="583081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ダイオードを利用した</a:t>
            </a:r>
            <a:r>
              <a:rPr kumimoji="1" lang="en-US" altLang="ja-JP" sz="1050" dirty="0"/>
              <a:t>AND/OR</a:t>
            </a:r>
            <a:r>
              <a:rPr kumimoji="1" lang="ja-JP" altLang="en-US" sz="1050" dirty="0"/>
              <a:t>について、抵抗</a:t>
            </a:r>
            <a:r>
              <a:rPr kumimoji="1" lang="en-US" altLang="ja-JP" sz="1050" dirty="0"/>
              <a:t>R</a:t>
            </a:r>
            <a:r>
              <a:rPr kumimoji="1" lang="ja-JP" altLang="en-US" sz="1050" dirty="0"/>
              <a:t>が存在する理由を説明せよ。</a:t>
            </a:r>
            <a:endParaRPr kumimoji="1" lang="en-US" altLang="ja-JP" sz="1050" dirty="0"/>
          </a:p>
        </p:txBody>
      </p:sp>
    </p:spTree>
    <p:extLst>
      <p:ext uri="{BB962C8B-B14F-4D97-AF65-F5344CB8AC3E}">
        <p14:creationId xmlns:p14="http://schemas.microsoft.com/office/powerpoint/2010/main" val="35061013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9E66BD64-D49C-CC4D-9969-7C263DB1139D}"/>
              </a:ext>
            </a:extLst>
          </p:cNvPr>
          <p:cNvSpPr/>
          <p:nvPr/>
        </p:nvSpPr>
        <p:spPr>
          <a:xfrm>
            <a:off x="90596" y="2201762"/>
            <a:ext cx="6637584" cy="16483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 dirty="0"/>
              <a:t>  授業</a:t>
            </a:r>
            <a:r>
              <a:rPr kumimoji="1" lang="ja-JP" altLang="en-US" sz="1100"/>
              <a:t>資料</a:t>
            </a:r>
            <a:r>
              <a:rPr kumimoji="1" lang="en-US" altLang="ja-JP" sz="1100" dirty="0"/>
              <a:t>19:</a:t>
            </a:r>
            <a:r>
              <a:rPr kumimoji="1" lang="ja-JP" altLang="en-US" sz="1100"/>
              <a:t> 発光ダイオード（解説）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26C2E27-24E2-429F-A838-64740CF1BC50}"/>
              </a:ext>
            </a:extLst>
          </p:cNvPr>
          <p:cNvSpPr/>
          <p:nvPr/>
        </p:nvSpPr>
        <p:spPr>
          <a:xfrm>
            <a:off x="90596" y="483618"/>
            <a:ext cx="6637584" cy="16483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7C647A6C-CDD2-49B6-B8E7-415CD8D24943}"/>
              </a:ext>
            </a:extLst>
          </p:cNvPr>
          <p:cNvSpPr txBox="1"/>
          <p:nvPr/>
        </p:nvSpPr>
        <p:spPr>
          <a:xfrm>
            <a:off x="62886" y="503158"/>
            <a:ext cx="19727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発光ダイオード：</a:t>
            </a:r>
            <a:endParaRPr kumimoji="1" lang="en-US" altLang="ja-JP" sz="105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1E923C16-2CA7-4D3F-81B4-FE6D50B18389}"/>
              </a:ext>
            </a:extLst>
          </p:cNvPr>
          <p:cNvSpPr txBox="1"/>
          <p:nvPr/>
        </p:nvSpPr>
        <p:spPr>
          <a:xfrm>
            <a:off x="0" y="2216172"/>
            <a:ext cx="169025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（１）基本回路</a:t>
            </a:r>
            <a:endParaRPr kumimoji="1" lang="en-US" altLang="ja-JP" sz="105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8EB7966-A405-0D4F-B3F9-84C94BBF381F}"/>
              </a:ext>
            </a:extLst>
          </p:cNvPr>
          <p:cNvSpPr txBox="1"/>
          <p:nvPr/>
        </p:nvSpPr>
        <p:spPr>
          <a:xfrm>
            <a:off x="4134429" y="503158"/>
            <a:ext cx="19727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回路記号：</a:t>
            </a:r>
            <a:endParaRPr kumimoji="1" lang="en-US" altLang="ja-JP" sz="1050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CE8A172C-4A00-6D49-AD2E-A187038221BF}"/>
              </a:ext>
            </a:extLst>
          </p:cNvPr>
          <p:cNvSpPr/>
          <p:nvPr/>
        </p:nvSpPr>
        <p:spPr>
          <a:xfrm>
            <a:off x="90596" y="3936247"/>
            <a:ext cx="6637584" cy="22567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3892BE2-E0A7-3A47-A54F-F4227D56F3C0}"/>
              </a:ext>
            </a:extLst>
          </p:cNvPr>
          <p:cNvSpPr txBox="1"/>
          <p:nvPr/>
        </p:nvSpPr>
        <p:spPr>
          <a:xfrm>
            <a:off x="0" y="3950657"/>
            <a:ext cx="169025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（２）直列回路</a:t>
            </a:r>
            <a:endParaRPr kumimoji="1" lang="en-US" altLang="ja-JP" sz="1050" dirty="0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C3AE1D2B-1C56-8742-A955-BE486558EB4D}"/>
              </a:ext>
            </a:extLst>
          </p:cNvPr>
          <p:cNvSpPr/>
          <p:nvPr/>
        </p:nvSpPr>
        <p:spPr>
          <a:xfrm>
            <a:off x="90596" y="6267364"/>
            <a:ext cx="6637584" cy="22567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4D08BD9A-8B78-D84C-A916-8410879CE960}"/>
              </a:ext>
            </a:extLst>
          </p:cNvPr>
          <p:cNvSpPr txBox="1"/>
          <p:nvPr/>
        </p:nvSpPr>
        <p:spPr>
          <a:xfrm>
            <a:off x="0" y="6281774"/>
            <a:ext cx="169025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（３）並列回路</a:t>
            </a:r>
            <a:endParaRPr kumimoji="1" lang="en-US" altLang="ja-JP" sz="1050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8BB408FD-45C6-D24B-A2D4-AFCC560AEB55}"/>
              </a:ext>
            </a:extLst>
          </p:cNvPr>
          <p:cNvSpPr txBox="1"/>
          <p:nvPr/>
        </p:nvSpPr>
        <p:spPr>
          <a:xfrm>
            <a:off x="-1" y="8614900"/>
            <a:ext cx="169025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備考：</a:t>
            </a:r>
            <a:endParaRPr kumimoji="1" lang="en-US" altLang="ja-JP" sz="1050" dirty="0"/>
          </a:p>
        </p:txBody>
      </p:sp>
    </p:spTree>
    <p:extLst>
      <p:ext uri="{BB962C8B-B14F-4D97-AF65-F5344CB8AC3E}">
        <p14:creationId xmlns:p14="http://schemas.microsoft.com/office/powerpoint/2010/main" val="190122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 dirty="0"/>
              <a:t>  授業資料</a:t>
            </a:r>
            <a:r>
              <a:rPr kumimoji="1" lang="en-US" altLang="ja-JP" sz="1100" dirty="0"/>
              <a:t>02: </a:t>
            </a:r>
            <a:r>
              <a:rPr kumimoji="1" lang="ja-JP" altLang="en-US" sz="1100" dirty="0"/>
              <a:t>反転増幅回路（問題）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3AA3EFF-C896-4086-8206-F68C179ED8D5}"/>
              </a:ext>
            </a:extLst>
          </p:cNvPr>
          <p:cNvSpPr txBox="1"/>
          <p:nvPr/>
        </p:nvSpPr>
        <p:spPr>
          <a:xfrm>
            <a:off x="-3" y="618122"/>
            <a:ext cx="675693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反転増幅回路において、</a:t>
            </a:r>
            <a:r>
              <a:rPr kumimoji="1" lang="en-US" altLang="ja-JP" sz="1050" dirty="0"/>
              <a:t>R1=1kΩ</a:t>
            </a:r>
            <a:r>
              <a:rPr kumimoji="1" lang="ja-JP" altLang="en-US" sz="1050" dirty="0" err="1"/>
              <a:t>、</a:t>
            </a:r>
            <a:r>
              <a:rPr kumimoji="1" lang="en-US" altLang="ja-JP" sz="1050" dirty="0"/>
              <a:t>Rf=2kΩ</a:t>
            </a:r>
            <a:r>
              <a:rPr kumimoji="1" lang="ja-JP" altLang="en-US" sz="1050" dirty="0"/>
              <a:t>の抵抗を与えた。このとき、最大値が</a:t>
            </a:r>
            <a:r>
              <a:rPr kumimoji="1" lang="en-US" altLang="ja-JP" sz="1050" dirty="0"/>
              <a:t>100mV</a:t>
            </a:r>
            <a:r>
              <a:rPr kumimoji="1" lang="ja-JP" altLang="en-US" sz="1050" dirty="0"/>
              <a:t>の交流電圧</a:t>
            </a:r>
            <a:r>
              <a:rPr kumimoji="1" lang="en-US" altLang="ja-JP" sz="1050" dirty="0"/>
              <a:t>vi</a:t>
            </a:r>
            <a:r>
              <a:rPr kumimoji="1" lang="ja-JP" altLang="en-US" sz="1050" dirty="0"/>
              <a:t>は、出力電圧</a:t>
            </a:r>
            <a:r>
              <a:rPr kumimoji="1" lang="en-US" altLang="ja-JP" sz="1050" dirty="0" err="1"/>
              <a:t>vo</a:t>
            </a:r>
            <a:r>
              <a:rPr kumimoji="1" lang="ja-JP" altLang="en-US" sz="1050" dirty="0"/>
              <a:t>の最大値はいくつになるか。</a:t>
            </a:r>
            <a:endParaRPr kumimoji="1" lang="en-US" altLang="ja-JP" sz="105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AA214CF-32CB-4C6B-BAA7-38AE66F9220B}"/>
                  </a:ext>
                </a:extLst>
              </p:cNvPr>
              <p:cNvSpPr txBox="1"/>
              <p:nvPr/>
            </p:nvSpPr>
            <p:spPr>
              <a:xfrm>
                <a:off x="-4" y="2551195"/>
                <a:ext cx="6756935" cy="900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50" dirty="0"/>
                  <a:t>反転増幅回路において、</a:t>
                </a:r>
                <a:r>
                  <a:rPr kumimoji="1" lang="en-US" altLang="ja-JP" sz="1050" dirty="0"/>
                  <a:t>R1=10kΩ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Rf=40kΩ</a:t>
                </a:r>
                <a:r>
                  <a:rPr kumimoji="1" lang="ja-JP" altLang="en-US" sz="1050" dirty="0"/>
                  <a:t>の抵抗を与えた。また、入力電圧は、</a:t>
                </a:r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=0.2</m:t>
                    </m:r>
                    <m:r>
                      <m:rPr>
                        <m:sty m:val="p"/>
                      </m:rPr>
                      <a:rPr kumimoji="1" lang="en-US" altLang="ja-JP" sz="1050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⁡(50</m:t>
                    </m:r>
                    <m:r>
                      <m:rPr>
                        <m:sty m:val="p"/>
                      </m:rPr>
                      <a:rPr kumimoji="1" lang="en-US" altLang="ja-JP" sz="1050" i="1">
                        <a:latin typeface="Cambria Math" panose="02040503050406030204" pitchFamily="18" charset="0"/>
                      </a:rPr>
                      <m:t>π</m:t>
                    </m:r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sz="1050" dirty="0"/>
                  <a:t> [V]</a:t>
                </a:r>
              </a:p>
              <a:p>
                <a:endParaRPr kumimoji="1" lang="en-US" altLang="ja-JP" sz="1050" dirty="0"/>
              </a:p>
              <a:p>
                <a:r>
                  <a:rPr kumimoji="1" lang="ja-JP" altLang="en-US" sz="1050" dirty="0"/>
                  <a:t>であった。このとき、出力電圧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kumimoji="1" lang="ja-JP" altLang="en-US" sz="1050" dirty="0"/>
                  <a:t>の波形を描き、その最大値</a:t>
                </a:r>
                <a:r>
                  <a:rPr kumimoji="1" lang="en-US" altLang="ja-JP" sz="1050" dirty="0" err="1"/>
                  <a:t>vm</a:t>
                </a:r>
                <a:r>
                  <a:rPr kumimoji="1" lang="ja-JP" altLang="en-US" sz="1050" dirty="0" err="1"/>
                  <a:t>、</a:t>
                </a:r>
                <a:r>
                  <a:rPr kumimoji="1" lang="ja-JP" altLang="en-US" sz="1050" dirty="0"/>
                  <a:t>実効値</a:t>
                </a:r>
                <a:r>
                  <a:rPr kumimoji="1" lang="en-US" altLang="ja-JP" sz="1050" dirty="0"/>
                  <a:t>v</a:t>
                </a:r>
                <a:r>
                  <a:rPr kumimoji="1" lang="ja-JP" altLang="en-US" sz="1050" dirty="0" err="1"/>
                  <a:t>、</a:t>
                </a:r>
                <a:r>
                  <a:rPr kumimoji="1" lang="ja-JP" altLang="en-US" sz="1050" dirty="0"/>
                  <a:t>平均値</a:t>
                </a:r>
                <a:r>
                  <a:rPr kumimoji="1" lang="en-US" altLang="ja-JP" sz="1050" dirty="0" err="1"/>
                  <a:t>va</a:t>
                </a:r>
                <a:r>
                  <a:rPr kumimoji="1" lang="ja-JP" altLang="en-US" sz="1050" dirty="0"/>
                  <a:t>を求めよ。</a:t>
                </a:r>
                <a:endParaRPr kumimoji="1" lang="en-US" altLang="ja-JP" sz="105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AA214CF-32CB-4C6B-BAA7-38AE66F922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" y="2551195"/>
                <a:ext cx="6756935" cy="900246"/>
              </a:xfrm>
              <a:prstGeom prst="rect">
                <a:avLst/>
              </a:prstGeom>
              <a:blipFill>
                <a:blip r:embed="rId2"/>
                <a:stretch>
                  <a:fillRect b="-340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44703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58C44520-FF55-7146-9596-C9E290974D80}"/>
              </a:ext>
            </a:extLst>
          </p:cNvPr>
          <p:cNvSpPr/>
          <p:nvPr/>
        </p:nvSpPr>
        <p:spPr>
          <a:xfrm>
            <a:off x="41167" y="4685676"/>
            <a:ext cx="6788022" cy="20510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96E3F6A8-041C-C242-8A07-F4BDA1362E00}"/>
              </a:ext>
            </a:extLst>
          </p:cNvPr>
          <p:cNvSpPr/>
          <p:nvPr/>
        </p:nvSpPr>
        <p:spPr>
          <a:xfrm>
            <a:off x="41168" y="2582293"/>
            <a:ext cx="6788022" cy="20510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F6E9D168-52FF-DE45-B7EB-87B2EE40B187}"/>
              </a:ext>
            </a:extLst>
          </p:cNvPr>
          <p:cNvSpPr/>
          <p:nvPr/>
        </p:nvSpPr>
        <p:spPr>
          <a:xfrm>
            <a:off x="41167" y="759059"/>
            <a:ext cx="6777993" cy="17708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 dirty="0"/>
              <a:t>  </a:t>
            </a:r>
            <a:r>
              <a:rPr kumimoji="1" lang="ja-JP" altLang="en-US" sz="1100"/>
              <a:t>授業資料</a:t>
            </a:r>
            <a:r>
              <a:rPr kumimoji="1" lang="en-US" altLang="ja-JP" sz="1100" dirty="0"/>
              <a:t>20:</a:t>
            </a:r>
            <a:r>
              <a:rPr kumimoji="1" lang="ja-JP" altLang="en-US" sz="1100"/>
              <a:t> 発光ダイオード（問題）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6807908-10E0-C344-A7CB-8DB10B45A277}"/>
              </a:ext>
            </a:extLst>
          </p:cNvPr>
          <p:cNvSpPr/>
          <p:nvPr/>
        </p:nvSpPr>
        <p:spPr>
          <a:xfrm>
            <a:off x="1347275" y="1736864"/>
            <a:ext cx="204537" cy="409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F0A1461A-AB65-334C-8EA3-8A1EEA784165}"/>
              </a:ext>
            </a:extLst>
          </p:cNvPr>
          <p:cNvGrpSpPr/>
          <p:nvPr/>
        </p:nvGrpSpPr>
        <p:grpSpPr>
          <a:xfrm>
            <a:off x="1347275" y="1342547"/>
            <a:ext cx="346874" cy="213162"/>
            <a:chOff x="3019925" y="2165684"/>
            <a:chExt cx="346874" cy="213162"/>
          </a:xfrm>
        </p:grpSpPr>
        <p:sp>
          <p:nvSpPr>
            <p:cNvPr id="6" name="三角形 5">
              <a:extLst>
                <a:ext uri="{FF2B5EF4-FFF2-40B4-BE49-F238E27FC236}">
                  <a16:creationId xmlns:a16="http://schemas.microsoft.com/office/drawing/2014/main" id="{AAB93449-B807-4943-BD79-351104F757CF}"/>
                </a:ext>
              </a:extLst>
            </p:cNvPr>
            <p:cNvSpPr/>
            <p:nvPr/>
          </p:nvSpPr>
          <p:spPr>
            <a:xfrm rot="10800000">
              <a:off x="3019926" y="2165684"/>
              <a:ext cx="204537" cy="20453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FFE5A2EF-FD1F-994B-84C9-8B305E665762}"/>
                </a:ext>
              </a:extLst>
            </p:cNvPr>
            <p:cNvCxnSpPr/>
            <p:nvPr/>
          </p:nvCxnSpPr>
          <p:spPr>
            <a:xfrm>
              <a:off x="3019925" y="2378846"/>
              <a:ext cx="20453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矢印コネクタ 10">
              <a:extLst>
                <a:ext uri="{FF2B5EF4-FFF2-40B4-BE49-F238E27FC236}">
                  <a16:creationId xmlns:a16="http://schemas.microsoft.com/office/drawing/2014/main" id="{26D70815-1BD6-1640-AE85-6998A40DA7B7}"/>
                </a:ext>
              </a:extLst>
            </p:cNvPr>
            <p:cNvCxnSpPr/>
            <p:nvPr/>
          </p:nvCxnSpPr>
          <p:spPr>
            <a:xfrm flipV="1">
              <a:off x="3224463" y="2221131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C84FB3A8-AC13-FA4D-BEB3-0AA49FB0B498}"/>
                </a:ext>
              </a:extLst>
            </p:cNvPr>
            <p:cNvCxnSpPr/>
            <p:nvPr/>
          </p:nvCxnSpPr>
          <p:spPr>
            <a:xfrm flipV="1">
              <a:off x="3271908" y="2267953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12840576-A01F-044C-8C54-6C1F4EB3AF2A}"/>
              </a:ext>
            </a:extLst>
          </p:cNvPr>
          <p:cNvGrpSpPr/>
          <p:nvPr/>
        </p:nvGrpSpPr>
        <p:grpSpPr>
          <a:xfrm>
            <a:off x="332045" y="1684729"/>
            <a:ext cx="203439" cy="52135"/>
            <a:chOff x="939561" y="2273970"/>
            <a:chExt cx="203439" cy="52135"/>
          </a:xfrm>
        </p:grpSpPr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7A0050FF-7416-8E42-AEE1-45C21DE083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9561" y="2273970"/>
              <a:ext cx="203439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46D61FAB-5658-6B46-9DBD-A2B09368D78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600" y="2326105"/>
              <a:ext cx="10926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E66D9D5-D4A0-284F-9704-37EF44551EAB}"/>
              </a:ext>
            </a:extLst>
          </p:cNvPr>
          <p:cNvSpPr/>
          <p:nvPr/>
        </p:nvSpPr>
        <p:spPr>
          <a:xfrm>
            <a:off x="341392" y="1684729"/>
            <a:ext cx="189779" cy="52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カギ線コネクタ 19">
            <a:extLst>
              <a:ext uri="{FF2B5EF4-FFF2-40B4-BE49-F238E27FC236}">
                <a16:creationId xmlns:a16="http://schemas.microsoft.com/office/drawing/2014/main" id="{6B71ECB0-A9F0-7D45-BF12-BEF98D4192E1}"/>
              </a:ext>
            </a:extLst>
          </p:cNvPr>
          <p:cNvCxnSpPr>
            <a:stCxn id="18" idx="0"/>
            <a:endCxn id="6" idx="3"/>
          </p:cNvCxnSpPr>
          <p:nvPr/>
        </p:nvCxnSpPr>
        <p:spPr>
          <a:xfrm rot="5400000" flipH="1" flipV="1">
            <a:off x="771822" y="1007007"/>
            <a:ext cx="342182" cy="1013262"/>
          </a:xfrm>
          <a:prstGeom prst="bentConnector3">
            <a:avLst>
              <a:gd name="adj1" fmla="val 166807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26D65B83-AAF5-9A41-9D5E-83B532A9DA72}"/>
              </a:ext>
            </a:extLst>
          </p:cNvPr>
          <p:cNvCxnSpPr>
            <a:cxnSpLocks/>
            <a:stCxn id="6" idx="0"/>
            <a:endCxn id="5" idx="0"/>
          </p:cNvCxnSpPr>
          <p:nvPr/>
        </p:nvCxnSpPr>
        <p:spPr>
          <a:xfrm>
            <a:off x="1449544" y="1547084"/>
            <a:ext cx="0" cy="18978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カギ線コネクタ 37">
            <a:extLst>
              <a:ext uri="{FF2B5EF4-FFF2-40B4-BE49-F238E27FC236}">
                <a16:creationId xmlns:a16="http://schemas.microsoft.com/office/drawing/2014/main" id="{77E79B6B-4540-5742-B7B2-323FBBF2BD00}"/>
              </a:ext>
            </a:extLst>
          </p:cNvPr>
          <p:cNvCxnSpPr>
            <a:cxnSpLocks/>
            <a:stCxn id="18" idx="2"/>
            <a:endCxn id="5" idx="2"/>
          </p:cNvCxnSpPr>
          <p:nvPr/>
        </p:nvCxnSpPr>
        <p:spPr>
          <a:xfrm rot="16200000" flipH="1">
            <a:off x="738374" y="1434767"/>
            <a:ext cx="409078" cy="1013262"/>
          </a:xfrm>
          <a:prstGeom prst="bentConnector3">
            <a:avLst>
              <a:gd name="adj1" fmla="val 155882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B89DF12-176C-A148-8300-B6186B1A02A3}"/>
              </a:ext>
            </a:extLst>
          </p:cNvPr>
          <p:cNvSpPr txBox="1"/>
          <p:nvPr/>
        </p:nvSpPr>
        <p:spPr>
          <a:xfrm>
            <a:off x="24714" y="1456878"/>
            <a:ext cx="4676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E=5V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501D1C01-7F2C-8347-BDAE-266791573D32}"/>
              </a:ext>
            </a:extLst>
          </p:cNvPr>
          <p:cNvSpPr txBox="1"/>
          <p:nvPr/>
        </p:nvSpPr>
        <p:spPr>
          <a:xfrm>
            <a:off x="1502741" y="1693542"/>
            <a:ext cx="6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R=100Ω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1A4B8633-EBE7-4948-BC84-B21A40B70AD4}"/>
              </a:ext>
            </a:extLst>
          </p:cNvPr>
          <p:cNvSpPr txBox="1"/>
          <p:nvPr/>
        </p:nvSpPr>
        <p:spPr>
          <a:xfrm>
            <a:off x="51196" y="308632"/>
            <a:ext cx="68068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赤色</a:t>
            </a:r>
            <a:r>
              <a:rPr kumimoji="1" lang="en-US" altLang="ja-JP" sz="1050" dirty="0"/>
              <a:t>LED</a:t>
            </a:r>
            <a:r>
              <a:rPr kumimoji="1" lang="ja-JP" altLang="en-US" sz="1050"/>
              <a:t>の点灯に要する電圧降下は</a:t>
            </a:r>
            <a:r>
              <a:rPr kumimoji="1" lang="en-US" altLang="ja-JP" sz="1050" dirty="0"/>
              <a:t>1.8V</a:t>
            </a:r>
            <a:r>
              <a:rPr kumimoji="1" lang="ja-JP" altLang="en-US" sz="1050"/>
              <a:t>、青色</a:t>
            </a:r>
            <a:r>
              <a:rPr kumimoji="1" lang="en-US" altLang="ja-JP" sz="1050" dirty="0"/>
              <a:t>LED</a:t>
            </a:r>
            <a:r>
              <a:rPr kumimoji="1" lang="ja-JP" altLang="en-US" sz="1050"/>
              <a:t>は</a:t>
            </a:r>
            <a:r>
              <a:rPr kumimoji="1" lang="en-US" altLang="ja-JP" sz="1050" dirty="0"/>
              <a:t>2.5V</a:t>
            </a:r>
            <a:r>
              <a:rPr kumimoji="1" lang="ja-JP" altLang="en-US" sz="1050"/>
              <a:t>、緑色</a:t>
            </a:r>
            <a:r>
              <a:rPr kumimoji="1" lang="en-US" altLang="ja-JP" sz="1050" dirty="0"/>
              <a:t>LED</a:t>
            </a:r>
            <a:r>
              <a:rPr kumimoji="1" lang="ja-JP" altLang="en-US" sz="1050"/>
              <a:t>は</a:t>
            </a:r>
            <a:r>
              <a:rPr kumimoji="1" lang="en-US" altLang="ja-JP" sz="1050" dirty="0"/>
              <a:t>2.2V</a:t>
            </a:r>
            <a:r>
              <a:rPr kumimoji="1" lang="ja-JP" altLang="en-US" sz="1050"/>
              <a:t>であるものとする。</a:t>
            </a:r>
            <a:endParaRPr kumimoji="1" lang="en-US" altLang="ja-JP" sz="1050" dirty="0"/>
          </a:p>
          <a:p>
            <a:r>
              <a:rPr kumimoji="1" lang="ja-JP" altLang="en-US" sz="1050"/>
              <a:t>また、各</a:t>
            </a:r>
            <a:r>
              <a:rPr kumimoji="1" lang="en-US" altLang="ja-JP" sz="1050" dirty="0"/>
              <a:t>LED</a:t>
            </a:r>
            <a:r>
              <a:rPr kumimoji="1" lang="ja-JP" altLang="en-US" sz="1050"/>
              <a:t>の最大定格電流は</a:t>
            </a:r>
            <a:r>
              <a:rPr kumimoji="1" lang="en-US" altLang="ja-JP" sz="1050" dirty="0"/>
              <a:t>30mA</a:t>
            </a:r>
            <a:r>
              <a:rPr kumimoji="1" lang="ja-JP" altLang="en-US" sz="1050"/>
              <a:t>である。このとき、以下の問題に答えよ。</a:t>
            </a:r>
            <a:endParaRPr kumimoji="1" lang="en-US" altLang="ja-JP" sz="1050" dirty="0"/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C5793904-C58B-344D-8181-A412EBB8F17B}"/>
              </a:ext>
            </a:extLst>
          </p:cNvPr>
          <p:cNvCxnSpPr/>
          <p:nvPr/>
        </p:nvCxnSpPr>
        <p:spPr>
          <a:xfrm>
            <a:off x="926757" y="985363"/>
            <a:ext cx="42051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4994FF91-2546-E94B-A919-27FE124FCEEE}"/>
              </a:ext>
            </a:extLst>
          </p:cNvPr>
          <p:cNvSpPr txBox="1"/>
          <p:nvPr/>
        </p:nvSpPr>
        <p:spPr>
          <a:xfrm>
            <a:off x="1029616" y="759058"/>
            <a:ext cx="6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I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1F6B09E-A185-A847-9055-5041F73420FF}"/>
              </a:ext>
            </a:extLst>
          </p:cNvPr>
          <p:cNvSpPr txBox="1"/>
          <p:nvPr/>
        </p:nvSpPr>
        <p:spPr>
          <a:xfrm>
            <a:off x="1763218" y="799517"/>
            <a:ext cx="49094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左の回路において、緑色、赤色、青色</a:t>
            </a:r>
            <a:r>
              <a:rPr kumimoji="1" lang="en-US" altLang="ja-JP" sz="1050" dirty="0"/>
              <a:t>LED</a:t>
            </a:r>
            <a:r>
              <a:rPr kumimoji="1" lang="ja-JP" altLang="en-US" sz="1050"/>
              <a:t>を用いた場合に流れる電流</a:t>
            </a:r>
            <a:r>
              <a:rPr kumimoji="1" lang="en-US" altLang="ja-JP" sz="1050" dirty="0"/>
              <a:t>I</a:t>
            </a:r>
            <a:r>
              <a:rPr kumimoji="1" lang="ja-JP" altLang="en-US" sz="1050"/>
              <a:t>をそれぞれ求めよ。</a:t>
            </a:r>
            <a:endParaRPr kumimoji="1" lang="en-US" altLang="ja-JP" sz="1050" dirty="0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260000F5-3DDA-AD45-B162-900AC63437AB}"/>
              </a:ext>
            </a:extLst>
          </p:cNvPr>
          <p:cNvSpPr/>
          <p:nvPr/>
        </p:nvSpPr>
        <p:spPr>
          <a:xfrm>
            <a:off x="1340768" y="3570998"/>
            <a:ext cx="204537" cy="409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F12AAD2B-198B-D34D-B469-3FF80593DBE2}"/>
              </a:ext>
            </a:extLst>
          </p:cNvPr>
          <p:cNvGrpSpPr/>
          <p:nvPr/>
        </p:nvGrpSpPr>
        <p:grpSpPr>
          <a:xfrm>
            <a:off x="1340768" y="3176681"/>
            <a:ext cx="346874" cy="213162"/>
            <a:chOff x="3019925" y="2165684"/>
            <a:chExt cx="346874" cy="213162"/>
          </a:xfrm>
        </p:grpSpPr>
        <p:sp>
          <p:nvSpPr>
            <p:cNvPr id="52" name="三角形 51">
              <a:extLst>
                <a:ext uri="{FF2B5EF4-FFF2-40B4-BE49-F238E27FC236}">
                  <a16:creationId xmlns:a16="http://schemas.microsoft.com/office/drawing/2014/main" id="{DA2CE8E3-6364-1941-B71C-A8F9E9CB7221}"/>
                </a:ext>
              </a:extLst>
            </p:cNvPr>
            <p:cNvSpPr/>
            <p:nvPr/>
          </p:nvSpPr>
          <p:spPr>
            <a:xfrm rot="10800000">
              <a:off x="3019926" y="2165684"/>
              <a:ext cx="204537" cy="20453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679CF97F-FB30-2F49-93D1-B31365627D5D}"/>
                </a:ext>
              </a:extLst>
            </p:cNvPr>
            <p:cNvCxnSpPr/>
            <p:nvPr/>
          </p:nvCxnSpPr>
          <p:spPr>
            <a:xfrm>
              <a:off x="3019925" y="2378846"/>
              <a:ext cx="20453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矢印コネクタ 53">
              <a:extLst>
                <a:ext uri="{FF2B5EF4-FFF2-40B4-BE49-F238E27FC236}">
                  <a16:creationId xmlns:a16="http://schemas.microsoft.com/office/drawing/2014/main" id="{697AC083-24AA-4443-A329-A7800B4F4EC7}"/>
                </a:ext>
              </a:extLst>
            </p:cNvPr>
            <p:cNvCxnSpPr/>
            <p:nvPr/>
          </p:nvCxnSpPr>
          <p:spPr>
            <a:xfrm flipV="1">
              <a:off x="3224463" y="2221131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矢印コネクタ 54">
              <a:extLst>
                <a:ext uri="{FF2B5EF4-FFF2-40B4-BE49-F238E27FC236}">
                  <a16:creationId xmlns:a16="http://schemas.microsoft.com/office/drawing/2014/main" id="{D71C239C-A2E6-A34B-8B6F-10E6CF4FEBB0}"/>
                </a:ext>
              </a:extLst>
            </p:cNvPr>
            <p:cNvCxnSpPr/>
            <p:nvPr/>
          </p:nvCxnSpPr>
          <p:spPr>
            <a:xfrm flipV="1">
              <a:off x="3271908" y="2267953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42AA2EA5-7B5F-2F40-A426-F0EA5E41042E}"/>
              </a:ext>
            </a:extLst>
          </p:cNvPr>
          <p:cNvGrpSpPr/>
          <p:nvPr/>
        </p:nvGrpSpPr>
        <p:grpSpPr>
          <a:xfrm>
            <a:off x="325538" y="3518863"/>
            <a:ext cx="203439" cy="52135"/>
            <a:chOff x="939561" y="2273970"/>
            <a:chExt cx="203439" cy="52135"/>
          </a:xfrm>
        </p:grpSpPr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8A901604-7BBD-6F46-9F22-9ED9BE9153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9561" y="2273970"/>
              <a:ext cx="203439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44F6BD76-D8A7-4D4A-9AF1-2FB85107B78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600" y="2326105"/>
              <a:ext cx="10926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A23989BE-97CE-2E43-838B-57F156968C1A}"/>
              </a:ext>
            </a:extLst>
          </p:cNvPr>
          <p:cNvSpPr/>
          <p:nvPr/>
        </p:nvSpPr>
        <p:spPr>
          <a:xfrm>
            <a:off x="334885" y="3518863"/>
            <a:ext cx="189779" cy="52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0" name="カギ線コネクタ 59">
            <a:extLst>
              <a:ext uri="{FF2B5EF4-FFF2-40B4-BE49-F238E27FC236}">
                <a16:creationId xmlns:a16="http://schemas.microsoft.com/office/drawing/2014/main" id="{676B990B-BCF6-E14A-8947-78CE5A75C50A}"/>
              </a:ext>
            </a:extLst>
          </p:cNvPr>
          <p:cNvCxnSpPr>
            <a:cxnSpLocks/>
            <a:stCxn id="59" idx="0"/>
            <a:endCxn id="52" idx="3"/>
          </p:cNvCxnSpPr>
          <p:nvPr/>
        </p:nvCxnSpPr>
        <p:spPr>
          <a:xfrm rot="5400000" flipH="1" flipV="1">
            <a:off x="765315" y="2841141"/>
            <a:ext cx="342182" cy="1013262"/>
          </a:xfrm>
          <a:prstGeom prst="bentConnector3">
            <a:avLst>
              <a:gd name="adj1" fmla="val 166807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EB044C6-488D-0649-8EC5-5F9BCC2510E5}"/>
              </a:ext>
            </a:extLst>
          </p:cNvPr>
          <p:cNvCxnSpPr>
            <a:cxnSpLocks/>
            <a:stCxn id="52" idx="0"/>
            <a:endCxn id="49" idx="0"/>
          </p:cNvCxnSpPr>
          <p:nvPr/>
        </p:nvCxnSpPr>
        <p:spPr>
          <a:xfrm>
            <a:off x="1443037" y="3381218"/>
            <a:ext cx="0" cy="18978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カギ線コネクタ 62">
            <a:extLst>
              <a:ext uri="{FF2B5EF4-FFF2-40B4-BE49-F238E27FC236}">
                <a16:creationId xmlns:a16="http://schemas.microsoft.com/office/drawing/2014/main" id="{18FECEAC-E95F-5748-89C3-CDD2AB0A6961}"/>
              </a:ext>
            </a:extLst>
          </p:cNvPr>
          <p:cNvCxnSpPr>
            <a:cxnSpLocks/>
            <a:stCxn id="59" idx="2"/>
            <a:endCxn id="49" idx="2"/>
          </p:cNvCxnSpPr>
          <p:nvPr/>
        </p:nvCxnSpPr>
        <p:spPr>
          <a:xfrm rot="16200000" flipH="1">
            <a:off x="731867" y="3268901"/>
            <a:ext cx="409078" cy="1013262"/>
          </a:xfrm>
          <a:prstGeom prst="bentConnector3">
            <a:avLst>
              <a:gd name="adj1" fmla="val 155882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20C1D007-D5F8-E942-8700-8389043334C7}"/>
              </a:ext>
            </a:extLst>
          </p:cNvPr>
          <p:cNvSpPr txBox="1"/>
          <p:nvPr/>
        </p:nvSpPr>
        <p:spPr>
          <a:xfrm>
            <a:off x="13986" y="3286700"/>
            <a:ext cx="4676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E=5V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EE4C55B5-A377-324D-94D7-019B3BA48764}"/>
              </a:ext>
            </a:extLst>
          </p:cNvPr>
          <p:cNvSpPr txBox="1"/>
          <p:nvPr/>
        </p:nvSpPr>
        <p:spPr>
          <a:xfrm>
            <a:off x="1496234" y="3645367"/>
            <a:ext cx="6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R</a:t>
            </a:r>
            <a:r>
              <a:rPr kumimoji="1" lang="en-US" altLang="ja-JP" sz="1050" baseline="-25000" dirty="0"/>
              <a:t>1</a:t>
            </a: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2B1375C3-2ED6-514F-827B-D7B95B510BFF}"/>
              </a:ext>
            </a:extLst>
          </p:cNvPr>
          <p:cNvCxnSpPr>
            <a:cxnSpLocks/>
          </p:cNvCxnSpPr>
          <p:nvPr/>
        </p:nvCxnSpPr>
        <p:spPr>
          <a:xfrm>
            <a:off x="2083189" y="3054251"/>
            <a:ext cx="0" cy="27583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380DBC85-B650-624D-AC0D-1C7C42A66AF4}"/>
              </a:ext>
            </a:extLst>
          </p:cNvPr>
          <p:cNvSpPr txBox="1"/>
          <p:nvPr/>
        </p:nvSpPr>
        <p:spPr>
          <a:xfrm>
            <a:off x="984955" y="3035757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I</a:t>
            </a:r>
            <a:r>
              <a:rPr kumimoji="1" lang="en-US" altLang="ja-JP" sz="1050" baseline="-25000" dirty="0"/>
              <a:t>1</a:t>
            </a: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B15A7AA3-A129-3747-A33B-1F91A3507B74}"/>
              </a:ext>
            </a:extLst>
          </p:cNvPr>
          <p:cNvSpPr/>
          <p:nvPr/>
        </p:nvSpPr>
        <p:spPr>
          <a:xfrm>
            <a:off x="2176922" y="3578748"/>
            <a:ext cx="204537" cy="409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7F85CF8B-2AE1-DD44-8B4E-F888F71D2F11}"/>
              </a:ext>
            </a:extLst>
          </p:cNvPr>
          <p:cNvGrpSpPr/>
          <p:nvPr/>
        </p:nvGrpSpPr>
        <p:grpSpPr>
          <a:xfrm>
            <a:off x="2176922" y="3184431"/>
            <a:ext cx="346874" cy="213162"/>
            <a:chOff x="3019925" y="2165684"/>
            <a:chExt cx="346874" cy="213162"/>
          </a:xfrm>
        </p:grpSpPr>
        <p:sp>
          <p:nvSpPr>
            <p:cNvPr id="71" name="三角形 70">
              <a:extLst>
                <a:ext uri="{FF2B5EF4-FFF2-40B4-BE49-F238E27FC236}">
                  <a16:creationId xmlns:a16="http://schemas.microsoft.com/office/drawing/2014/main" id="{2ADEF579-31CC-584F-B5E2-62C9B5135F4B}"/>
                </a:ext>
              </a:extLst>
            </p:cNvPr>
            <p:cNvSpPr/>
            <p:nvPr/>
          </p:nvSpPr>
          <p:spPr>
            <a:xfrm rot="10800000">
              <a:off x="3019926" y="2165684"/>
              <a:ext cx="204537" cy="20453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DD3401A7-3F13-5545-8FEA-617EEEEE6038}"/>
                </a:ext>
              </a:extLst>
            </p:cNvPr>
            <p:cNvCxnSpPr/>
            <p:nvPr/>
          </p:nvCxnSpPr>
          <p:spPr>
            <a:xfrm>
              <a:off x="3019925" y="2378846"/>
              <a:ext cx="20453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矢印コネクタ 72">
              <a:extLst>
                <a:ext uri="{FF2B5EF4-FFF2-40B4-BE49-F238E27FC236}">
                  <a16:creationId xmlns:a16="http://schemas.microsoft.com/office/drawing/2014/main" id="{5B2AF435-7C02-864E-9DA2-3B95759B192D}"/>
                </a:ext>
              </a:extLst>
            </p:cNvPr>
            <p:cNvCxnSpPr/>
            <p:nvPr/>
          </p:nvCxnSpPr>
          <p:spPr>
            <a:xfrm flipV="1">
              <a:off x="3224463" y="2221131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矢印コネクタ 73">
              <a:extLst>
                <a:ext uri="{FF2B5EF4-FFF2-40B4-BE49-F238E27FC236}">
                  <a16:creationId xmlns:a16="http://schemas.microsoft.com/office/drawing/2014/main" id="{1CA3A873-3C56-2049-B437-F9D3E317F71E}"/>
                </a:ext>
              </a:extLst>
            </p:cNvPr>
            <p:cNvCxnSpPr/>
            <p:nvPr/>
          </p:nvCxnSpPr>
          <p:spPr>
            <a:xfrm flipV="1">
              <a:off x="3271908" y="2267953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86727947-C6D8-D741-BD77-8100DE1CF582}"/>
              </a:ext>
            </a:extLst>
          </p:cNvPr>
          <p:cNvCxnSpPr>
            <a:cxnSpLocks/>
            <a:stCxn id="71" idx="0"/>
            <a:endCxn id="69" idx="0"/>
          </p:cNvCxnSpPr>
          <p:nvPr/>
        </p:nvCxnSpPr>
        <p:spPr>
          <a:xfrm>
            <a:off x="2279191" y="3388968"/>
            <a:ext cx="0" cy="18978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2D74B12-AF3D-FA49-96D8-AFEDB8FC859A}"/>
              </a:ext>
            </a:extLst>
          </p:cNvPr>
          <p:cNvSpPr txBox="1"/>
          <p:nvPr/>
        </p:nvSpPr>
        <p:spPr>
          <a:xfrm>
            <a:off x="2332388" y="3653117"/>
            <a:ext cx="6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R</a:t>
            </a:r>
            <a:r>
              <a:rPr kumimoji="1" lang="en-US" altLang="ja-JP" sz="1050" baseline="-25000" dirty="0"/>
              <a:t>2</a:t>
            </a:r>
          </a:p>
        </p:txBody>
      </p:sp>
      <p:cxnSp>
        <p:nvCxnSpPr>
          <p:cNvPr id="78" name="カギ線コネクタ 77">
            <a:extLst>
              <a:ext uri="{FF2B5EF4-FFF2-40B4-BE49-F238E27FC236}">
                <a16:creationId xmlns:a16="http://schemas.microsoft.com/office/drawing/2014/main" id="{51C22EE1-0925-6B41-8F99-0157511C9C3C}"/>
              </a:ext>
            </a:extLst>
          </p:cNvPr>
          <p:cNvCxnSpPr>
            <a:cxnSpLocks/>
            <a:stCxn id="59" idx="0"/>
            <a:endCxn id="71" idx="3"/>
          </p:cNvCxnSpPr>
          <p:nvPr/>
        </p:nvCxnSpPr>
        <p:spPr>
          <a:xfrm rot="5400000" flipH="1" flipV="1">
            <a:off x="1187267" y="2426939"/>
            <a:ext cx="334432" cy="1849416"/>
          </a:xfrm>
          <a:prstGeom prst="bentConnector3">
            <a:avLst>
              <a:gd name="adj1" fmla="val 170841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カギ線コネクタ 84">
            <a:extLst>
              <a:ext uri="{FF2B5EF4-FFF2-40B4-BE49-F238E27FC236}">
                <a16:creationId xmlns:a16="http://schemas.microsoft.com/office/drawing/2014/main" id="{7BCCE6DA-95EC-C14C-8A72-712B5674731B}"/>
              </a:ext>
            </a:extLst>
          </p:cNvPr>
          <p:cNvCxnSpPr>
            <a:cxnSpLocks/>
            <a:stCxn id="59" idx="2"/>
            <a:endCxn id="69" idx="2"/>
          </p:cNvCxnSpPr>
          <p:nvPr/>
        </p:nvCxnSpPr>
        <p:spPr>
          <a:xfrm rot="16200000" flipH="1">
            <a:off x="1146069" y="2854699"/>
            <a:ext cx="416828" cy="1849416"/>
          </a:xfrm>
          <a:prstGeom prst="bentConnector3">
            <a:avLst>
              <a:gd name="adj1" fmla="val 153846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C825C316-0D56-0442-AC03-E0010C1B7715}"/>
              </a:ext>
            </a:extLst>
          </p:cNvPr>
          <p:cNvSpPr txBox="1"/>
          <p:nvPr/>
        </p:nvSpPr>
        <p:spPr>
          <a:xfrm>
            <a:off x="1849773" y="3041770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I</a:t>
            </a:r>
            <a:r>
              <a:rPr kumimoji="1" lang="en-US" altLang="ja-JP" sz="1050" baseline="-25000" dirty="0"/>
              <a:t>2</a:t>
            </a:r>
          </a:p>
        </p:txBody>
      </p:sp>
      <p:cxnSp>
        <p:nvCxnSpPr>
          <p:cNvPr id="91" name="直線矢印コネクタ 90">
            <a:extLst>
              <a:ext uri="{FF2B5EF4-FFF2-40B4-BE49-F238E27FC236}">
                <a16:creationId xmlns:a16="http://schemas.microsoft.com/office/drawing/2014/main" id="{DD15EDA4-3CE4-C741-8D24-B3975E269D9D}"/>
              </a:ext>
            </a:extLst>
          </p:cNvPr>
          <p:cNvCxnSpPr>
            <a:cxnSpLocks/>
          </p:cNvCxnSpPr>
          <p:nvPr/>
        </p:nvCxnSpPr>
        <p:spPr>
          <a:xfrm>
            <a:off x="1253307" y="3054250"/>
            <a:ext cx="0" cy="27583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C180711F-F394-C44E-86D5-FEC5044B6E34}"/>
              </a:ext>
            </a:extLst>
          </p:cNvPr>
          <p:cNvSpPr txBox="1"/>
          <p:nvPr/>
        </p:nvSpPr>
        <p:spPr>
          <a:xfrm>
            <a:off x="1462884" y="2981122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赤</a:t>
            </a:r>
            <a:endParaRPr kumimoji="1" lang="en-US" altLang="ja-JP" sz="1050" dirty="0"/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C4A2E6D4-EF9D-5B46-A540-CA3B1AEFB73E}"/>
              </a:ext>
            </a:extLst>
          </p:cNvPr>
          <p:cNvSpPr txBox="1"/>
          <p:nvPr/>
        </p:nvSpPr>
        <p:spPr>
          <a:xfrm>
            <a:off x="2279766" y="2962523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青</a:t>
            </a:r>
            <a:endParaRPr kumimoji="1" lang="en-US" altLang="ja-JP" sz="1050" dirty="0"/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5B558C13-F544-A547-ADA1-A1934D657E2C}"/>
              </a:ext>
            </a:extLst>
          </p:cNvPr>
          <p:cNvSpPr txBox="1"/>
          <p:nvPr/>
        </p:nvSpPr>
        <p:spPr>
          <a:xfrm>
            <a:off x="2615254" y="2650384"/>
            <a:ext cx="39442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左の回路において、</a:t>
            </a:r>
            <a:r>
              <a:rPr kumimoji="1" lang="en-US" altLang="ja-JP" sz="1050" dirty="0"/>
              <a:t>I</a:t>
            </a:r>
            <a:r>
              <a:rPr kumimoji="1" lang="en-US" altLang="ja-JP" sz="1050" baseline="-25000" dirty="0"/>
              <a:t>1</a:t>
            </a:r>
            <a:r>
              <a:rPr kumimoji="1" lang="en-US" altLang="ja-JP" sz="1050" dirty="0"/>
              <a:t>=20mA, I</a:t>
            </a:r>
            <a:r>
              <a:rPr kumimoji="1" lang="en-US" altLang="ja-JP" sz="1050" baseline="-25000" dirty="0"/>
              <a:t>2</a:t>
            </a:r>
            <a:r>
              <a:rPr kumimoji="1" lang="en-US" altLang="ja-JP" sz="1050" dirty="0"/>
              <a:t>=5mA</a:t>
            </a:r>
            <a:r>
              <a:rPr kumimoji="1" lang="ja-JP" altLang="en-US" sz="1050"/>
              <a:t>とするためには、</a:t>
            </a:r>
            <a:r>
              <a:rPr kumimoji="1" lang="en-US" altLang="ja-JP" sz="1050" dirty="0"/>
              <a:t>R</a:t>
            </a:r>
            <a:r>
              <a:rPr kumimoji="1" lang="en-US" altLang="ja-JP" sz="1050" baseline="-25000" dirty="0"/>
              <a:t>1</a:t>
            </a:r>
            <a:r>
              <a:rPr kumimoji="1" lang="ja-JP" altLang="en-US" sz="1050"/>
              <a:t>と</a:t>
            </a:r>
            <a:r>
              <a:rPr kumimoji="1" lang="en-US" altLang="ja-JP" sz="1050" dirty="0"/>
              <a:t>R</a:t>
            </a:r>
            <a:r>
              <a:rPr kumimoji="1" lang="en-US" altLang="ja-JP" sz="1050" baseline="-25000" dirty="0"/>
              <a:t>2</a:t>
            </a:r>
            <a:r>
              <a:rPr kumimoji="1" lang="ja-JP" altLang="en-US" sz="1050"/>
              <a:t>にいくらの抵抗を与えれば良いか述べよ。</a:t>
            </a:r>
            <a:endParaRPr kumimoji="1" lang="en-US" altLang="ja-JP" sz="1050" dirty="0"/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1D0F0BA2-1E98-6341-B697-C82E333F151C}"/>
              </a:ext>
            </a:extLst>
          </p:cNvPr>
          <p:cNvSpPr/>
          <p:nvPr/>
        </p:nvSpPr>
        <p:spPr>
          <a:xfrm>
            <a:off x="1340768" y="5879575"/>
            <a:ext cx="204537" cy="409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9" name="グループ化 98">
            <a:extLst>
              <a:ext uri="{FF2B5EF4-FFF2-40B4-BE49-F238E27FC236}">
                <a16:creationId xmlns:a16="http://schemas.microsoft.com/office/drawing/2014/main" id="{087B1E4E-918C-3A4B-BB41-6FF6F52162E0}"/>
              </a:ext>
            </a:extLst>
          </p:cNvPr>
          <p:cNvGrpSpPr/>
          <p:nvPr/>
        </p:nvGrpSpPr>
        <p:grpSpPr>
          <a:xfrm>
            <a:off x="1340768" y="5485258"/>
            <a:ext cx="346874" cy="213162"/>
            <a:chOff x="3019925" y="2165684"/>
            <a:chExt cx="346874" cy="213162"/>
          </a:xfrm>
        </p:grpSpPr>
        <p:sp>
          <p:nvSpPr>
            <p:cNvPr id="100" name="三角形 99">
              <a:extLst>
                <a:ext uri="{FF2B5EF4-FFF2-40B4-BE49-F238E27FC236}">
                  <a16:creationId xmlns:a16="http://schemas.microsoft.com/office/drawing/2014/main" id="{6BBF0905-AB35-AA41-B2B3-D4640AD9DE7D}"/>
                </a:ext>
              </a:extLst>
            </p:cNvPr>
            <p:cNvSpPr/>
            <p:nvPr/>
          </p:nvSpPr>
          <p:spPr>
            <a:xfrm rot="10800000">
              <a:off x="3019926" y="2165684"/>
              <a:ext cx="204537" cy="20453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DEA339D9-C93C-5C4B-A29D-39E27CCC8F7B}"/>
                </a:ext>
              </a:extLst>
            </p:cNvPr>
            <p:cNvCxnSpPr/>
            <p:nvPr/>
          </p:nvCxnSpPr>
          <p:spPr>
            <a:xfrm>
              <a:off x="3019925" y="2378846"/>
              <a:ext cx="20453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矢印コネクタ 101">
              <a:extLst>
                <a:ext uri="{FF2B5EF4-FFF2-40B4-BE49-F238E27FC236}">
                  <a16:creationId xmlns:a16="http://schemas.microsoft.com/office/drawing/2014/main" id="{C576DE04-2900-8946-A585-66C0A5C7960A}"/>
                </a:ext>
              </a:extLst>
            </p:cNvPr>
            <p:cNvCxnSpPr/>
            <p:nvPr/>
          </p:nvCxnSpPr>
          <p:spPr>
            <a:xfrm flipV="1">
              <a:off x="3224463" y="2221131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矢印コネクタ 102">
              <a:extLst>
                <a:ext uri="{FF2B5EF4-FFF2-40B4-BE49-F238E27FC236}">
                  <a16:creationId xmlns:a16="http://schemas.microsoft.com/office/drawing/2014/main" id="{5A1E9DCC-19ED-B247-9F9F-752E4360B932}"/>
                </a:ext>
              </a:extLst>
            </p:cNvPr>
            <p:cNvCxnSpPr/>
            <p:nvPr/>
          </p:nvCxnSpPr>
          <p:spPr>
            <a:xfrm flipV="1">
              <a:off x="3271908" y="2267953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173E81CE-3CCC-014D-9EBB-1DEDFFD1D62A}"/>
              </a:ext>
            </a:extLst>
          </p:cNvPr>
          <p:cNvGrpSpPr/>
          <p:nvPr/>
        </p:nvGrpSpPr>
        <p:grpSpPr>
          <a:xfrm>
            <a:off x="325538" y="5827440"/>
            <a:ext cx="203439" cy="52135"/>
            <a:chOff x="939561" y="2273970"/>
            <a:chExt cx="203439" cy="52135"/>
          </a:xfrm>
        </p:grpSpPr>
        <p:cxnSp>
          <p:nvCxnSpPr>
            <p:cNvPr id="105" name="直線コネクタ 104">
              <a:extLst>
                <a:ext uri="{FF2B5EF4-FFF2-40B4-BE49-F238E27FC236}">
                  <a16:creationId xmlns:a16="http://schemas.microsoft.com/office/drawing/2014/main" id="{095556C7-4446-0A4D-881C-9DB68EA772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9561" y="2273970"/>
              <a:ext cx="203439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直線コネクタ 105">
              <a:extLst>
                <a:ext uri="{FF2B5EF4-FFF2-40B4-BE49-F238E27FC236}">
                  <a16:creationId xmlns:a16="http://schemas.microsoft.com/office/drawing/2014/main" id="{D27F84D3-C4CA-FA43-B617-7D86874C26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600" y="2326105"/>
              <a:ext cx="10926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C0B5B803-CEAA-3C44-AF51-C202E872CC58}"/>
              </a:ext>
            </a:extLst>
          </p:cNvPr>
          <p:cNvSpPr/>
          <p:nvPr/>
        </p:nvSpPr>
        <p:spPr>
          <a:xfrm>
            <a:off x="334885" y="5827440"/>
            <a:ext cx="189779" cy="52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8" name="カギ線コネクタ 107">
            <a:extLst>
              <a:ext uri="{FF2B5EF4-FFF2-40B4-BE49-F238E27FC236}">
                <a16:creationId xmlns:a16="http://schemas.microsoft.com/office/drawing/2014/main" id="{CD180FBA-9331-7D47-8A91-D19E8DB67117}"/>
              </a:ext>
            </a:extLst>
          </p:cNvPr>
          <p:cNvCxnSpPr>
            <a:cxnSpLocks/>
            <a:stCxn id="107" idx="0"/>
            <a:endCxn id="100" idx="3"/>
          </p:cNvCxnSpPr>
          <p:nvPr/>
        </p:nvCxnSpPr>
        <p:spPr>
          <a:xfrm rot="5400000" flipH="1" flipV="1">
            <a:off x="765315" y="5149718"/>
            <a:ext cx="342182" cy="1013262"/>
          </a:xfrm>
          <a:prstGeom prst="bentConnector3">
            <a:avLst>
              <a:gd name="adj1" fmla="val 281333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直線コネクタ 108">
            <a:extLst>
              <a:ext uri="{FF2B5EF4-FFF2-40B4-BE49-F238E27FC236}">
                <a16:creationId xmlns:a16="http://schemas.microsoft.com/office/drawing/2014/main" id="{6B452A42-9780-C243-86CF-AB104515F4DF}"/>
              </a:ext>
            </a:extLst>
          </p:cNvPr>
          <p:cNvCxnSpPr>
            <a:cxnSpLocks/>
            <a:stCxn id="100" idx="0"/>
            <a:endCxn id="98" idx="0"/>
          </p:cNvCxnSpPr>
          <p:nvPr/>
        </p:nvCxnSpPr>
        <p:spPr>
          <a:xfrm>
            <a:off x="1443037" y="5689795"/>
            <a:ext cx="0" cy="18978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カギ線コネクタ 109">
            <a:extLst>
              <a:ext uri="{FF2B5EF4-FFF2-40B4-BE49-F238E27FC236}">
                <a16:creationId xmlns:a16="http://schemas.microsoft.com/office/drawing/2014/main" id="{3FCB8BEF-C2E0-1343-A528-8C51BC4FF67A}"/>
              </a:ext>
            </a:extLst>
          </p:cNvPr>
          <p:cNvCxnSpPr>
            <a:cxnSpLocks/>
            <a:stCxn id="107" idx="2"/>
            <a:endCxn id="98" idx="2"/>
          </p:cNvCxnSpPr>
          <p:nvPr/>
        </p:nvCxnSpPr>
        <p:spPr>
          <a:xfrm rot="16200000" flipH="1">
            <a:off x="731867" y="5577478"/>
            <a:ext cx="409078" cy="1013262"/>
          </a:xfrm>
          <a:prstGeom prst="bentConnector3">
            <a:avLst>
              <a:gd name="adj1" fmla="val 155882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F65876B8-6ABE-F24A-9197-09725A23188F}"/>
              </a:ext>
            </a:extLst>
          </p:cNvPr>
          <p:cNvSpPr txBox="1"/>
          <p:nvPr/>
        </p:nvSpPr>
        <p:spPr>
          <a:xfrm>
            <a:off x="17251" y="5578160"/>
            <a:ext cx="4676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E=5V</a:t>
            </a: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EA9F92B3-09EA-2248-93D8-94AB67C4B429}"/>
              </a:ext>
            </a:extLst>
          </p:cNvPr>
          <p:cNvSpPr txBox="1"/>
          <p:nvPr/>
        </p:nvSpPr>
        <p:spPr>
          <a:xfrm>
            <a:off x="1496234" y="5953944"/>
            <a:ext cx="6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R</a:t>
            </a:r>
            <a:r>
              <a:rPr kumimoji="1" lang="en-US" altLang="ja-JP" sz="1050" baseline="-25000" dirty="0"/>
              <a:t>1</a:t>
            </a:r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A6A79F46-5397-1D47-84EA-48531C0D425E}"/>
              </a:ext>
            </a:extLst>
          </p:cNvPr>
          <p:cNvSpPr txBox="1"/>
          <p:nvPr/>
        </p:nvSpPr>
        <p:spPr>
          <a:xfrm>
            <a:off x="984955" y="5344334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I</a:t>
            </a:r>
            <a:r>
              <a:rPr kumimoji="1" lang="en-US" altLang="ja-JP" sz="1050" baseline="-25000" dirty="0"/>
              <a:t>1</a:t>
            </a: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8964D14F-8384-6B49-BC7C-EFED0BF38B6E}"/>
              </a:ext>
            </a:extLst>
          </p:cNvPr>
          <p:cNvSpPr/>
          <p:nvPr/>
        </p:nvSpPr>
        <p:spPr>
          <a:xfrm>
            <a:off x="2176922" y="5887325"/>
            <a:ext cx="204537" cy="409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E4795D13-13FF-0E41-BD77-235C0E22530A}"/>
              </a:ext>
            </a:extLst>
          </p:cNvPr>
          <p:cNvGrpSpPr/>
          <p:nvPr/>
        </p:nvGrpSpPr>
        <p:grpSpPr>
          <a:xfrm>
            <a:off x="2176922" y="5493008"/>
            <a:ext cx="346874" cy="213162"/>
            <a:chOff x="3019925" y="2165684"/>
            <a:chExt cx="346874" cy="213162"/>
          </a:xfrm>
        </p:grpSpPr>
        <p:sp>
          <p:nvSpPr>
            <p:cNvPr id="117" name="三角形 116">
              <a:extLst>
                <a:ext uri="{FF2B5EF4-FFF2-40B4-BE49-F238E27FC236}">
                  <a16:creationId xmlns:a16="http://schemas.microsoft.com/office/drawing/2014/main" id="{411777CC-24BE-F346-954D-9E682F7591B7}"/>
                </a:ext>
              </a:extLst>
            </p:cNvPr>
            <p:cNvSpPr/>
            <p:nvPr/>
          </p:nvSpPr>
          <p:spPr>
            <a:xfrm rot="10800000">
              <a:off x="3019926" y="2165684"/>
              <a:ext cx="204537" cy="20453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8" name="直線コネクタ 117">
              <a:extLst>
                <a:ext uri="{FF2B5EF4-FFF2-40B4-BE49-F238E27FC236}">
                  <a16:creationId xmlns:a16="http://schemas.microsoft.com/office/drawing/2014/main" id="{8142C3DE-151D-7543-9051-5C63578E25AC}"/>
                </a:ext>
              </a:extLst>
            </p:cNvPr>
            <p:cNvCxnSpPr/>
            <p:nvPr/>
          </p:nvCxnSpPr>
          <p:spPr>
            <a:xfrm>
              <a:off x="3019925" y="2378846"/>
              <a:ext cx="20453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矢印コネクタ 118">
              <a:extLst>
                <a:ext uri="{FF2B5EF4-FFF2-40B4-BE49-F238E27FC236}">
                  <a16:creationId xmlns:a16="http://schemas.microsoft.com/office/drawing/2014/main" id="{ED89CA57-346F-AD40-BC28-C49DE4FC5D98}"/>
                </a:ext>
              </a:extLst>
            </p:cNvPr>
            <p:cNvCxnSpPr/>
            <p:nvPr/>
          </p:nvCxnSpPr>
          <p:spPr>
            <a:xfrm flipV="1">
              <a:off x="3224463" y="2221131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矢印コネクタ 119">
              <a:extLst>
                <a:ext uri="{FF2B5EF4-FFF2-40B4-BE49-F238E27FC236}">
                  <a16:creationId xmlns:a16="http://schemas.microsoft.com/office/drawing/2014/main" id="{FBAF6C93-140A-1740-AF46-355D639BE25E}"/>
                </a:ext>
              </a:extLst>
            </p:cNvPr>
            <p:cNvCxnSpPr/>
            <p:nvPr/>
          </p:nvCxnSpPr>
          <p:spPr>
            <a:xfrm flipV="1">
              <a:off x="3271908" y="2267953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1" name="直線コネクタ 120">
            <a:extLst>
              <a:ext uri="{FF2B5EF4-FFF2-40B4-BE49-F238E27FC236}">
                <a16:creationId xmlns:a16="http://schemas.microsoft.com/office/drawing/2014/main" id="{ADE673E9-77FB-8D44-B9AD-4B643E583AE4}"/>
              </a:ext>
            </a:extLst>
          </p:cNvPr>
          <p:cNvCxnSpPr>
            <a:cxnSpLocks/>
            <a:stCxn id="117" idx="0"/>
            <a:endCxn id="115" idx="0"/>
          </p:cNvCxnSpPr>
          <p:nvPr/>
        </p:nvCxnSpPr>
        <p:spPr>
          <a:xfrm>
            <a:off x="2279191" y="5697545"/>
            <a:ext cx="0" cy="18978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7A4F07FA-C6E1-6B45-B9ED-9927433E4431}"/>
              </a:ext>
            </a:extLst>
          </p:cNvPr>
          <p:cNvSpPr txBox="1"/>
          <p:nvPr/>
        </p:nvSpPr>
        <p:spPr>
          <a:xfrm>
            <a:off x="2332388" y="5961694"/>
            <a:ext cx="6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R</a:t>
            </a:r>
            <a:r>
              <a:rPr kumimoji="1" lang="en-US" altLang="ja-JP" sz="1050" baseline="-25000" dirty="0"/>
              <a:t>2</a:t>
            </a:r>
          </a:p>
        </p:txBody>
      </p:sp>
      <p:cxnSp>
        <p:nvCxnSpPr>
          <p:cNvPr id="123" name="カギ線コネクタ 122">
            <a:extLst>
              <a:ext uri="{FF2B5EF4-FFF2-40B4-BE49-F238E27FC236}">
                <a16:creationId xmlns:a16="http://schemas.microsoft.com/office/drawing/2014/main" id="{B02F83C9-402A-724D-B8D4-85169800ED84}"/>
              </a:ext>
            </a:extLst>
          </p:cNvPr>
          <p:cNvCxnSpPr>
            <a:cxnSpLocks/>
            <a:stCxn id="107" idx="0"/>
            <a:endCxn id="131" idx="3"/>
          </p:cNvCxnSpPr>
          <p:nvPr/>
        </p:nvCxnSpPr>
        <p:spPr>
          <a:xfrm rot="5400000" flipH="1" flipV="1">
            <a:off x="984274" y="4532523"/>
            <a:ext cx="740419" cy="1849416"/>
          </a:xfrm>
          <a:prstGeom prst="bentConnector3">
            <a:avLst>
              <a:gd name="adj1" fmla="val 130874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カギ線コネクタ 123">
            <a:extLst>
              <a:ext uri="{FF2B5EF4-FFF2-40B4-BE49-F238E27FC236}">
                <a16:creationId xmlns:a16="http://schemas.microsoft.com/office/drawing/2014/main" id="{536818F4-7528-2C43-9E49-F99A41E4C724}"/>
              </a:ext>
            </a:extLst>
          </p:cNvPr>
          <p:cNvCxnSpPr>
            <a:cxnSpLocks/>
            <a:stCxn id="107" idx="2"/>
            <a:endCxn id="115" idx="2"/>
          </p:cNvCxnSpPr>
          <p:nvPr/>
        </p:nvCxnSpPr>
        <p:spPr>
          <a:xfrm rot="16200000" flipH="1">
            <a:off x="1146069" y="5163276"/>
            <a:ext cx="416828" cy="1849416"/>
          </a:xfrm>
          <a:prstGeom prst="bentConnector3">
            <a:avLst>
              <a:gd name="adj1" fmla="val 153846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06D83BDC-9E68-D54D-AF76-4C3ED39CACB6}"/>
              </a:ext>
            </a:extLst>
          </p:cNvPr>
          <p:cNvSpPr txBox="1"/>
          <p:nvPr/>
        </p:nvSpPr>
        <p:spPr>
          <a:xfrm>
            <a:off x="1817784" y="4928379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I</a:t>
            </a:r>
            <a:r>
              <a:rPr kumimoji="1" lang="en-US" altLang="ja-JP" sz="1050" baseline="-25000" dirty="0"/>
              <a:t>2</a:t>
            </a:r>
          </a:p>
        </p:txBody>
      </p:sp>
      <p:cxnSp>
        <p:nvCxnSpPr>
          <p:cNvPr id="126" name="直線矢印コネクタ 125">
            <a:extLst>
              <a:ext uri="{FF2B5EF4-FFF2-40B4-BE49-F238E27FC236}">
                <a16:creationId xmlns:a16="http://schemas.microsoft.com/office/drawing/2014/main" id="{D659DBFA-97DA-6A4B-8CE2-D760F8300804}"/>
              </a:ext>
            </a:extLst>
          </p:cNvPr>
          <p:cNvCxnSpPr>
            <a:cxnSpLocks/>
          </p:cNvCxnSpPr>
          <p:nvPr/>
        </p:nvCxnSpPr>
        <p:spPr>
          <a:xfrm>
            <a:off x="1253307" y="5362827"/>
            <a:ext cx="0" cy="27583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5A2370FC-EFC1-C549-BFC8-6DAB01BFDF75}"/>
              </a:ext>
            </a:extLst>
          </p:cNvPr>
          <p:cNvSpPr txBox="1"/>
          <p:nvPr/>
        </p:nvSpPr>
        <p:spPr>
          <a:xfrm>
            <a:off x="1462884" y="5289699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赤</a:t>
            </a:r>
            <a:endParaRPr kumimoji="1" lang="en-US" altLang="ja-JP" sz="1050" dirty="0"/>
          </a:p>
        </p:txBody>
      </p:sp>
      <p:sp>
        <p:nvSpPr>
          <p:cNvPr id="128" name="テキスト ボックス 127">
            <a:extLst>
              <a:ext uri="{FF2B5EF4-FFF2-40B4-BE49-F238E27FC236}">
                <a16:creationId xmlns:a16="http://schemas.microsoft.com/office/drawing/2014/main" id="{B278B5BE-6EEC-A047-9588-8CD2DEA8C98D}"/>
              </a:ext>
            </a:extLst>
          </p:cNvPr>
          <p:cNvSpPr txBox="1"/>
          <p:nvPr/>
        </p:nvSpPr>
        <p:spPr>
          <a:xfrm>
            <a:off x="2301535" y="5300128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緑</a:t>
            </a:r>
            <a:endParaRPr kumimoji="1" lang="en-US" altLang="ja-JP" sz="1050" dirty="0"/>
          </a:p>
        </p:txBody>
      </p:sp>
      <p:cxnSp>
        <p:nvCxnSpPr>
          <p:cNvPr id="129" name="直線矢印コネクタ 128">
            <a:extLst>
              <a:ext uri="{FF2B5EF4-FFF2-40B4-BE49-F238E27FC236}">
                <a16:creationId xmlns:a16="http://schemas.microsoft.com/office/drawing/2014/main" id="{67CA368A-5011-064D-A8BE-5B623429B6D6}"/>
              </a:ext>
            </a:extLst>
          </p:cNvPr>
          <p:cNvCxnSpPr>
            <a:cxnSpLocks/>
          </p:cNvCxnSpPr>
          <p:nvPr/>
        </p:nvCxnSpPr>
        <p:spPr>
          <a:xfrm>
            <a:off x="2083189" y="4956841"/>
            <a:ext cx="0" cy="27583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グループ化 129">
            <a:extLst>
              <a:ext uri="{FF2B5EF4-FFF2-40B4-BE49-F238E27FC236}">
                <a16:creationId xmlns:a16="http://schemas.microsoft.com/office/drawing/2014/main" id="{FBBCDC52-C9F0-6C48-96CA-B4CCDB4FC539}"/>
              </a:ext>
            </a:extLst>
          </p:cNvPr>
          <p:cNvGrpSpPr/>
          <p:nvPr/>
        </p:nvGrpSpPr>
        <p:grpSpPr>
          <a:xfrm>
            <a:off x="2176922" y="5087021"/>
            <a:ext cx="346874" cy="213162"/>
            <a:chOff x="3019925" y="2165684"/>
            <a:chExt cx="346874" cy="213162"/>
          </a:xfrm>
        </p:grpSpPr>
        <p:sp>
          <p:nvSpPr>
            <p:cNvPr id="131" name="三角形 130">
              <a:extLst>
                <a:ext uri="{FF2B5EF4-FFF2-40B4-BE49-F238E27FC236}">
                  <a16:creationId xmlns:a16="http://schemas.microsoft.com/office/drawing/2014/main" id="{EDF3818E-C68B-084D-9C18-1722831F41AB}"/>
                </a:ext>
              </a:extLst>
            </p:cNvPr>
            <p:cNvSpPr/>
            <p:nvPr/>
          </p:nvSpPr>
          <p:spPr>
            <a:xfrm rot="10800000">
              <a:off x="3019926" y="2165684"/>
              <a:ext cx="204537" cy="20453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32" name="直線コネクタ 131">
              <a:extLst>
                <a:ext uri="{FF2B5EF4-FFF2-40B4-BE49-F238E27FC236}">
                  <a16:creationId xmlns:a16="http://schemas.microsoft.com/office/drawing/2014/main" id="{215FB10E-6A7D-E34E-99EB-C415DA96C2C4}"/>
                </a:ext>
              </a:extLst>
            </p:cNvPr>
            <p:cNvCxnSpPr/>
            <p:nvPr/>
          </p:nvCxnSpPr>
          <p:spPr>
            <a:xfrm>
              <a:off x="3019925" y="2378846"/>
              <a:ext cx="20453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矢印コネクタ 132">
              <a:extLst>
                <a:ext uri="{FF2B5EF4-FFF2-40B4-BE49-F238E27FC236}">
                  <a16:creationId xmlns:a16="http://schemas.microsoft.com/office/drawing/2014/main" id="{3B786742-4BF7-8C4A-9704-C787FF65053B}"/>
                </a:ext>
              </a:extLst>
            </p:cNvPr>
            <p:cNvCxnSpPr/>
            <p:nvPr/>
          </p:nvCxnSpPr>
          <p:spPr>
            <a:xfrm flipV="1">
              <a:off x="3224463" y="2221131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矢印コネクタ 133">
              <a:extLst>
                <a:ext uri="{FF2B5EF4-FFF2-40B4-BE49-F238E27FC236}">
                  <a16:creationId xmlns:a16="http://schemas.microsoft.com/office/drawing/2014/main" id="{5E70F855-D0C0-0749-8DAB-084A21A5F539}"/>
                </a:ext>
              </a:extLst>
            </p:cNvPr>
            <p:cNvCxnSpPr/>
            <p:nvPr/>
          </p:nvCxnSpPr>
          <p:spPr>
            <a:xfrm flipV="1">
              <a:off x="3271908" y="2267953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496BF766-7DF4-9B49-8886-A6A0ADD6670F}"/>
              </a:ext>
            </a:extLst>
          </p:cNvPr>
          <p:cNvSpPr txBox="1"/>
          <p:nvPr/>
        </p:nvSpPr>
        <p:spPr>
          <a:xfrm>
            <a:off x="2301535" y="4922879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青</a:t>
            </a:r>
            <a:endParaRPr kumimoji="1" lang="en-US" altLang="ja-JP" sz="1050" dirty="0"/>
          </a:p>
        </p:txBody>
      </p:sp>
      <p:cxnSp>
        <p:nvCxnSpPr>
          <p:cNvPr id="142" name="直線コネクタ 141">
            <a:extLst>
              <a:ext uri="{FF2B5EF4-FFF2-40B4-BE49-F238E27FC236}">
                <a16:creationId xmlns:a16="http://schemas.microsoft.com/office/drawing/2014/main" id="{5D94FD4A-DD7D-5945-A090-675675E94D6B}"/>
              </a:ext>
            </a:extLst>
          </p:cNvPr>
          <p:cNvCxnSpPr>
            <a:cxnSpLocks/>
            <a:stCxn id="131" idx="0"/>
            <a:endCxn id="117" idx="3"/>
          </p:cNvCxnSpPr>
          <p:nvPr/>
        </p:nvCxnSpPr>
        <p:spPr>
          <a:xfrm>
            <a:off x="2279191" y="5291558"/>
            <a:ext cx="0" cy="20145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7" name="テキスト ボックス 146">
            <a:extLst>
              <a:ext uri="{FF2B5EF4-FFF2-40B4-BE49-F238E27FC236}">
                <a16:creationId xmlns:a16="http://schemas.microsoft.com/office/drawing/2014/main" id="{461E62D9-36D0-C547-8AD3-6E1F836106FF}"/>
              </a:ext>
            </a:extLst>
          </p:cNvPr>
          <p:cNvSpPr txBox="1"/>
          <p:nvPr/>
        </p:nvSpPr>
        <p:spPr>
          <a:xfrm>
            <a:off x="2606704" y="4744130"/>
            <a:ext cx="39442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左の回路において、</a:t>
            </a:r>
            <a:r>
              <a:rPr kumimoji="1" lang="en-US" altLang="ja-JP" sz="1050" dirty="0"/>
              <a:t>I</a:t>
            </a:r>
            <a:r>
              <a:rPr kumimoji="1" lang="en-US" altLang="ja-JP" sz="1050" baseline="-25000" dirty="0"/>
              <a:t>1</a:t>
            </a:r>
            <a:r>
              <a:rPr kumimoji="1" lang="en-US" altLang="ja-JP" sz="1050" dirty="0"/>
              <a:t>=10mA, I</a:t>
            </a:r>
            <a:r>
              <a:rPr kumimoji="1" lang="en-US" altLang="ja-JP" sz="1050" baseline="-25000" dirty="0"/>
              <a:t>2</a:t>
            </a:r>
            <a:r>
              <a:rPr kumimoji="1" lang="en-US" altLang="ja-JP" sz="1050" dirty="0"/>
              <a:t>=5mA</a:t>
            </a:r>
            <a:r>
              <a:rPr kumimoji="1" lang="ja-JP" altLang="en-US" sz="1050"/>
              <a:t>とするためには、</a:t>
            </a:r>
            <a:r>
              <a:rPr kumimoji="1" lang="en-US" altLang="ja-JP" sz="1050" dirty="0"/>
              <a:t>R</a:t>
            </a:r>
            <a:r>
              <a:rPr kumimoji="1" lang="en-US" altLang="ja-JP" sz="1050" baseline="-25000" dirty="0"/>
              <a:t>1</a:t>
            </a:r>
            <a:r>
              <a:rPr kumimoji="1" lang="ja-JP" altLang="en-US" sz="1050"/>
              <a:t>と</a:t>
            </a:r>
            <a:r>
              <a:rPr kumimoji="1" lang="en-US" altLang="ja-JP" sz="1050" dirty="0"/>
              <a:t>R</a:t>
            </a:r>
            <a:r>
              <a:rPr kumimoji="1" lang="en-US" altLang="ja-JP" sz="1050" baseline="-25000" dirty="0"/>
              <a:t>2</a:t>
            </a:r>
            <a:r>
              <a:rPr kumimoji="1" lang="ja-JP" altLang="en-US" sz="1050"/>
              <a:t>にいくらの抵抗を与えれば良いか述べよ。</a:t>
            </a:r>
            <a:endParaRPr kumimoji="1" lang="en-US" altLang="ja-JP" sz="1050" dirty="0"/>
          </a:p>
        </p:txBody>
      </p:sp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CC00569F-1E66-7C41-8A4D-CF0249668E8D}"/>
              </a:ext>
            </a:extLst>
          </p:cNvPr>
          <p:cNvSpPr/>
          <p:nvPr/>
        </p:nvSpPr>
        <p:spPr>
          <a:xfrm flipV="1">
            <a:off x="51196" y="6796605"/>
            <a:ext cx="6777993" cy="30585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正方形/長方形 148">
            <a:extLst>
              <a:ext uri="{FF2B5EF4-FFF2-40B4-BE49-F238E27FC236}">
                <a16:creationId xmlns:a16="http://schemas.microsoft.com/office/drawing/2014/main" id="{8EBDB142-6295-2648-8549-54BE0DAB6794}"/>
              </a:ext>
            </a:extLst>
          </p:cNvPr>
          <p:cNvSpPr/>
          <p:nvPr/>
        </p:nvSpPr>
        <p:spPr>
          <a:xfrm>
            <a:off x="1376464" y="7908022"/>
            <a:ext cx="204537" cy="409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50" name="グループ化 149">
            <a:extLst>
              <a:ext uri="{FF2B5EF4-FFF2-40B4-BE49-F238E27FC236}">
                <a16:creationId xmlns:a16="http://schemas.microsoft.com/office/drawing/2014/main" id="{8AA33477-CDFF-154F-B321-39CECD11609C}"/>
              </a:ext>
            </a:extLst>
          </p:cNvPr>
          <p:cNvGrpSpPr/>
          <p:nvPr/>
        </p:nvGrpSpPr>
        <p:grpSpPr>
          <a:xfrm>
            <a:off x="1376464" y="7513705"/>
            <a:ext cx="346874" cy="213162"/>
            <a:chOff x="3019925" y="2165684"/>
            <a:chExt cx="346874" cy="213162"/>
          </a:xfrm>
        </p:grpSpPr>
        <p:sp>
          <p:nvSpPr>
            <p:cNvPr id="151" name="三角形 150">
              <a:extLst>
                <a:ext uri="{FF2B5EF4-FFF2-40B4-BE49-F238E27FC236}">
                  <a16:creationId xmlns:a16="http://schemas.microsoft.com/office/drawing/2014/main" id="{3E30EC15-3B58-9B40-8FE5-335CADEE4F66}"/>
                </a:ext>
              </a:extLst>
            </p:cNvPr>
            <p:cNvSpPr/>
            <p:nvPr/>
          </p:nvSpPr>
          <p:spPr>
            <a:xfrm rot="10800000">
              <a:off x="3019926" y="2165684"/>
              <a:ext cx="204537" cy="20453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52" name="直線コネクタ 151">
              <a:extLst>
                <a:ext uri="{FF2B5EF4-FFF2-40B4-BE49-F238E27FC236}">
                  <a16:creationId xmlns:a16="http://schemas.microsoft.com/office/drawing/2014/main" id="{0D7327B7-D771-A34F-81C0-75BA1621766D}"/>
                </a:ext>
              </a:extLst>
            </p:cNvPr>
            <p:cNvCxnSpPr/>
            <p:nvPr/>
          </p:nvCxnSpPr>
          <p:spPr>
            <a:xfrm>
              <a:off x="3019925" y="2378846"/>
              <a:ext cx="20453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線矢印コネクタ 152">
              <a:extLst>
                <a:ext uri="{FF2B5EF4-FFF2-40B4-BE49-F238E27FC236}">
                  <a16:creationId xmlns:a16="http://schemas.microsoft.com/office/drawing/2014/main" id="{DCD0B8EE-4BD3-3E46-938F-65EF2BEE9E4F}"/>
                </a:ext>
              </a:extLst>
            </p:cNvPr>
            <p:cNvCxnSpPr/>
            <p:nvPr/>
          </p:nvCxnSpPr>
          <p:spPr>
            <a:xfrm flipV="1">
              <a:off x="3224463" y="2221131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矢印コネクタ 153">
              <a:extLst>
                <a:ext uri="{FF2B5EF4-FFF2-40B4-BE49-F238E27FC236}">
                  <a16:creationId xmlns:a16="http://schemas.microsoft.com/office/drawing/2014/main" id="{21FF5FD3-B453-2048-B763-A34EDF743C09}"/>
                </a:ext>
              </a:extLst>
            </p:cNvPr>
            <p:cNvCxnSpPr/>
            <p:nvPr/>
          </p:nvCxnSpPr>
          <p:spPr>
            <a:xfrm flipV="1">
              <a:off x="3271908" y="2267953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グループ化 154">
            <a:extLst>
              <a:ext uri="{FF2B5EF4-FFF2-40B4-BE49-F238E27FC236}">
                <a16:creationId xmlns:a16="http://schemas.microsoft.com/office/drawing/2014/main" id="{9FEFA8E4-0B63-E54E-91C9-F87D7EA63C8B}"/>
              </a:ext>
            </a:extLst>
          </p:cNvPr>
          <p:cNvGrpSpPr/>
          <p:nvPr/>
        </p:nvGrpSpPr>
        <p:grpSpPr>
          <a:xfrm>
            <a:off x="361234" y="7855887"/>
            <a:ext cx="203439" cy="52135"/>
            <a:chOff x="939561" y="2273970"/>
            <a:chExt cx="203439" cy="52135"/>
          </a:xfrm>
        </p:grpSpPr>
        <p:cxnSp>
          <p:nvCxnSpPr>
            <p:cNvPr id="156" name="直線コネクタ 155">
              <a:extLst>
                <a:ext uri="{FF2B5EF4-FFF2-40B4-BE49-F238E27FC236}">
                  <a16:creationId xmlns:a16="http://schemas.microsoft.com/office/drawing/2014/main" id="{07D8C3E3-0FF8-6E48-A7D6-FA7D430B6A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9561" y="2273970"/>
              <a:ext cx="203439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7" name="直線コネクタ 156">
              <a:extLst>
                <a:ext uri="{FF2B5EF4-FFF2-40B4-BE49-F238E27FC236}">
                  <a16:creationId xmlns:a16="http://schemas.microsoft.com/office/drawing/2014/main" id="{7F68021D-6FF4-7E4D-B8B9-9B60F54549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600" y="2326105"/>
              <a:ext cx="10926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8" name="正方形/長方形 157">
            <a:extLst>
              <a:ext uri="{FF2B5EF4-FFF2-40B4-BE49-F238E27FC236}">
                <a16:creationId xmlns:a16="http://schemas.microsoft.com/office/drawing/2014/main" id="{B45FCD78-9988-AC40-8631-96EFADDC4227}"/>
              </a:ext>
            </a:extLst>
          </p:cNvPr>
          <p:cNvSpPr/>
          <p:nvPr/>
        </p:nvSpPr>
        <p:spPr>
          <a:xfrm>
            <a:off x="370581" y="7855887"/>
            <a:ext cx="189779" cy="52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9" name="カギ線コネクタ 158">
            <a:extLst>
              <a:ext uri="{FF2B5EF4-FFF2-40B4-BE49-F238E27FC236}">
                <a16:creationId xmlns:a16="http://schemas.microsoft.com/office/drawing/2014/main" id="{789F1C37-14E0-2E47-864B-96CBD1B1174B}"/>
              </a:ext>
            </a:extLst>
          </p:cNvPr>
          <p:cNvCxnSpPr>
            <a:cxnSpLocks/>
            <a:stCxn id="158" idx="0"/>
            <a:endCxn id="191" idx="3"/>
          </p:cNvCxnSpPr>
          <p:nvPr/>
        </p:nvCxnSpPr>
        <p:spPr>
          <a:xfrm rot="5400000" flipH="1" flipV="1">
            <a:off x="603962" y="6981106"/>
            <a:ext cx="736291" cy="1013273"/>
          </a:xfrm>
          <a:prstGeom prst="bentConnector3">
            <a:avLst>
              <a:gd name="adj1" fmla="val 131048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直線コネクタ 159">
            <a:extLst>
              <a:ext uri="{FF2B5EF4-FFF2-40B4-BE49-F238E27FC236}">
                <a16:creationId xmlns:a16="http://schemas.microsoft.com/office/drawing/2014/main" id="{D65D6923-771E-CA43-8D25-8B6B047D342D}"/>
              </a:ext>
            </a:extLst>
          </p:cNvPr>
          <p:cNvCxnSpPr>
            <a:cxnSpLocks/>
            <a:stCxn id="151" idx="0"/>
            <a:endCxn id="149" idx="0"/>
          </p:cNvCxnSpPr>
          <p:nvPr/>
        </p:nvCxnSpPr>
        <p:spPr>
          <a:xfrm>
            <a:off x="1478733" y="7718242"/>
            <a:ext cx="0" cy="18978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カギ線コネクタ 160">
            <a:extLst>
              <a:ext uri="{FF2B5EF4-FFF2-40B4-BE49-F238E27FC236}">
                <a16:creationId xmlns:a16="http://schemas.microsoft.com/office/drawing/2014/main" id="{159B8117-DB79-F743-9B1F-91F61419148C}"/>
              </a:ext>
            </a:extLst>
          </p:cNvPr>
          <p:cNvCxnSpPr>
            <a:cxnSpLocks/>
            <a:stCxn id="158" idx="2"/>
            <a:endCxn id="149" idx="2"/>
          </p:cNvCxnSpPr>
          <p:nvPr/>
        </p:nvCxnSpPr>
        <p:spPr>
          <a:xfrm rot="16200000" flipH="1">
            <a:off x="767563" y="7605925"/>
            <a:ext cx="409078" cy="1013262"/>
          </a:xfrm>
          <a:prstGeom prst="bentConnector3">
            <a:avLst>
              <a:gd name="adj1" fmla="val 155882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2" name="テキスト ボックス 161">
            <a:extLst>
              <a:ext uri="{FF2B5EF4-FFF2-40B4-BE49-F238E27FC236}">
                <a16:creationId xmlns:a16="http://schemas.microsoft.com/office/drawing/2014/main" id="{6A0F8B80-9CC7-914A-AABA-99EA83F5F39C}"/>
              </a:ext>
            </a:extLst>
          </p:cNvPr>
          <p:cNvSpPr txBox="1"/>
          <p:nvPr/>
        </p:nvSpPr>
        <p:spPr>
          <a:xfrm>
            <a:off x="-15012" y="7606607"/>
            <a:ext cx="5896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E=4.5V</a:t>
            </a:r>
          </a:p>
        </p:txBody>
      </p:sp>
      <p:sp>
        <p:nvSpPr>
          <p:cNvPr id="163" name="テキスト ボックス 162">
            <a:extLst>
              <a:ext uri="{FF2B5EF4-FFF2-40B4-BE49-F238E27FC236}">
                <a16:creationId xmlns:a16="http://schemas.microsoft.com/office/drawing/2014/main" id="{CBA9921E-1E72-9D42-8691-FFBF76CF79B6}"/>
              </a:ext>
            </a:extLst>
          </p:cNvPr>
          <p:cNvSpPr txBox="1"/>
          <p:nvPr/>
        </p:nvSpPr>
        <p:spPr>
          <a:xfrm>
            <a:off x="1531930" y="7982391"/>
            <a:ext cx="6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R</a:t>
            </a:r>
            <a:r>
              <a:rPr kumimoji="1" lang="en-US" altLang="ja-JP" sz="1050" baseline="-25000" dirty="0"/>
              <a:t>1</a:t>
            </a:r>
          </a:p>
        </p:txBody>
      </p:sp>
      <p:sp>
        <p:nvSpPr>
          <p:cNvPr id="164" name="テキスト ボックス 163">
            <a:extLst>
              <a:ext uri="{FF2B5EF4-FFF2-40B4-BE49-F238E27FC236}">
                <a16:creationId xmlns:a16="http://schemas.microsoft.com/office/drawing/2014/main" id="{5C53C331-E5BD-F14B-B1EC-B02F1786B7C1}"/>
              </a:ext>
            </a:extLst>
          </p:cNvPr>
          <p:cNvSpPr txBox="1"/>
          <p:nvPr/>
        </p:nvSpPr>
        <p:spPr>
          <a:xfrm>
            <a:off x="1058106" y="6939458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I</a:t>
            </a:r>
            <a:r>
              <a:rPr kumimoji="1" lang="en-US" altLang="ja-JP" sz="1050" baseline="-25000" dirty="0"/>
              <a:t>1</a:t>
            </a:r>
          </a:p>
        </p:txBody>
      </p:sp>
      <p:sp>
        <p:nvSpPr>
          <p:cNvPr id="165" name="正方形/長方形 164">
            <a:extLst>
              <a:ext uri="{FF2B5EF4-FFF2-40B4-BE49-F238E27FC236}">
                <a16:creationId xmlns:a16="http://schemas.microsoft.com/office/drawing/2014/main" id="{76A18D10-59B9-6141-A8C7-0DA8773BC1EB}"/>
              </a:ext>
            </a:extLst>
          </p:cNvPr>
          <p:cNvSpPr/>
          <p:nvPr/>
        </p:nvSpPr>
        <p:spPr>
          <a:xfrm>
            <a:off x="2212618" y="7915772"/>
            <a:ext cx="204537" cy="409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66" name="グループ化 165">
            <a:extLst>
              <a:ext uri="{FF2B5EF4-FFF2-40B4-BE49-F238E27FC236}">
                <a16:creationId xmlns:a16="http://schemas.microsoft.com/office/drawing/2014/main" id="{F1198EFF-CF3E-8A49-90B6-164BD05D089F}"/>
              </a:ext>
            </a:extLst>
          </p:cNvPr>
          <p:cNvGrpSpPr/>
          <p:nvPr/>
        </p:nvGrpSpPr>
        <p:grpSpPr>
          <a:xfrm>
            <a:off x="2212618" y="7521455"/>
            <a:ext cx="346874" cy="213162"/>
            <a:chOff x="3019925" y="2165684"/>
            <a:chExt cx="346874" cy="213162"/>
          </a:xfrm>
        </p:grpSpPr>
        <p:sp>
          <p:nvSpPr>
            <p:cNvPr id="167" name="三角形 166">
              <a:extLst>
                <a:ext uri="{FF2B5EF4-FFF2-40B4-BE49-F238E27FC236}">
                  <a16:creationId xmlns:a16="http://schemas.microsoft.com/office/drawing/2014/main" id="{5CCBEA54-E70C-6841-9BD2-F4EA4E67B703}"/>
                </a:ext>
              </a:extLst>
            </p:cNvPr>
            <p:cNvSpPr/>
            <p:nvPr/>
          </p:nvSpPr>
          <p:spPr>
            <a:xfrm rot="10800000">
              <a:off x="3019926" y="2165684"/>
              <a:ext cx="204537" cy="20453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68" name="直線コネクタ 167">
              <a:extLst>
                <a:ext uri="{FF2B5EF4-FFF2-40B4-BE49-F238E27FC236}">
                  <a16:creationId xmlns:a16="http://schemas.microsoft.com/office/drawing/2014/main" id="{F002EC1E-05D0-ED40-8078-5A4E67A5A9AA}"/>
                </a:ext>
              </a:extLst>
            </p:cNvPr>
            <p:cNvCxnSpPr/>
            <p:nvPr/>
          </p:nvCxnSpPr>
          <p:spPr>
            <a:xfrm>
              <a:off x="3019925" y="2378846"/>
              <a:ext cx="20453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線矢印コネクタ 168">
              <a:extLst>
                <a:ext uri="{FF2B5EF4-FFF2-40B4-BE49-F238E27FC236}">
                  <a16:creationId xmlns:a16="http://schemas.microsoft.com/office/drawing/2014/main" id="{A3BF716D-DC00-8146-B7F4-CFF1F5807EB6}"/>
                </a:ext>
              </a:extLst>
            </p:cNvPr>
            <p:cNvCxnSpPr/>
            <p:nvPr/>
          </p:nvCxnSpPr>
          <p:spPr>
            <a:xfrm flipV="1">
              <a:off x="3224463" y="2221131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矢印コネクタ 169">
              <a:extLst>
                <a:ext uri="{FF2B5EF4-FFF2-40B4-BE49-F238E27FC236}">
                  <a16:creationId xmlns:a16="http://schemas.microsoft.com/office/drawing/2014/main" id="{7AE3DD10-511A-294C-9AC1-01D25C7B9329}"/>
                </a:ext>
              </a:extLst>
            </p:cNvPr>
            <p:cNvCxnSpPr/>
            <p:nvPr/>
          </p:nvCxnSpPr>
          <p:spPr>
            <a:xfrm flipV="1">
              <a:off x="3271908" y="2267953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1" name="直線コネクタ 170">
            <a:extLst>
              <a:ext uri="{FF2B5EF4-FFF2-40B4-BE49-F238E27FC236}">
                <a16:creationId xmlns:a16="http://schemas.microsoft.com/office/drawing/2014/main" id="{53591BCD-0871-C441-A8BB-482A24D618DA}"/>
              </a:ext>
            </a:extLst>
          </p:cNvPr>
          <p:cNvCxnSpPr>
            <a:cxnSpLocks/>
            <a:stCxn id="167" idx="0"/>
            <a:endCxn id="165" idx="0"/>
          </p:cNvCxnSpPr>
          <p:nvPr/>
        </p:nvCxnSpPr>
        <p:spPr>
          <a:xfrm>
            <a:off x="2314887" y="7725992"/>
            <a:ext cx="0" cy="18978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" name="テキスト ボックス 171">
            <a:extLst>
              <a:ext uri="{FF2B5EF4-FFF2-40B4-BE49-F238E27FC236}">
                <a16:creationId xmlns:a16="http://schemas.microsoft.com/office/drawing/2014/main" id="{BA3F99E9-B7FB-DD41-A59C-E9A5861F47ED}"/>
              </a:ext>
            </a:extLst>
          </p:cNvPr>
          <p:cNvSpPr txBox="1"/>
          <p:nvPr/>
        </p:nvSpPr>
        <p:spPr>
          <a:xfrm>
            <a:off x="2357634" y="7981141"/>
            <a:ext cx="6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R</a:t>
            </a:r>
            <a:r>
              <a:rPr kumimoji="1" lang="en-US" altLang="ja-JP" sz="1050" baseline="-25000" dirty="0"/>
              <a:t>2</a:t>
            </a:r>
          </a:p>
        </p:txBody>
      </p:sp>
      <p:cxnSp>
        <p:nvCxnSpPr>
          <p:cNvPr id="173" name="カギ線コネクタ 172">
            <a:extLst>
              <a:ext uri="{FF2B5EF4-FFF2-40B4-BE49-F238E27FC236}">
                <a16:creationId xmlns:a16="http://schemas.microsoft.com/office/drawing/2014/main" id="{B97C0713-6557-3948-995E-C0EF135C9D29}"/>
              </a:ext>
            </a:extLst>
          </p:cNvPr>
          <p:cNvCxnSpPr>
            <a:cxnSpLocks/>
            <a:stCxn id="158" idx="0"/>
            <a:endCxn id="181" idx="3"/>
          </p:cNvCxnSpPr>
          <p:nvPr/>
        </p:nvCxnSpPr>
        <p:spPr>
          <a:xfrm rot="5400000" flipH="1" flipV="1">
            <a:off x="1019970" y="6560970"/>
            <a:ext cx="740419" cy="1849416"/>
          </a:xfrm>
          <a:prstGeom prst="bentConnector3">
            <a:avLst>
              <a:gd name="adj1" fmla="val 130039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カギ線コネクタ 173">
            <a:extLst>
              <a:ext uri="{FF2B5EF4-FFF2-40B4-BE49-F238E27FC236}">
                <a16:creationId xmlns:a16="http://schemas.microsoft.com/office/drawing/2014/main" id="{B4D16ECC-9DCF-4542-87A5-32066683CC9E}"/>
              </a:ext>
            </a:extLst>
          </p:cNvPr>
          <p:cNvCxnSpPr>
            <a:cxnSpLocks/>
            <a:stCxn id="158" idx="2"/>
            <a:endCxn id="165" idx="2"/>
          </p:cNvCxnSpPr>
          <p:nvPr/>
        </p:nvCxnSpPr>
        <p:spPr>
          <a:xfrm rot="16200000" flipH="1">
            <a:off x="1181765" y="7191723"/>
            <a:ext cx="416828" cy="1849416"/>
          </a:xfrm>
          <a:prstGeom prst="bentConnector3">
            <a:avLst>
              <a:gd name="adj1" fmla="val 153846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5" name="テキスト ボックス 174">
            <a:extLst>
              <a:ext uri="{FF2B5EF4-FFF2-40B4-BE49-F238E27FC236}">
                <a16:creationId xmlns:a16="http://schemas.microsoft.com/office/drawing/2014/main" id="{60943CA4-A4A9-A543-A761-5C031C0838AE}"/>
              </a:ext>
            </a:extLst>
          </p:cNvPr>
          <p:cNvSpPr txBox="1"/>
          <p:nvPr/>
        </p:nvSpPr>
        <p:spPr>
          <a:xfrm>
            <a:off x="1890548" y="6944470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I</a:t>
            </a:r>
            <a:r>
              <a:rPr kumimoji="1" lang="en-US" altLang="ja-JP" sz="1050" baseline="-25000" dirty="0"/>
              <a:t>2</a:t>
            </a:r>
          </a:p>
        </p:txBody>
      </p:sp>
      <p:sp>
        <p:nvSpPr>
          <p:cNvPr id="177" name="テキスト ボックス 176">
            <a:extLst>
              <a:ext uri="{FF2B5EF4-FFF2-40B4-BE49-F238E27FC236}">
                <a16:creationId xmlns:a16="http://schemas.microsoft.com/office/drawing/2014/main" id="{0AF89E44-1668-3D45-85DA-567BE9B4D2B6}"/>
              </a:ext>
            </a:extLst>
          </p:cNvPr>
          <p:cNvSpPr txBox="1"/>
          <p:nvPr/>
        </p:nvSpPr>
        <p:spPr>
          <a:xfrm>
            <a:off x="1504757" y="7318146"/>
            <a:ext cx="42204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D2</a:t>
            </a:r>
          </a:p>
        </p:txBody>
      </p:sp>
      <p:sp>
        <p:nvSpPr>
          <p:cNvPr id="178" name="テキスト ボックス 177">
            <a:extLst>
              <a:ext uri="{FF2B5EF4-FFF2-40B4-BE49-F238E27FC236}">
                <a16:creationId xmlns:a16="http://schemas.microsoft.com/office/drawing/2014/main" id="{E46AA9F4-31BF-BA44-B37A-A64F075AB69E}"/>
              </a:ext>
            </a:extLst>
          </p:cNvPr>
          <p:cNvSpPr txBox="1"/>
          <p:nvPr/>
        </p:nvSpPr>
        <p:spPr>
          <a:xfrm>
            <a:off x="2337230" y="7328575"/>
            <a:ext cx="3934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D4</a:t>
            </a:r>
          </a:p>
        </p:txBody>
      </p:sp>
      <p:cxnSp>
        <p:nvCxnSpPr>
          <p:cNvPr id="179" name="直線矢印コネクタ 178">
            <a:extLst>
              <a:ext uri="{FF2B5EF4-FFF2-40B4-BE49-F238E27FC236}">
                <a16:creationId xmlns:a16="http://schemas.microsoft.com/office/drawing/2014/main" id="{5CFF5022-E194-0F4B-B4D3-043726E62FF1}"/>
              </a:ext>
            </a:extLst>
          </p:cNvPr>
          <p:cNvCxnSpPr>
            <a:cxnSpLocks/>
          </p:cNvCxnSpPr>
          <p:nvPr/>
        </p:nvCxnSpPr>
        <p:spPr>
          <a:xfrm>
            <a:off x="2118885" y="6985288"/>
            <a:ext cx="0" cy="27583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0" name="グループ化 179">
            <a:extLst>
              <a:ext uri="{FF2B5EF4-FFF2-40B4-BE49-F238E27FC236}">
                <a16:creationId xmlns:a16="http://schemas.microsoft.com/office/drawing/2014/main" id="{2E4FB6C2-9EA6-6D44-8CFE-FD80B89855B9}"/>
              </a:ext>
            </a:extLst>
          </p:cNvPr>
          <p:cNvGrpSpPr/>
          <p:nvPr/>
        </p:nvGrpSpPr>
        <p:grpSpPr>
          <a:xfrm>
            <a:off x="2212618" y="7115468"/>
            <a:ext cx="346874" cy="213162"/>
            <a:chOff x="3019925" y="2165684"/>
            <a:chExt cx="346874" cy="213162"/>
          </a:xfrm>
        </p:grpSpPr>
        <p:sp>
          <p:nvSpPr>
            <p:cNvPr id="181" name="三角形 180">
              <a:extLst>
                <a:ext uri="{FF2B5EF4-FFF2-40B4-BE49-F238E27FC236}">
                  <a16:creationId xmlns:a16="http://schemas.microsoft.com/office/drawing/2014/main" id="{F93D5F21-1AF5-7644-84E1-DAF66E57DA74}"/>
                </a:ext>
              </a:extLst>
            </p:cNvPr>
            <p:cNvSpPr/>
            <p:nvPr/>
          </p:nvSpPr>
          <p:spPr>
            <a:xfrm rot="10800000">
              <a:off x="3019926" y="2165684"/>
              <a:ext cx="204537" cy="20453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82" name="直線コネクタ 181">
              <a:extLst>
                <a:ext uri="{FF2B5EF4-FFF2-40B4-BE49-F238E27FC236}">
                  <a16:creationId xmlns:a16="http://schemas.microsoft.com/office/drawing/2014/main" id="{46B5B769-802E-4C4F-8C3A-D8C19D00D237}"/>
                </a:ext>
              </a:extLst>
            </p:cNvPr>
            <p:cNvCxnSpPr/>
            <p:nvPr/>
          </p:nvCxnSpPr>
          <p:spPr>
            <a:xfrm>
              <a:off x="3019925" y="2378846"/>
              <a:ext cx="20453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線矢印コネクタ 182">
              <a:extLst>
                <a:ext uri="{FF2B5EF4-FFF2-40B4-BE49-F238E27FC236}">
                  <a16:creationId xmlns:a16="http://schemas.microsoft.com/office/drawing/2014/main" id="{903F80FF-0851-E341-B186-A225A4364E57}"/>
                </a:ext>
              </a:extLst>
            </p:cNvPr>
            <p:cNvCxnSpPr/>
            <p:nvPr/>
          </p:nvCxnSpPr>
          <p:spPr>
            <a:xfrm flipV="1">
              <a:off x="3224463" y="2221131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線矢印コネクタ 183">
              <a:extLst>
                <a:ext uri="{FF2B5EF4-FFF2-40B4-BE49-F238E27FC236}">
                  <a16:creationId xmlns:a16="http://schemas.microsoft.com/office/drawing/2014/main" id="{D50BBE7B-20D6-0842-A756-BA335367F24C}"/>
                </a:ext>
              </a:extLst>
            </p:cNvPr>
            <p:cNvCxnSpPr/>
            <p:nvPr/>
          </p:nvCxnSpPr>
          <p:spPr>
            <a:xfrm flipV="1">
              <a:off x="3271908" y="2267953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5" name="テキスト ボックス 184">
            <a:extLst>
              <a:ext uri="{FF2B5EF4-FFF2-40B4-BE49-F238E27FC236}">
                <a16:creationId xmlns:a16="http://schemas.microsoft.com/office/drawing/2014/main" id="{B62A5376-3EC9-7141-A3A3-ADA7580A9A81}"/>
              </a:ext>
            </a:extLst>
          </p:cNvPr>
          <p:cNvSpPr txBox="1"/>
          <p:nvPr/>
        </p:nvSpPr>
        <p:spPr>
          <a:xfrm>
            <a:off x="2337230" y="6951326"/>
            <a:ext cx="3662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D3</a:t>
            </a:r>
          </a:p>
        </p:txBody>
      </p:sp>
      <p:cxnSp>
        <p:nvCxnSpPr>
          <p:cNvPr id="186" name="直線コネクタ 185">
            <a:extLst>
              <a:ext uri="{FF2B5EF4-FFF2-40B4-BE49-F238E27FC236}">
                <a16:creationId xmlns:a16="http://schemas.microsoft.com/office/drawing/2014/main" id="{94B32E50-4063-C84F-BB69-700C0FC1EB25}"/>
              </a:ext>
            </a:extLst>
          </p:cNvPr>
          <p:cNvCxnSpPr>
            <a:cxnSpLocks/>
            <a:stCxn id="181" idx="0"/>
            <a:endCxn id="167" idx="3"/>
          </p:cNvCxnSpPr>
          <p:nvPr/>
        </p:nvCxnSpPr>
        <p:spPr>
          <a:xfrm>
            <a:off x="2314887" y="7320005"/>
            <a:ext cx="0" cy="20145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7" name="テキスト ボックス 186">
            <a:extLst>
              <a:ext uri="{FF2B5EF4-FFF2-40B4-BE49-F238E27FC236}">
                <a16:creationId xmlns:a16="http://schemas.microsoft.com/office/drawing/2014/main" id="{54820B5A-D4C4-884C-B41E-29BA78D4E836}"/>
              </a:ext>
            </a:extLst>
          </p:cNvPr>
          <p:cNvSpPr txBox="1"/>
          <p:nvPr/>
        </p:nvSpPr>
        <p:spPr>
          <a:xfrm>
            <a:off x="2619250" y="6865177"/>
            <a:ext cx="42387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左の回路において、電源電圧の不足により点灯しないと考えられる</a:t>
            </a:r>
            <a:r>
              <a:rPr kumimoji="1" lang="en-US" altLang="ja-JP" sz="1050" dirty="0"/>
              <a:t>LED</a:t>
            </a:r>
            <a:r>
              <a:rPr kumimoji="1" lang="ja-JP" altLang="en-US" sz="1050"/>
              <a:t>に○を記載せよ。すべて点灯する場合は「なし」とすること。</a:t>
            </a:r>
            <a:endParaRPr kumimoji="1" lang="en-US" altLang="ja-JP" sz="1050" dirty="0"/>
          </a:p>
        </p:txBody>
      </p:sp>
      <p:cxnSp>
        <p:nvCxnSpPr>
          <p:cNvPr id="189" name="直線矢印コネクタ 188">
            <a:extLst>
              <a:ext uri="{FF2B5EF4-FFF2-40B4-BE49-F238E27FC236}">
                <a16:creationId xmlns:a16="http://schemas.microsoft.com/office/drawing/2014/main" id="{4CE2909F-7E2A-C94F-B4B9-042097EA669B}"/>
              </a:ext>
            </a:extLst>
          </p:cNvPr>
          <p:cNvCxnSpPr>
            <a:cxnSpLocks/>
          </p:cNvCxnSpPr>
          <p:nvPr/>
        </p:nvCxnSpPr>
        <p:spPr>
          <a:xfrm>
            <a:off x="1282742" y="6989416"/>
            <a:ext cx="0" cy="27583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0" name="グループ化 189">
            <a:extLst>
              <a:ext uri="{FF2B5EF4-FFF2-40B4-BE49-F238E27FC236}">
                <a16:creationId xmlns:a16="http://schemas.microsoft.com/office/drawing/2014/main" id="{54C667F5-F9CA-094F-9031-47FAE1EEB8C4}"/>
              </a:ext>
            </a:extLst>
          </p:cNvPr>
          <p:cNvGrpSpPr/>
          <p:nvPr/>
        </p:nvGrpSpPr>
        <p:grpSpPr>
          <a:xfrm>
            <a:off x="1376475" y="7119596"/>
            <a:ext cx="346874" cy="213162"/>
            <a:chOff x="3019925" y="2165684"/>
            <a:chExt cx="346874" cy="213162"/>
          </a:xfrm>
        </p:grpSpPr>
        <p:sp>
          <p:nvSpPr>
            <p:cNvPr id="191" name="三角形 190">
              <a:extLst>
                <a:ext uri="{FF2B5EF4-FFF2-40B4-BE49-F238E27FC236}">
                  <a16:creationId xmlns:a16="http://schemas.microsoft.com/office/drawing/2014/main" id="{95A802F7-0FD0-2344-9040-A10936AE8EC2}"/>
                </a:ext>
              </a:extLst>
            </p:cNvPr>
            <p:cNvSpPr/>
            <p:nvPr/>
          </p:nvSpPr>
          <p:spPr>
            <a:xfrm rot="10800000">
              <a:off x="3019926" y="2165684"/>
              <a:ext cx="204537" cy="20453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92" name="直線コネクタ 191">
              <a:extLst>
                <a:ext uri="{FF2B5EF4-FFF2-40B4-BE49-F238E27FC236}">
                  <a16:creationId xmlns:a16="http://schemas.microsoft.com/office/drawing/2014/main" id="{3C3FB7CD-9A00-0D48-BBDD-25D54C93069B}"/>
                </a:ext>
              </a:extLst>
            </p:cNvPr>
            <p:cNvCxnSpPr/>
            <p:nvPr/>
          </p:nvCxnSpPr>
          <p:spPr>
            <a:xfrm>
              <a:off x="3019925" y="2378846"/>
              <a:ext cx="20453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線矢印コネクタ 192">
              <a:extLst>
                <a:ext uri="{FF2B5EF4-FFF2-40B4-BE49-F238E27FC236}">
                  <a16:creationId xmlns:a16="http://schemas.microsoft.com/office/drawing/2014/main" id="{7E5DAD5B-E771-1A45-ACC9-0CFA9634B946}"/>
                </a:ext>
              </a:extLst>
            </p:cNvPr>
            <p:cNvCxnSpPr/>
            <p:nvPr/>
          </p:nvCxnSpPr>
          <p:spPr>
            <a:xfrm flipV="1">
              <a:off x="3224463" y="2221131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線矢印コネクタ 193">
              <a:extLst>
                <a:ext uri="{FF2B5EF4-FFF2-40B4-BE49-F238E27FC236}">
                  <a16:creationId xmlns:a16="http://schemas.microsoft.com/office/drawing/2014/main" id="{4222F298-9BFD-6C4C-93A0-A2023B75C241}"/>
                </a:ext>
              </a:extLst>
            </p:cNvPr>
            <p:cNvCxnSpPr/>
            <p:nvPr/>
          </p:nvCxnSpPr>
          <p:spPr>
            <a:xfrm flipV="1">
              <a:off x="3271908" y="2267953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5" name="テキスト ボックス 194">
            <a:extLst>
              <a:ext uri="{FF2B5EF4-FFF2-40B4-BE49-F238E27FC236}">
                <a16:creationId xmlns:a16="http://schemas.microsoft.com/office/drawing/2014/main" id="{463BA7C0-7DE0-3A42-95B8-BB9DF339F6F4}"/>
              </a:ext>
            </a:extLst>
          </p:cNvPr>
          <p:cNvSpPr txBox="1"/>
          <p:nvPr/>
        </p:nvSpPr>
        <p:spPr>
          <a:xfrm>
            <a:off x="1501087" y="6955454"/>
            <a:ext cx="3662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D1</a:t>
            </a:r>
          </a:p>
        </p:txBody>
      </p:sp>
      <p:cxnSp>
        <p:nvCxnSpPr>
          <p:cNvPr id="196" name="直線コネクタ 195">
            <a:extLst>
              <a:ext uri="{FF2B5EF4-FFF2-40B4-BE49-F238E27FC236}">
                <a16:creationId xmlns:a16="http://schemas.microsoft.com/office/drawing/2014/main" id="{0AA6B25E-60B5-5C43-B3A2-1FE9F4007FFB}"/>
              </a:ext>
            </a:extLst>
          </p:cNvPr>
          <p:cNvCxnSpPr>
            <a:cxnSpLocks/>
            <a:stCxn id="191" idx="0"/>
            <a:endCxn id="151" idx="3"/>
          </p:cNvCxnSpPr>
          <p:nvPr/>
        </p:nvCxnSpPr>
        <p:spPr>
          <a:xfrm flipH="1">
            <a:off x="1478733" y="7324133"/>
            <a:ext cx="11" cy="18957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02" name="表 201">
            <a:extLst>
              <a:ext uri="{FF2B5EF4-FFF2-40B4-BE49-F238E27FC236}">
                <a16:creationId xmlns:a16="http://schemas.microsoft.com/office/drawing/2014/main" id="{6ED59815-5071-2445-9473-1985466B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680155"/>
              </p:ext>
            </p:extLst>
          </p:nvPr>
        </p:nvGraphicFramePr>
        <p:xfrm>
          <a:off x="2930731" y="7319854"/>
          <a:ext cx="3276000" cy="115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3625359746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1499727563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3246008060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3182420709"/>
                    </a:ext>
                  </a:extLst>
                </a:gridCol>
                <a:gridCol w="2268000">
                  <a:extLst>
                    <a:ext uri="{9D8B030D-6E8A-4147-A177-3AD203B41FA5}">
                      <a16:colId xmlns:a16="http://schemas.microsoft.com/office/drawing/2014/main" val="1815169851"/>
                    </a:ext>
                  </a:extLst>
                </a:gridCol>
              </a:tblGrid>
              <a:tr h="192000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D1</a:t>
                      </a:r>
                      <a:endParaRPr kumimoji="1" lang="ja-JP" altLang="en-US" sz="105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D2</a:t>
                      </a:r>
                      <a:endParaRPr kumimoji="1" lang="ja-JP" altLang="en-US" sz="105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D3</a:t>
                      </a:r>
                      <a:endParaRPr kumimoji="1" lang="ja-JP" altLang="en-US" sz="105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D4</a:t>
                      </a:r>
                      <a:endParaRPr kumimoji="1" lang="ja-JP" altLang="en-US" sz="105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/>
                        <a:t>点灯しない</a:t>
                      </a:r>
                      <a:r>
                        <a:rPr kumimoji="1" lang="en-US" altLang="ja-JP" sz="1050" dirty="0"/>
                        <a:t>LED</a:t>
                      </a:r>
                      <a:endParaRPr kumimoji="1" lang="ja-JP" altLang="en-US" sz="1050"/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4133969589"/>
                  </a:ext>
                </a:extLst>
              </a:tr>
              <a:tr h="192000">
                <a:tc>
                  <a:txBody>
                    <a:bodyPr/>
                    <a:lstStyle/>
                    <a:p>
                      <a:r>
                        <a:rPr kumimoji="1" lang="ja-JP" altLang="en-US" sz="1050"/>
                        <a:t>青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/>
                        <a:t>赤</a:t>
                      </a:r>
                      <a:endParaRPr kumimoji="1" lang="en-US" altLang="ja-JP" sz="105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/>
                        <a:t>緑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/>
                        <a:t>赤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      D1 </a:t>
                      </a:r>
                      <a:r>
                        <a:rPr kumimoji="1" lang="ja-JP" altLang="en-US" sz="1050"/>
                        <a:t>      </a:t>
                      </a:r>
                      <a:r>
                        <a:rPr kumimoji="1" lang="en-US" altLang="ja-JP" sz="1050" dirty="0"/>
                        <a:t>D2</a:t>
                      </a:r>
                      <a:r>
                        <a:rPr kumimoji="1" lang="ja-JP" altLang="en-US" sz="1050"/>
                        <a:t> </a:t>
                      </a:r>
                      <a:r>
                        <a:rPr kumimoji="1" lang="en-US" altLang="ja-JP" sz="1050" dirty="0"/>
                        <a:t> </a:t>
                      </a:r>
                      <a:r>
                        <a:rPr kumimoji="1" lang="ja-JP" altLang="en-US" sz="1050"/>
                        <a:t>     </a:t>
                      </a:r>
                      <a:r>
                        <a:rPr kumimoji="1" lang="en-US" altLang="ja-JP" sz="1050" dirty="0"/>
                        <a:t>D3</a:t>
                      </a:r>
                      <a:r>
                        <a:rPr kumimoji="1" lang="ja-JP" altLang="en-US" sz="1050"/>
                        <a:t> </a:t>
                      </a:r>
                      <a:r>
                        <a:rPr kumimoji="1" lang="en-US" altLang="ja-JP" sz="1050" dirty="0"/>
                        <a:t> </a:t>
                      </a:r>
                      <a:r>
                        <a:rPr kumimoji="1" lang="ja-JP" altLang="en-US" sz="1050"/>
                        <a:t>     </a:t>
                      </a:r>
                      <a:r>
                        <a:rPr kumimoji="1" lang="en-US" altLang="ja-JP" sz="1050" dirty="0"/>
                        <a:t>D4</a:t>
                      </a:r>
                      <a:r>
                        <a:rPr kumimoji="1" lang="ja-JP" altLang="en-US" sz="1050"/>
                        <a:t> </a:t>
                      </a:r>
                      <a:r>
                        <a:rPr kumimoji="1" lang="en-US" altLang="ja-JP" sz="1050" dirty="0"/>
                        <a:t> </a:t>
                      </a:r>
                      <a:r>
                        <a:rPr kumimoji="1" lang="ja-JP" altLang="en-US" sz="1050"/>
                        <a:t>     なし</a:t>
                      </a: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4041826952"/>
                  </a:ext>
                </a:extLst>
              </a:tr>
              <a:tr h="192000">
                <a:tc>
                  <a:txBody>
                    <a:bodyPr/>
                    <a:lstStyle/>
                    <a:p>
                      <a:r>
                        <a:rPr kumimoji="1" lang="ja-JP" altLang="en-US" sz="1050"/>
                        <a:t>緑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/>
                        <a:t>青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/>
                        <a:t>青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/>
                        <a:t>青</a:t>
                      </a:r>
                      <a:endParaRPr kumimoji="1" lang="en-US" altLang="ja-JP" sz="105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      D1 </a:t>
                      </a:r>
                      <a:r>
                        <a:rPr kumimoji="1" lang="ja-JP" altLang="en-US" sz="1050"/>
                        <a:t>      </a:t>
                      </a:r>
                      <a:r>
                        <a:rPr kumimoji="1" lang="en-US" altLang="ja-JP" sz="1050" dirty="0"/>
                        <a:t>D2</a:t>
                      </a:r>
                      <a:r>
                        <a:rPr kumimoji="1" lang="ja-JP" altLang="en-US" sz="1050"/>
                        <a:t> </a:t>
                      </a:r>
                      <a:r>
                        <a:rPr kumimoji="1" lang="en-US" altLang="ja-JP" sz="1050" dirty="0"/>
                        <a:t> </a:t>
                      </a:r>
                      <a:r>
                        <a:rPr kumimoji="1" lang="ja-JP" altLang="en-US" sz="1050"/>
                        <a:t>     </a:t>
                      </a:r>
                      <a:r>
                        <a:rPr kumimoji="1" lang="en-US" altLang="ja-JP" sz="1050" dirty="0"/>
                        <a:t>D3</a:t>
                      </a:r>
                      <a:r>
                        <a:rPr kumimoji="1" lang="ja-JP" altLang="en-US" sz="1050"/>
                        <a:t> </a:t>
                      </a:r>
                      <a:r>
                        <a:rPr kumimoji="1" lang="en-US" altLang="ja-JP" sz="1050" dirty="0"/>
                        <a:t> </a:t>
                      </a:r>
                      <a:r>
                        <a:rPr kumimoji="1" lang="ja-JP" altLang="en-US" sz="1050"/>
                        <a:t>     </a:t>
                      </a:r>
                      <a:r>
                        <a:rPr kumimoji="1" lang="en-US" altLang="ja-JP" sz="1050" dirty="0"/>
                        <a:t>D4</a:t>
                      </a:r>
                      <a:r>
                        <a:rPr kumimoji="1" lang="ja-JP" altLang="en-US" sz="1050"/>
                        <a:t> </a:t>
                      </a:r>
                      <a:r>
                        <a:rPr kumimoji="1" lang="en-US" altLang="ja-JP" sz="1050" dirty="0"/>
                        <a:t> </a:t>
                      </a:r>
                      <a:r>
                        <a:rPr kumimoji="1" lang="ja-JP" altLang="en-US" sz="1050"/>
                        <a:t>     なし</a:t>
                      </a: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2500672963"/>
                  </a:ext>
                </a:extLst>
              </a:tr>
              <a:tr h="192000">
                <a:tc>
                  <a:txBody>
                    <a:bodyPr/>
                    <a:lstStyle/>
                    <a:p>
                      <a:r>
                        <a:rPr kumimoji="1" lang="ja-JP" altLang="en-US" sz="1050"/>
                        <a:t>赤</a:t>
                      </a:r>
                      <a:endParaRPr kumimoji="1" lang="en-US" altLang="ja-JP" sz="105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/>
                        <a:t>緑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/>
                        <a:t>青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/>
                        <a:t>赤</a:t>
                      </a:r>
                      <a:endParaRPr kumimoji="1" lang="en-US" altLang="ja-JP" sz="105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 </a:t>
                      </a:r>
                      <a:r>
                        <a:rPr kumimoji="1" lang="ja-JP" altLang="en-US" sz="1050"/>
                        <a:t>     </a:t>
                      </a:r>
                      <a:r>
                        <a:rPr kumimoji="1" lang="en-US" altLang="ja-JP" sz="1050" dirty="0"/>
                        <a:t>D1 </a:t>
                      </a:r>
                      <a:r>
                        <a:rPr kumimoji="1" lang="ja-JP" altLang="en-US" sz="1050"/>
                        <a:t>      </a:t>
                      </a:r>
                      <a:r>
                        <a:rPr kumimoji="1" lang="en-US" altLang="ja-JP" sz="1050" dirty="0"/>
                        <a:t>D2</a:t>
                      </a:r>
                      <a:r>
                        <a:rPr kumimoji="1" lang="ja-JP" altLang="en-US" sz="1050"/>
                        <a:t> </a:t>
                      </a:r>
                      <a:r>
                        <a:rPr kumimoji="1" lang="en-US" altLang="ja-JP" sz="1050" dirty="0"/>
                        <a:t> </a:t>
                      </a:r>
                      <a:r>
                        <a:rPr kumimoji="1" lang="ja-JP" altLang="en-US" sz="1050"/>
                        <a:t>     </a:t>
                      </a:r>
                      <a:r>
                        <a:rPr kumimoji="1" lang="en-US" altLang="ja-JP" sz="1050" dirty="0"/>
                        <a:t>D3</a:t>
                      </a:r>
                      <a:r>
                        <a:rPr kumimoji="1" lang="ja-JP" altLang="en-US" sz="1050"/>
                        <a:t> </a:t>
                      </a:r>
                      <a:r>
                        <a:rPr kumimoji="1" lang="en-US" altLang="ja-JP" sz="1050" dirty="0"/>
                        <a:t> </a:t>
                      </a:r>
                      <a:r>
                        <a:rPr kumimoji="1" lang="ja-JP" altLang="en-US" sz="1050"/>
                        <a:t>     </a:t>
                      </a:r>
                      <a:r>
                        <a:rPr kumimoji="1" lang="en-US" altLang="ja-JP" sz="1050" dirty="0"/>
                        <a:t>D4</a:t>
                      </a:r>
                      <a:r>
                        <a:rPr kumimoji="1" lang="ja-JP" altLang="en-US" sz="1050"/>
                        <a:t> </a:t>
                      </a:r>
                      <a:r>
                        <a:rPr kumimoji="1" lang="en-US" altLang="ja-JP" sz="1050" dirty="0"/>
                        <a:t> </a:t>
                      </a:r>
                      <a:r>
                        <a:rPr kumimoji="1" lang="ja-JP" altLang="en-US" sz="1050"/>
                        <a:t>     なし</a:t>
                      </a: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1560140561"/>
                  </a:ext>
                </a:extLst>
              </a:tr>
              <a:tr h="192000">
                <a:tc>
                  <a:txBody>
                    <a:bodyPr/>
                    <a:lstStyle/>
                    <a:p>
                      <a:r>
                        <a:rPr kumimoji="1" lang="ja-JP" altLang="en-US" sz="1050"/>
                        <a:t>緑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/>
                        <a:t>緑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/>
                        <a:t>緑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/>
                        <a:t>緑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      D1 </a:t>
                      </a:r>
                      <a:r>
                        <a:rPr kumimoji="1" lang="ja-JP" altLang="en-US" sz="1050"/>
                        <a:t>      </a:t>
                      </a:r>
                      <a:r>
                        <a:rPr kumimoji="1" lang="en-US" altLang="ja-JP" sz="1050" dirty="0"/>
                        <a:t>D2</a:t>
                      </a:r>
                      <a:r>
                        <a:rPr kumimoji="1" lang="ja-JP" altLang="en-US" sz="1050"/>
                        <a:t> </a:t>
                      </a:r>
                      <a:r>
                        <a:rPr kumimoji="1" lang="en-US" altLang="ja-JP" sz="1050" dirty="0"/>
                        <a:t> </a:t>
                      </a:r>
                      <a:r>
                        <a:rPr kumimoji="1" lang="ja-JP" altLang="en-US" sz="1050"/>
                        <a:t>     </a:t>
                      </a:r>
                      <a:r>
                        <a:rPr kumimoji="1" lang="en-US" altLang="ja-JP" sz="1050" dirty="0"/>
                        <a:t>D3</a:t>
                      </a:r>
                      <a:r>
                        <a:rPr kumimoji="1" lang="ja-JP" altLang="en-US" sz="1050"/>
                        <a:t> </a:t>
                      </a:r>
                      <a:r>
                        <a:rPr kumimoji="1" lang="en-US" altLang="ja-JP" sz="1050" dirty="0"/>
                        <a:t> </a:t>
                      </a:r>
                      <a:r>
                        <a:rPr kumimoji="1" lang="ja-JP" altLang="en-US" sz="1050"/>
                        <a:t>     </a:t>
                      </a:r>
                      <a:r>
                        <a:rPr kumimoji="1" lang="en-US" altLang="ja-JP" sz="1050" dirty="0"/>
                        <a:t>D4</a:t>
                      </a:r>
                      <a:r>
                        <a:rPr kumimoji="1" lang="ja-JP" altLang="en-US" sz="1050"/>
                        <a:t> </a:t>
                      </a:r>
                      <a:r>
                        <a:rPr kumimoji="1" lang="en-US" altLang="ja-JP" sz="1050" dirty="0"/>
                        <a:t> </a:t>
                      </a:r>
                      <a:r>
                        <a:rPr kumimoji="1" lang="ja-JP" altLang="en-US" sz="1050"/>
                        <a:t>     なし</a:t>
                      </a: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4027436285"/>
                  </a:ext>
                </a:extLst>
              </a:tr>
              <a:tr h="192000">
                <a:tc>
                  <a:txBody>
                    <a:bodyPr/>
                    <a:lstStyle/>
                    <a:p>
                      <a:r>
                        <a:rPr kumimoji="1" lang="ja-JP" altLang="en-US" sz="1050"/>
                        <a:t>赤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/>
                        <a:t>赤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/>
                        <a:t>青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/>
                        <a:t>青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      D1 </a:t>
                      </a:r>
                      <a:r>
                        <a:rPr kumimoji="1" lang="ja-JP" altLang="en-US" sz="1050"/>
                        <a:t>      </a:t>
                      </a:r>
                      <a:r>
                        <a:rPr kumimoji="1" lang="en-US" altLang="ja-JP" sz="1050" dirty="0"/>
                        <a:t>D2</a:t>
                      </a:r>
                      <a:r>
                        <a:rPr kumimoji="1" lang="ja-JP" altLang="en-US" sz="1050"/>
                        <a:t> </a:t>
                      </a:r>
                      <a:r>
                        <a:rPr kumimoji="1" lang="en-US" altLang="ja-JP" sz="1050" dirty="0"/>
                        <a:t> </a:t>
                      </a:r>
                      <a:r>
                        <a:rPr kumimoji="1" lang="ja-JP" altLang="en-US" sz="1050"/>
                        <a:t>     </a:t>
                      </a:r>
                      <a:r>
                        <a:rPr kumimoji="1" lang="en-US" altLang="ja-JP" sz="1050" dirty="0"/>
                        <a:t>D3</a:t>
                      </a:r>
                      <a:r>
                        <a:rPr kumimoji="1" lang="ja-JP" altLang="en-US" sz="1050"/>
                        <a:t> </a:t>
                      </a:r>
                      <a:r>
                        <a:rPr kumimoji="1" lang="en-US" altLang="ja-JP" sz="1050" dirty="0"/>
                        <a:t> </a:t>
                      </a:r>
                      <a:r>
                        <a:rPr kumimoji="1" lang="ja-JP" altLang="en-US" sz="1050"/>
                        <a:t>     </a:t>
                      </a:r>
                      <a:r>
                        <a:rPr kumimoji="1" lang="en-US" altLang="ja-JP" sz="1050" dirty="0"/>
                        <a:t>D4</a:t>
                      </a:r>
                      <a:r>
                        <a:rPr kumimoji="1" lang="ja-JP" altLang="en-US" sz="1050"/>
                        <a:t> </a:t>
                      </a:r>
                      <a:r>
                        <a:rPr kumimoji="1" lang="en-US" altLang="ja-JP" sz="1050" dirty="0"/>
                        <a:t> </a:t>
                      </a:r>
                      <a:r>
                        <a:rPr kumimoji="1" lang="ja-JP" altLang="en-US" sz="1050"/>
                        <a:t>     なし</a:t>
                      </a: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2314959852"/>
                  </a:ext>
                </a:extLst>
              </a:tr>
            </a:tbl>
          </a:graphicData>
        </a:graphic>
      </p:graphicFrame>
      <p:sp>
        <p:nvSpPr>
          <p:cNvPr id="203" name="テキスト ボックス 202">
            <a:extLst>
              <a:ext uri="{FF2B5EF4-FFF2-40B4-BE49-F238E27FC236}">
                <a16:creationId xmlns:a16="http://schemas.microsoft.com/office/drawing/2014/main" id="{5499BB3E-78B8-2B47-BD97-28BF88BB7097}"/>
              </a:ext>
            </a:extLst>
          </p:cNvPr>
          <p:cNvSpPr txBox="1"/>
          <p:nvPr/>
        </p:nvSpPr>
        <p:spPr>
          <a:xfrm>
            <a:off x="44980" y="8571947"/>
            <a:ext cx="645963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上の回路において、</a:t>
            </a:r>
            <a:r>
              <a:rPr kumimoji="1" lang="en-US" altLang="ja-JP" sz="1050" dirty="0"/>
              <a:t>D1</a:t>
            </a:r>
            <a:r>
              <a:rPr kumimoji="1" lang="ja-JP" altLang="en-US" sz="1050"/>
              <a:t>赤、</a:t>
            </a:r>
            <a:r>
              <a:rPr kumimoji="1" lang="en-US" altLang="ja-JP" sz="1050" dirty="0"/>
              <a:t>D2</a:t>
            </a:r>
            <a:r>
              <a:rPr kumimoji="1" lang="ja-JP" altLang="en-US" sz="1050"/>
              <a:t>赤、</a:t>
            </a:r>
            <a:r>
              <a:rPr kumimoji="1" lang="en-US" altLang="ja-JP" sz="1050" dirty="0"/>
              <a:t>D3</a:t>
            </a:r>
            <a:r>
              <a:rPr kumimoji="1" lang="ja-JP" altLang="en-US" sz="1050"/>
              <a:t>緑、</a:t>
            </a:r>
            <a:r>
              <a:rPr kumimoji="1" lang="en-US" altLang="ja-JP" sz="1050" dirty="0"/>
              <a:t>D4</a:t>
            </a:r>
            <a:r>
              <a:rPr kumimoji="1" lang="ja-JP" altLang="en-US" sz="1050"/>
              <a:t>緑、</a:t>
            </a:r>
            <a:r>
              <a:rPr kumimoji="1" lang="en-US" altLang="ja-JP" sz="1050" dirty="0"/>
              <a:t>R1=10Ω</a:t>
            </a:r>
            <a:r>
              <a:rPr kumimoji="1" lang="ja-JP" altLang="en-US" sz="1050"/>
              <a:t>、</a:t>
            </a:r>
            <a:r>
              <a:rPr kumimoji="1" lang="en-US" altLang="ja-JP" sz="1050" dirty="0"/>
              <a:t>R2=50Ω</a:t>
            </a:r>
            <a:r>
              <a:rPr kumimoji="1" lang="ja-JP" altLang="en-US" sz="1050"/>
              <a:t>をセットした。</a:t>
            </a:r>
            <a:endParaRPr kumimoji="1" lang="en-US" altLang="ja-JP" sz="1050" dirty="0"/>
          </a:p>
          <a:p>
            <a:r>
              <a:rPr kumimoji="1" lang="ja-JP" altLang="en-US" sz="1050"/>
              <a:t>（１）</a:t>
            </a:r>
            <a:r>
              <a:rPr kumimoji="1" lang="en-US" altLang="ja-JP" sz="1050" dirty="0"/>
              <a:t>I1</a:t>
            </a:r>
            <a:r>
              <a:rPr kumimoji="1" lang="ja-JP" altLang="en-US" sz="1050"/>
              <a:t>と</a:t>
            </a:r>
            <a:r>
              <a:rPr kumimoji="1" lang="en-US" altLang="ja-JP" sz="1050" dirty="0"/>
              <a:t>I2</a:t>
            </a:r>
            <a:r>
              <a:rPr kumimoji="1" lang="ja-JP" altLang="en-US" sz="1050"/>
              <a:t>を求めよ。</a:t>
            </a:r>
            <a:endParaRPr kumimoji="1" lang="en-US" altLang="ja-JP" sz="1050" dirty="0"/>
          </a:p>
          <a:p>
            <a:r>
              <a:rPr kumimoji="1" lang="ja-JP" altLang="en-US" sz="1050"/>
              <a:t>（２）破損の可能性がある</a:t>
            </a:r>
            <a:r>
              <a:rPr kumimoji="1" lang="en-US" altLang="ja-JP" sz="1050" dirty="0"/>
              <a:t>LED</a:t>
            </a:r>
            <a:r>
              <a:rPr kumimoji="1" lang="ja-JP" altLang="en-US" sz="1050"/>
              <a:t>を特定せよ。理由も書くこと。</a:t>
            </a:r>
            <a:endParaRPr kumimoji="1" lang="en-US" altLang="ja-JP" sz="1050" dirty="0"/>
          </a:p>
        </p:txBody>
      </p:sp>
    </p:spTree>
    <p:extLst>
      <p:ext uri="{BB962C8B-B14F-4D97-AF65-F5344CB8AC3E}">
        <p14:creationId xmlns:p14="http://schemas.microsoft.com/office/powerpoint/2010/main" val="18533970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 dirty="0"/>
              <a:t>  </a:t>
            </a:r>
            <a:r>
              <a:rPr kumimoji="1" lang="ja-JP" altLang="en-US" sz="1100"/>
              <a:t>授業資料</a:t>
            </a:r>
            <a:r>
              <a:rPr kumimoji="1" lang="en-US" altLang="ja-JP" sz="1100" dirty="0"/>
              <a:t>21:</a:t>
            </a:r>
            <a:r>
              <a:rPr kumimoji="1" lang="ja-JP" altLang="en-US" sz="1100"/>
              <a:t> ダイオードの構造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1A4B8633-EBE7-4948-BC84-B21A40B70AD4}"/>
              </a:ext>
            </a:extLst>
          </p:cNvPr>
          <p:cNvSpPr txBox="1"/>
          <p:nvPr/>
        </p:nvSpPr>
        <p:spPr>
          <a:xfrm>
            <a:off x="51196" y="539799"/>
            <a:ext cx="6806804" cy="8979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シリコン原子の構造：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ja-JP" altLang="en-US" sz="1050"/>
              <a:t>半導体の構造：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en-US" altLang="ja-JP" sz="1050" dirty="0"/>
              <a:t>p</a:t>
            </a:r>
            <a:r>
              <a:rPr kumimoji="1" lang="ja-JP" altLang="en-US" sz="1050"/>
              <a:t>型半導体：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en-US" altLang="ja-JP" sz="1050" dirty="0"/>
              <a:t>n</a:t>
            </a:r>
            <a:r>
              <a:rPr kumimoji="1" lang="ja-JP" altLang="en-US" sz="1050"/>
              <a:t>型半導体：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98D03DE-62DA-1B49-B5CA-3D9675EE8412}"/>
              </a:ext>
            </a:extLst>
          </p:cNvPr>
          <p:cNvSpPr/>
          <p:nvPr/>
        </p:nvSpPr>
        <p:spPr>
          <a:xfrm>
            <a:off x="161319" y="824285"/>
            <a:ext cx="1404591" cy="9359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BC74017-455A-944F-B297-8FA6D5976393}"/>
              </a:ext>
            </a:extLst>
          </p:cNvPr>
          <p:cNvSpPr/>
          <p:nvPr/>
        </p:nvSpPr>
        <p:spPr>
          <a:xfrm>
            <a:off x="161319" y="2067566"/>
            <a:ext cx="2650461" cy="22377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1066C35-DB41-3E4D-8835-4BDDB6B4AC37}"/>
              </a:ext>
            </a:extLst>
          </p:cNvPr>
          <p:cNvSpPr/>
          <p:nvPr/>
        </p:nvSpPr>
        <p:spPr>
          <a:xfrm>
            <a:off x="161319" y="4630112"/>
            <a:ext cx="2650461" cy="23993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C03A52D-30CE-194D-B4D9-F4B72E04EA64}"/>
              </a:ext>
            </a:extLst>
          </p:cNvPr>
          <p:cNvSpPr/>
          <p:nvPr/>
        </p:nvSpPr>
        <p:spPr>
          <a:xfrm>
            <a:off x="161319" y="7354262"/>
            <a:ext cx="2650461" cy="23993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0535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 dirty="0"/>
              <a:t>  </a:t>
            </a:r>
            <a:r>
              <a:rPr kumimoji="1" lang="ja-JP" altLang="en-US" sz="1100"/>
              <a:t>授業資料</a:t>
            </a:r>
            <a:r>
              <a:rPr kumimoji="1" lang="en-US" altLang="ja-JP" sz="1100" dirty="0"/>
              <a:t>22:</a:t>
            </a:r>
            <a:r>
              <a:rPr kumimoji="1" lang="ja-JP" altLang="en-US" sz="1100"/>
              <a:t> ダイオードに関する確認事項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1A4B8633-EBE7-4948-BC84-B21A40B70AD4}"/>
              </a:ext>
            </a:extLst>
          </p:cNvPr>
          <p:cNvSpPr txBox="1"/>
          <p:nvPr/>
        </p:nvSpPr>
        <p:spPr>
          <a:xfrm>
            <a:off x="51196" y="539799"/>
            <a:ext cx="6806804" cy="946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以下の図記号に対し、プラス、マイナス、アノード、カソードを記せ。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ja-JP" altLang="en-US" sz="1050"/>
              <a:t>ダイオードを構成するシリコンは、最外殻にいくつの電子を有するか（何価原子か？）：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ja-JP" altLang="en-US" sz="1050"/>
              <a:t>大量のシリコンの中にわずかに</a:t>
            </a:r>
            <a:r>
              <a:rPr kumimoji="1" lang="en-US" altLang="ja-JP" sz="1050" dirty="0"/>
              <a:t>3</a:t>
            </a:r>
            <a:r>
              <a:rPr kumimoji="1" lang="ja-JP" altLang="en-US" sz="1050"/>
              <a:t>価原子を混ぜ、ホールを意図的に作ることで、電流が発生することを利用したダイオードをなんと呼ぶか。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ja-JP" altLang="en-US" sz="1050"/>
              <a:t>上のダイオードにおいて、</a:t>
            </a:r>
            <a:r>
              <a:rPr kumimoji="1" lang="en-US" altLang="ja-JP" sz="1050" dirty="0"/>
              <a:t>3</a:t>
            </a:r>
            <a:r>
              <a:rPr kumimoji="1" lang="ja-JP" altLang="en-US" sz="1050"/>
              <a:t>価原子のことを何と呼ぶか。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ja-JP" altLang="en-US" sz="1050"/>
              <a:t>大量のシリコンの中にわずかに</a:t>
            </a:r>
            <a:r>
              <a:rPr kumimoji="1" lang="en-US" altLang="ja-JP" sz="1050" dirty="0"/>
              <a:t>5</a:t>
            </a:r>
            <a:r>
              <a:rPr kumimoji="1" lang="ja-JP" altLang="en-US" sz="1050"/>
              <a:t>価原子を混ぜ、自由電子を意図的に作ることで、電流が発生することを利用したダイオードをなんと呼ぶか。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ja-JP" altLang="en-US" sz="1050"/>
              <a:t>上のダイオードにおいて、</a:t>
            </a:r>
            <a:r>
              <a:rPr kumimoji="1" lang="en-US" altLang="ja-JP" sz="1050" dirty="0"/>
              <a:t>5</a:t>
            </a:r>
            <a:r>
              <a:rPr kumimoji="1" lang="ja-JP" altLang="en-US" sz="1050"/>
              <a:t>価原子のことを何と呼ぶか。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ja-JP" altLang="en-US" sz="1050"/>
              <a:t>インジウムとヒ素はそれぞれ何価原子か。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ja-JP" altLang="en-US" sz="1050"/>
              <a:t>アノードからカソードへかけた電圧を何と呼ぶか。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ja-JP" altLang="en-US" sz="1050"/>
              <a:t>上の電圧は、およそいくらのとき電流が発生するか。また、このときの電圧値を何と呼ぶか。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ja-JP" altLang="en-US" sz="1050"/>
              <a:t>カソードからアノードへかけた電圧を何と呼ぶか。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ja-JP" altLang="en-US" sz="1050"/>
              <a:t>上の電圧は、およそいくらのとき電流が発生するか。また、このときの電圧値を何と呼ぶか。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ja-JP" altLang="en-US" sz="1050"/>
              <a:t>整流回路は、順方向・逆方向電圧、いずれを利用した回路か。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ja-JP" altLang="en-US" sz="1050"/>
              <a:t>定電圧回路は、順方向・逆方向電圧、いずれを利用した回路か。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ja-JP" altLang="en-US" sz="1050"/>
              <a:t>逆方向特性を積極的に利用したダイオードを何と呼ぶか。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EBDF3F33-3A6C-AC4F-9F19-62BADE89FD45}"/>
              </a:ext>
            </a:extLst>
          </p:cNvPr>
          <p:cNvGrpSpPr/>
          <p:nvPr/>
        </p:nvGrpSpPr>
        <p:grpSpPr>
          <a:xfrm>
            <a:off x="2537493" y="945310"/>
            <a:ext cx="577366" cy="216335"/>
            <a:chOff x="2224828" y="1887025"/>
            <a:chExt cx="577366" cy="216335"/>
          </a:xfrm>
        </p:grpSpPr>
        <p:cxnSp>
          <p:nvCxnSpPr>
            <p:cNvPr id="188" name="直線コネクタ 187">
              <a:extLst>
                <a:ext uri="{FF2B5EF4-FFF2-40B4-BE49-F238E27FC236}">
                  <a16:creationId xmlns:a16="http://schemas.microsoft.com/office/drawing/2014/main" id="{F8C0FFFE-DEE5-1541-931C-EB5373A121BD}"/>
                </a:ext>
              </a:extLst>
            </p:cNvPr>
            <p:cNvCxnSpPr>
              <a:cxnSpLocks/>
            </p:cNvCxnSpPr>
            <p:nvPr/>
          </p:nvCxnSpPr>
          <p:spPr>
            <a:xfrm>
              <a:off x="2224828" y="1989293"/>
              <a:ext cx="57736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6" name="三角形 175">
              <a:extLst>
                <a:ext uri="{FF2B5EF4-FFF2-40B4-BE49-F238E27FC236}">
                  <a16:creationId xmlns:a16="http://schemas.microsoft.com/office/drawing/2014/main" id="{A90E60FD-7F9F-7C45-B365-100B9FFFC856}"/>
                </a:ext>
              </a:extLst>
            </p:cNvPr>
            <p:cNvSpPr/>
            <p:nvPr/>
          </p:nvSpPr>
          <p:spPr>
            <a:xfrm rot="5400000">
              <a:off x="2429366" y="1887025"/>
              <a:ext cx="204537" cy="204537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06" name="直線コネクタ 205">
              <a:extLst>
                <a:ext uri="{FF2B5EF4-FFF2-40B4-BE49-F238E27FC236}">
                  <a16:creationId xmlns:a16="http://schemas.microsoft.com/office/drawing/2014/main" id="{579F9160-CBFD-0243-BE7C-49AC73B9309F}"/>
                </a:ext>
              </a:extLst>
            </p:cNvPr>
            <p:cNvCxnSpPr>
              <a:cxnSpLocks/>
            </p:cNvCxnSpPr>
            <p:nvPr/>
          </p:nvCxnSpPr>
          <p:spPr>
            <a:xfrm>
              <a:off x="2639802" y="1887025"/>
              <a:ext cx="0" cy="21633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175155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カギ線コネクタ 27">
            <a:extLst>
              <a:ext uri="{FF2B5EF4-FFF2-40B4-BE49-F238E27FC236}">
                <a16:creationId xmlns:a16="http://schemas.microsoft.com/office/drawing/2014/main" id="{D03C7A8D-EF4C-3F4F-8FBD-2640BB81B5CD}"/>
              </a:ext>
            </a:extLst>
          </p:cNvPr>
          <p:cNvCxnSpPr>
            <a:cxnSpLocks/>
            <a:stCxn id="44" idx="4"/>
            <a:endCxn id="16" idx="2"/>
          </p:cNvCxnSpPr>
          <p:nvPr/>
        </p:nvCxnSpPr>
        <p:spPr>
          <a:xfrm rot="5400000" flipH="1" flipV="1">
            <a:off x="1049573" y="3311319"/>
            <a:ext cx="30780" cy="1013570"/>
          </a:xfrm>
          <a:prstGeom prst="bentConnector3">
            <a:avLst>
              <a:gd name="adj1" fmla="val -742690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円/楕円 43">
            <a:extLst>
              <a:ext uri="{FF2B5EF4-FFF2-40B4-BE49-F238E27FC236}">
                <a16:creationId xmlns:a16="http://schemas.microsoft.com/office/drawing/2014/main" id="{4BE86095-AC87-0845-8EC4-1AE05342D629}"/>
              </a:ext>
            </a:extLst>
          </p:cNvPr>
          <p:cNvSpPr/>
          <p:nvPr/>
        </p:nvSpPr>
        <p:spPr>
          <a:xfrm>
            <a:off x="432178" y="3581494"/>
            <a:ext cx="252000" cy="252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/>
              <a:t>  演習問題</a:t>
            </a:r>
            <a:r>
              <a:rPr kumimoji="1" lang="en-US" altLang="ja-JP" sz="1100" dirty="0"/>
              <a:t>: </a:t>
            </a:r>
            <a:r>
              <a:rPr kumimoji="1" lang="ja-JP" altLang="en-US" sz="1100"/>
              <a:t>整流回路と定電圧回路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7B7183D-8E66-3442-BF5C-9AD0100EA94F}"/>
                  </a:ext>
                </a:extLst>
              </p:cNvPr>
              <p:cNvSpPr txBox="1"/>
              <p:nvPr/>
            </p:nvSpPr>
            <p:spPr>
              <a:xfrm>
                <a:off x="-24277" y="2530397"/>
                <a:ext cx="68580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50"/>
                  <a:t>以下の回路に交流</a:t>
                </a:r>
                <a:r>
                  <a:rPr kumimoji="1" lang="ja-JP" altLang="en-US" sz="1050" dirty="0"/>
                  <a:t>電源電圧として</a:t>
                </a:r>
                <a14:m>
                  <m:oMath xmlns:m="http://schemas.openxmlformats.org/officeDocument/2006/math"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=1.0</m:t>
                    </m:r>
                    <m:func>
                      <m:func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1" lang="en-US" altLang="ja-JP" sz="105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50</m:t>
                        </m:r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kumimoji="1" lang="en-US" altLang="ja-JP" sz="105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en-US" altLang="ja-JP" sz="1050" dirty="0"/>
                  <a:t>[V]</a:t>
                </a:r>
                <a:r>
                  <a:rPr kumimoji="1" lang="ja-JP" altLang="en-US" sz="1050"/>
                  <a:t>、抵抗</a:t>
                </a:r>
                <a:r>
                  <a:rPr kumimoji="1" lang="en-US" altLang="ja-JP" sz="1050" dirty="0"/>
                  <a:t>R=100[</a:t>
                </a:r>
                <a:r>
                  <a:rPr kumimoji="1" lang="en-US" altLang="ja-JP" sz="1050" dirty="0" err="1"/>
                  <a:t>Ω</a:t>
                </a:r>
                <a:r>
                  <a:rPr kumimoji="1" lang="en-US" altLang="ja-JP" sz="1050" dirty="0"/>
                  <a:t>]</a:t>
                </a:r>
                <a:r>
                  <a:rPr kumimoji="1" lang="ja-JP" altLang="en-US" sz="1050"/>
                  <a:t>を与えた。ダイオードの立ち上がり電圧</a:t>
                </a:r>
                <a:r>
                  <a:rPr kumimoji="1" lang="ja-JP" altLang="en-US" sz="1050" dirty="0"/>
                  <a:t>が</a:t>
                </a:r>
                <a:r>
                  <a:rPr kumimoji="1" lang="en-US" altLang="ja-JP" sz="1050" dirty="0"/>
                  <a:t>0.7[V]</a:t>
                </a:r>
                <a:r>
                  <a:rPr kumimoji="1" lang="ja-JP" altLang="en-US" sz="1050" dirty="0"/>
                  <a:t>のとき</a:t>
                </a:r>
                <a:r>
                  <a:rPr kumimoji="1" lang="ja-JP" altLang="en-US" sz="1050"/>
                  <a:t>、抵抗</a:t>
                </a:r>
                <a:r>
                  <a:rPr kumimoji="1" lang="en-US" altLang="ja-JP" sz="1050" dirty="0"/>
                  <a:t>R</a:t>
                </a:r>
                <a:r>
                  <a:rPr kumimoji="1" lang="ja-JP" altLang="en-US" sz="1050"/>
                  <a:t>に</a:t>
                </a:r>
                <a:r>
                  <a:rPr kumimoji="1" lang="ja-JP" altLang="en-US" sz="1050" dirty="0"/>
                  <a:t>かかる電圧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kumimoji="1" lang="ja-JP" altLang="en-US" sz="1050" dirty="0"/>
                  <a:t>、電源電圧</a:t>
                </a:r>
                <a14:m>
                  <m:oMath xmlns:m="http://schemas.openxmlformats.org/officeDocument/2006/math"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kumimoji="1" lang="ja-JP" altLang="en-US" sz="1050"/>
                  <a:t>の波形を書き、回路に流れる電流の最大値を求めよ。</a:t>
                </a:r>
                <a:endParaRPr kumimoji="1" lang="en-US" altLang="ja-JP" sz="105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7B7183D-8E66-3442-BF5C-9AD0100EA9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4277" y="2530397"/>
                <a:ext cx="6858000" cy="415498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C48A15A8-DB91-894F-887D-F64968102F2B}"/>
              </a:ext>
            </a:extLst>
          </p:cNvPr>
          <p:cNvCxnSpPr>
            <a:cxnSpLocks/>
          </p:cNvCxnSpPr>
          <p:nvPr/>
        </p:nvCxnSpPr>
        <p:spPr>
          <a:xfrm flipV="1">
            <a:off x="2564394" y="3030421"/>
            <a:ext cx="0" cy="11051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2B1132A5-57D1-8E49-B57D-16E3A6568562}"/>
              </a:ext>
            </a:extLst>
          </p:cNvPr>
          <p:cNvCxnSpPr>
            <a:cxnSpLocks/>
          </p:cNvCxnSpPr>
          <p:nvPr/>
        </p:nvCxnSpPr>
        <p:spPr>
          <a:xfrm flipV="1">
            <a:off x="2351200" y="3592491"/>
            <a:ext cx="1635589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三角形 12">
            <a:extLst>
              <a:ext uri="{FF2B5EF4-FFF2-40B4-BE49-F238E27FC236}">
                <a16:creationId xmlns:a16="http://schemas.microsoft.com/office/drawing/2014/main" id="{5153E8D3-0B4D-A04E-81F8-B702370BDC40}"/>
              </a:ext>
            </a:extLst>
          </p:cNvPr>
          <p:cNvSpPr/>
          <p:nvPr/>
        </p:nvSpPr>
        <p:spPr>
          <a:xfrm rot="5400000">
            <a:off x="968884" y="3067802"/>
            <a:ext cx="204537" cy="204537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178408B0-6191-7A44-8639-9F68A3BADDF4}"/>
              </a:ext>
            </a:extLst>
          </p:cNvPr>
          <p:cNvCxnSpPr>
            <a:cxnSpLocks/>
          </p:cNvCxnSpPr>
          <p:nvPr/>
        </p:nvCxnSpPr>
        <p:spPr>
          <a:xfrm>
            <a:off x="1179320" y="3067802"/>
            <a:ext cx="0" cy="21633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A0A8634-B22C-D042-AED2-69C89B37936B}"/>
              </a:ext>
            </a:extLst>
          </p:cNvPr>
          <p:cNvSpPr/>
          <p:nvPr/>
        </p:nvSpPr>
        <p:spPr>
          <a:xfrm>
            <a:off x="1469479" y="3393641"/>
            <a:ext cx="204537" cy="409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C1F2404-606D-0F42-B3CC-632C3F7396E9}"/>
              </a:ext>
            </a:extLst>
          </p:cNvPr>
          <p:cNvSpPr/>
          <p:nvPr/>
        </p:nvSpPr>
        <p:spPr>
          <a:xfrm>
            <a:off x="463596" y="3693546"/>
            <a:ext cx="189779" cy="52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" name="カギ線コネクタ 25">
            <a:extLst>
              <a:ext uri="{FF2B5EF4-FFF2-40B4-BE49-F238E27FC236}">
                <a16:creationId xmlns:a16="http://schemas.microsoft.com/office/drawing/2014/main" id="{F3C1C3BA-3B63-B445-8926-B6A76B06BDD3}"/>
              </a:ext>
            </a:extLst>
          </p:cNvPr>
          <p:cNvCxnSpPr>
            <a:cxnSpLocks/>
            <a:stCxn id="44" idx="0"/>
            <a:endCxn id="13" idx="3"/>
          </p:cNvCxnSpPr>
          <p:nvPr/>
        </p:nvCxnSpPr>
        <p:spPr>
          <a:xfrm rot="5400000" flipH="1" flipV="1">
            <a:off x="557820" y="3170430"/>
            <a:ext cx="411423" cy="410706"/>
          </a:xfrm>
          <a:prstGeom prst="bentConnector2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6B7CF55-D7F1-4149-9737-3CE04884060F}"/>
              </a:ext>
            </a:extLst>
          </p:cNvPr>
          <p:cNvSpPr txBox="1"/>
          <p:nvPr/>
        </p:nvSpPr>
        <p:spPr>
          <a:xfrm>
            <a:off x="251733" y="3452280"/>
            <a:ext cx="4676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e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C6205A4-7B82-AC44-ABCA-3755BE4F5763}"/>
              </a:ext>
            </a:extLst>
          </p:cNvPr>
          <p:cNvSpPr txBox="1"/>
          <p:nvPr/>
        </p:nvSpPr>
        <p:spPr>
          <a:xfrm>
            <a:off x="1657205" y="3475867"/>
            <a:ext cx="6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R</a:t>
            </a:r>
          </a:p>
        </p:txBody>
      </p:sp>
      <p:cxnSp>
        <p:nvCxnSpPr>
          <p:cNvPr id="35" name="カギ線コネクタ 34">
            <a:extLst>
              <a:ext uri="{FF2B5EF4-FFF2-40B4-BE49-F238E27FC236}">
                <a16:creationId xmlns:a16="http://schemas.microsoft.com/office/drawing/2014/main" id="{1012DA71-9EE7-5A48-8DA1-E59E03AB2A3A}"/>
              </a:ext>
            </a:extLst>
          </p:cNvPr>
          <p:cNvCxnSpPr>
            <a:cxnSpLocks/>
            <a:stCxn id="13" idx="0"/>
            <a:endCxn id="16" idx="0"/>
          </p:cNvCxnSpPr>
          <p:nvPr/>
        </p:nvCxnSpPr>
        <p:spPr>
          <a:xfrm>
            <a:off x="1173421" y="3170071"/>
            <a:ext cx="398327" cy="223570"/>
          </a:xfrm>
          <a:prstGeom prst="bentConnector2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フリーフォーム 42">
            <a:extLst>
              <a:ext uri="{FF2B5EF4-FFF2-40B4-BE49-F238E27FC236}">
                <a16:creationId xmlns:a16="http://schemas.microsoft.com/office/drawing/2014/main" id="{B097779A-18AB-5C4D-AA0C-DCF330A98911}"/>
              </a:ext>
            </a:extLst>
          </p:cNvPr>
          <p:cNvSpPr/>
          <p:nvPr/>
        </p:nvSpPr>
        <p:spPr>
          <a:xfrm>
            <a:off x="484084" y="3635339"/>
            <a:ext cx="145997" cy="125680"/>
          </a:xfrm>
          <a:custGeom>
            <a:avLst/>
            <a:gdLst>
              <a:gd name="connsiteX0" fmla="*/ 0 w 145997"/>
              <a:gd name="connsiteY0" fmla="*/ 92580 h 125680"/>
              <a:gd name="connsiteX1" fmla="*/ 30736 w 145997"/>
              <a:gd name="connsiteY1" fmla="*/ 371 h 125680"/>
              <a:gd name="connsiteX2" fmla="*/ 92208 w 145997"/>
              <a:gd name="connsiteY2" fmla="*/ 123316 h 125680"/>
              <a:gd name="connsiteX3" fmla="*/ 145997 w 145997"/>
              <a:gd name="connsiteY3" fmla="*/ 69527 h 125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997" h="125680">
                <a:moveTo>
                  <a:pt x="0" y="92580"/>
                </a:moveTo>
                <a:cubicBezTo>
                  <a:pt x="7684" y="43914"/>
                  <a:pt x="15368" y="-4752"/>
                  <a:pt x="30736" y="371"/>
                </a:cubicBezTo>
                <a:cubicBezTo>
                  <a:pt x="46104" y="5494"/>
                  <a:pt x="72998" y="111790"/>
                  <a:pt x="92208" y="123316"/>
                </a:cubicBezTo>
                <a:cubicBezTo>
                  <a:pt x="111418" y="134842"/>
                  <a:pt x="128707" y="102184"/>
                  <a:pt x="145997" y="69527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B5BB495A-0DE0-3B4E-900D-F77762A6F1ED}"/>
              </a:ext>
            </a:extLst>
          </p:cNvPr>
          <p:cNvSpPr txBox="1"/>
          <p:nvPr/>
        </p:nvSpPr>
        <p:spPr>
          <a:xfrm>
            <a:off x="2549104" y="2897740"/>
            <a:ext cx="5068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err="1"/>
              <a:t>v</a:t>
            </a:r>
            <a:r>
              <a:rPr kumimoji="1" lang="en-US" altLang="ja-JP" sz="1050" baseline="-25000" dirty="0" err="1"/>
              <a:t>R</a:t>
            </a:r>
            <a:r>
              <a:rPr kumimoji="1" lang="en-US" altLang="ja-JP" sz="1050" dirty="0"/>
              <a:t>, e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44410522-3D78-C74A-9A6E-CBA94D481355}"/>
              </a:ext>
            </a:extLst>
          </p:cNvPr>
          <p:cNvSpPr txBox="1"/>
          <p:nvPr/>
        </p:nvSpPr>
        <p:spPr>
          <a:xfrm>
            <a:off x="3858972" y="3592653"/>
            <a:ext cx="25563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t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8AFE3C6-3264-2449-8A1B-722D4A93E70E}"/>
              </a:ext>
            </a:extLst>
          </p:cNvPr>
          <p:cNvSpPr txBox="1"/>
          <p:nvPr/>
        </p:nvSpPr>
        <p:spPr>
          <a:xfrm>
            <a:off x="-24276" y="520335"/>
            <a:ext cx="6858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以下の回路において、交流電源電</a:t>
            </a:r>
            <a:r>
              <a:rPr kumimoji="1" lang="en-US" altLang="ja-JP" sz="1050" dirty="0"/>
              <a:t>e</a:t>
            </a:r>
            <a:r>
              <a:rPr kumimoji="1" lang="ja-JP" altLang="en-US" sz="1050"/>
              <a:t>、</a:t>
            </a:r>
            <a:r>
              <a:rPr kumimoji="1" lang="ja-JP" altLang="en-US" sz="1050" dirty="0"/>
              <a:t>ダイオードの</a:t>
            </a:r>
            <a:r>
              <a:rPr kumimoji="1" lang="ja-JP" altLang="en-US" sz="1050"/>
              <a:t>立ち上がり電圧</a:t>
            </a:r>
            <a:r>
              <a:rPr kumimoji="1" lang="en-US" altLang="ja-JP" sz="1050" dirty="0"/>
              <a:t>V</a:t>
            </a:r>
            <a:r>
              <a:rPr kumimoji="1" lang="en-US" altLang="ja-JP" sz="1050" baseline="-25000" dirty="0"/>
              <a:t>D</a:t>
            </a:r>
            <a:r>
              <a:rPr kumimoji="1" lang="ja-JP" altLang="en-US" sz="1050"/>
              <a:t>、抵抗</a:t>
            </a:r>
            <a:r>
              <a:rPr kumimoji="1" lang="en-US" altLang="ja-JP" sz="1050" dirty="0"/>
              <a:t>R</a:t>
            </a:r>
            <a:r>
              <a:rPr kumimoji="1" lang="ja-JP" altLang="en-US" sz="1050"/>
              <a:t>にかかる電圧</a:t>
            </a:r>
            <a:r>
              <a:rPr kumimoji="1" lang="en-US" altLang="ja-JP" sz="1050" dirty="0" err="1"/>
              <a:t>v</a:t>
            </a:r>
            <a:r>
              <a:rPr kumimoji="1" lang="en-US" altLang="ja-JP" sz="1050" baseline="-25000" dirty="0" err="1"/>
              <a:t>R</a:t>
            </a:r>
            <a:r>
              <a:rPr kumimoji="1" lang="ja-JP" altLang="en-US" sz="1050"/>
              <a:t>とする。このとき、</a:t>
            </a:r>
            <a:r>
              <a:rPr kumimoji="1" lang="en-US" altLang="ja-JP" sz="1050" dirty="0" err="1"/>
              <a:t>v</a:t>
            </a:r>
            <a:r>
              <a:rPr kumimoji="1" lang="en-US" altLang="ja-JP" sz="1050" baseline="-25000" dirty="0" err="1"/>
              <a:t>R</a:t>
            </a:r>
            <a:r>
              <a:rPr kumimoji="1" lang="ja-JP" altLang="en-US" sz="1050"/>
              <a:t>ははどのような式で表されるか、記載せよ。</a:t>
            </a:r>
            <a:endParaRPr kumimoji="1" lang="en-US" altLang="ja-JP" sz="1050" baseline="-25000" dirty="0"/>
          </a:p>
        </p:txBody>
      </p:sp>
      <p:cxnSp>
        <p:nvCxnSpPr>
          <p:cNvPr id="81" name="カギ線コネクタ 80">
            <a:extLst>
              <a:ext uri="{FF2B5EF4-FFF2-40B4-BE49-F238E27FC236}">
                <a16:creationId xmlns:a16="http://schemas.microsoft.com/office/drawing/2014/main" id="{5596CE52-E2CD-3C4E-9A9E-752AFFFC87F9}"/>
              </a:ext>
            </a:extLst>
          </p:cNvPr>
          <p:cNvCxnSpPr>
            <a:cxnSpLocks/>
            <a:stCxn id="82" idx="4"/>
            <a:endCxn id="85" idx="2"/>
          </p:cNvCxnSpPr>
          <p:nvPr/>
        </p:nvCxnSpPr>
        <p:spPr>
          <a:xfrm rot="16200000" flipH="1">
            <a:off x="1042645" y="1287929"/>
            <a:ext cx="44636" cy="1013570"/>
          </a:xfrm>
          <a:prstGeom prst="bentConnector3">
            <a:avLst>
              <a:gd name="adj1" fmla="val 612143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円/楕円 81">
            <a:extLst>
              <a:ext uri="{FF2B5EF4-FFF2-40B4-BE49-F238E27FC236}">
                <a16:creationId xmlns:a16="http://schemas.microsoft.com/office/drawing/2014/main" id="{53F943CD-2123-0C4B-B538-7E95AAD63138}"/>
              </a:ext>
            </a:extLst>
          </p:cNvPr>
          <p:cNvSpPr/>
          <p:nvPr/>
        </p:nvSpPr>
        <p:spPr>
          <a:xfrm>
            <a:off x="432178" y="1520396"/>
            <a:ext cx="252000" cy="252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三角形 82">
            <a:extLst>
              <a:ext uri="{FF2B5EF4-FFF2-40B4-BE49-F238E27FC236}">
                <a16:creationId xmlns:a16="http://schemas.microsoft.com/office/drawing/2014/main" id="{63A038D7-8344-A643-9385-1A96C2B77AAE}"/>
              </a:ext>
            </a:extLst>
          </p:cNvPr>
          <p:cNvSpPr/>
          <p:nvPr/>
        </p:nvSpPr>
        <p:spPr>
          <a:xfrm rot="5400000">
            <a:off x="968884" y="1006704"/>
            <a:ext cx="204537" cy="204537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3B4F8442-8A9B-7E49-880C-EA1AF30A0622}"/>
              </a:ext>
            </a:extLst>
          </p:cNvPr>
          <p:cNvCxnSpPr>
            <a:cxnSpLocks/>
          </p:cNvCxnSpPr>
          <p:nvPr/>
        </p:nvCxnSpPr>
        <p:spPr>
          <a:xfrm>
            <a:off x="1179320" y="1006704"/>
            <a:ext cx="0" cy="21633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6F9F3A94-958A-274C-83D1-4CFEF859C8D9}"/>
              </a:ext>
            </a:extLst>
          </p:cNvPr>
          <p:cNvSpPr/>
          <p:nvPr/>
        </p:nvSpPr>
        <p:spPr>
          <a:xfrm>
            <a:off x="1469479" y="1407959"/>
            <a:ext cx="204537" cy="409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96CF978B-C0D2-CE43-B5F8-7124238F9E53}"/>
              </a:ext>
            </a:extLst>
          </p:cNvPr>
          <p:cNvSpPr/>
          <p:nvPr/>
        </p:nvSpPr>
        <p:spPr>
          <a:xfrm>
            <a:off x="463596" y="1632448"/>
            <a:ext cx="189779" cy="52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7" name="カギ線コネクタ 86">
            <a:extLst>
              <a:ext uri="{FF2B5EF4-FFF2-40B4-BE49-F238E27FC236}">
                <a16:creationId xmlns:a16="http://schemas.microsoft.com/office/drawing/2014/main" id="{32C0F219-3AA8-B04D-9BC3-BFC4D9E3137F}"/>
              </a:ext>
            </a:extLst>
          </p:cNvPr>
          <p:cNvCxnSpPr>
            <a:cxnSpLocks/>
            <a:stCxn id="82" idx="0"/>
            <a:endCxn id="83" idx="3"/>
          </p:cNvCxnSpPr>
          <p:nvPr/>
        </p:nvCxnSpPr>
        <p:spPr>
          <a:xfrm rot="5400000" flipH="1" flipV="1">
            <a:off x="557820" y="1109332"/>
            <a:ext cx="411423" cy="410706"/>
          </a:xfrm>
          <a:prstGeom prst="bentConnector2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764C8C3F-C902-E641-9C6C-7E2A917349BA}"/>
              </a:ext>
            </a:extLst>
          </p:cNvPr>
          <p:cNvSpPr txBox="1"/>
          <p:nvPr/>
        </p:nvSpPr>
        <p:spPr>
          <a:xfrm>
            <a:off x="251733" y="1391182"/>
            <a:ext cx="4676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e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DA20E63B-CD09-AB4F-8BE2-5BEE29661EF5}"/>
              </a:ext>
            </a:extLst>
          </p:cNvPr>
          <p:cNvSpPr txBox="1"/>
          <p:nvPr/>
        </p:nvSpPr>
        <p:spPr>
          <a:xfrm>
            <a:off x="1645433" y="1539039"/>
            <a:ext cx="32659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R</a:t>
            </a:r>
          </a:p>
        </p:txBody>
      </p:sp>
      <p:cxnSp>
        <p:nvCxnSpPr>
          <p:cNvPr id="92" name="カギ線コネクタ 91">
            <a:extLst>
              <a:ext uri="{FF2B5EF4-FFF2-40B4-BE49-F238E27FC236}">
                <a16:creationId xmlns:a16="http://schemas.microsoft.com/office/drawing/2014/main" id="{51737FD8-502C-A543-916D-3BF0391384EA}"/>
              </a:ext>
            </a:extLst>
          </p:cNvPr>
          <p:cNvCxnSpPr>
            <a:cxnSpLocks/>
            <a:stCxn id="83" idx="0"/>
            <a:endCxn id="85" idx="0"/>
          </p:cNvCxnSpPr>
          <p:nvPr/>
        </p:nvCxnSpPr>
        <p:spPr>
          <a:xfrm>
            <a:off x="1173421" y="1108973"/>
            <a:ext cx="398327" cy="298986"/>
          </a:xfrm>
          <a:prstGeom prst="bentConnector2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フリーフォーム 92">
            <a:extLst>
              <a:ext uri="{FF2B5EF4-FFF2-40B4-BE49-F238E27FC236}">
                <a16:creationId xmlns:a16="http://schemas.microsoft.com/office/drawing/2014/main" id="{10F7F8EC-5C7D-0F4B-B5A3-BDE6CFC0FB25}"/>
              </a:ext>
            </a:extLst>
          </p:cNvPr>
          <p:cNvSpPr/>
          <p:nvPr/>
        </p:nvSpPr>
        <p:spPr>
          <a:xfrm>
            <a:off x="484084" y="1574241"/>
            <a:ext cx="145997" cy="125680"/>
          </a:xfrm>
          <a:custGeom>
            <a:avLst/>
            <a:gdLst>
              <a:gd name="connsiteX0" fmla="*/ 0 w 145997"/>
              <a:gd name="connsiteY0" fmla="*/ 92580 h 125680"/>
              <a:gd name="connsiteX1" fmla="*/ 30736 w 145997"/>
              <a:gd name="connsiteY1" fmla="*/ 371 h 125680"/>
              <a:gd name="connsiteX2" fmla="*/ 92208 w 145997"/>
              <a:gd name="connsiteY2" fmla="*/ 123316 h 125680"/>
              <a:gd name="connsiteX3" fmla="*/ 145997 w 145997"/>
              <a:gd name="connsiteY3" fmla="*/ 69527 h 125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997" h="125680">
                <a:moveTo>
                  <a:pt x="0" y="92580"/>
                </a:moveTo>
                <a:cubicBezTo>
                  <a:pt x="7684" y="43914"/>
                  <a:pt x="15368" y="-4752"/>
                  <a:pt x="30736" y="371"/>
                </a:cubicBezTo>
                <a:cubicBezTo>
                  <a:pt x="46104" y="5494"/>
                  <a:pt x="72998" y="111790"/>
                  <a:pt x="92208" y="123316"/>
                </a:cubicBezTo>
                <a:cubicBezTo>
                  <a:pt x="111418" y="134842"/>
                  <a:pt x="128707" y="102184"/>
                  <a:pt x="145997" y="69527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F6E91CA0-1431-3D4F-9382-14625D692EEE}"/>
              </a:ext>
            </a:extLst>
          </p:cNvPr>
          <p:cNvSpPr txBox="1"/>
          <p:nvPr/>
        </p:nvSpPr>
        <p:spPr>
          <a:xfrm>
            <a:off x="927788" y="1200477"/>
            <a:ext cx="46800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V</a:t>
            </a:r>
            <a:r>
              <a:rPr kumimoji="1" lang="en-US" altLang="ja-JP" sz="1050" baseline="-25000" dirty="0"/>
              <a:t>D</a:t>
            </a: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663D1B0B-226E-4A48-97B4-DBE5F35BF04A}"/>
              </a:ext>
            </a:extLst>
          </p:cNvPr>
          <p:cNvSpPr txBox="1"/>
          <p:nvPr/>
        </p:nvSpPr>
        <p:spPr>
          <a:xfrm>
            <a:off x="1642511" y="1249241"/>
            <a:ext cx="3224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err="1"/>
              <a:t>v</a:t>
            </a:r>
            <a:r>
              <a:rPr kumimoji="1" lang="en-US" altLang="ja-JP" sz="1050" baseline="-25000" dirty="0" err="1"/>
              <a:t>R</a:t>
            </a:r>
            <a:endParaRPr kumimoji="1" lang="en-US" altLang="ja-JP" sz="1050" baseline="-25000" dirty="0"/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A6482B59-2295-6E4F-97AE-7CC29AC23DC8}"/>
              </a:ext>
            </a:extLst>
          </p:cNvPr>
          <p:cNvSpPr txBox="1"/>
          <p:nvPr/>
        </p:nvSpPr>
        <p:spPr>
          <a:xfrm>
            <a:off x="0" y="5843284"/>
            <a:ext cx="6858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以下の</a:t>
            </a:r>
            <a:r>
              <a:rPr kumimoji="1" lang="ja-JP" altLang="en-US" sz="1050" dirty="0"/>
              <a:t>回路において、</a:t>
            </a:r>
            <a:r>
              <a:rPr kumimoji="1" lang="ja-JP" altLang="en-US" sz="1050"/>
              <a:t>電源電圧</a:t>
            </a:r>
            <a:r>
              <a:rPr kumimoji="1" lang="en-US" altLang="ja-JP" sz="1050" dirty="0"/>
              <a:t>E=15V</a:t>
            </a:r>
            <a:r>
              <a:rPr kumimoji="1" lang="ja-JP" altLang="en-US" sz="1050" dirty="0" err="1"/>
              <a:t>、</a:t>
            </a:r>
            <a:r>
              <a:rPr kumimoji="1" lang="ja-JP" altLang="en-US" sz="1050" dirty="0"/>
              <a:t>抵抗</a:t>
            </a:r>
            <a:r>
              <a:rPr kumimoji="1" lang="en-US" altLang="ja-JP" sz="1050" dirty="0"/>
              <a:t>R=500Ω</a:t>
            </a:r>
            <a:r>
              <a:rPr kumimoji="1" lang="ja-JP" altLang="en-US" sz="1050" dirty="0"/>
              <a:t>であり、ツェナーダイオードの</a:t>
            </a:r>
            <a:r>
              <a:rPr kumimoji="1" lang="ja-JP" altLang="en-US" sz="1050"/>
              <a:t>降伏電圧</a:t>
            </a:r>
            <a:r>
              <a:rPr kumimoji="1" lang="en-US" altLang="ja-JP" sz="1050" dirty="0" err="1"/>
              <a:t>Vz</a:t>
            </a:r>
            <a:r>
              <a:rPr kumimoji="1" lang="en-US" altLang="ja-JP" sz="1050" dirty="0"/>
              <a:t>=10V</a:t>
            </a:r>
            <a:r>
              <a:rPr kumimoji="1" lang="ja-JP" altLang="en-US" sz="1050"/>
              <a:t>であり、</a:t>
            </a:r>
            <a:r>
              <a:rPr kumimoji="1" lang="en-US" altLang="ja-JP" sz="1050" dirty="0"/>
              <a:t>I</a:t>
            </a:r>
            <a:r>
              <a:rPr kumimoji="1" lang="en-US" altLang="ja-JP" sz="1050" baseline="-25000" dirty="0"/>
              <a:t>L</a:t>
            </a:r>
            <a:r>
              <a:rPr kumimoji="1" lang="ja-JP" altLang="en-US" sz="1050" dirty="0"/>
              <a:t>が</a:t>
            </a:r>
            <a:r>
              <a:rPr kumimoji="1" lang="en-US" altLang="ja-JP" sz="1050" dirty="0"/>
              <a:t>6mA</a:t>
            </a:r>
            <a:r>
              <a:rPr kumimoji="1" lang="ja-JP" altLang="en-US" sz="1050" dirty="0"/>
              <a:t>であった。ツェナーダイオードに流れる電流</a:t>
            </a:r>
            <a:r>
              <a:rPr kumimoji="1" lang="en-US" altLang="ja-JP" sz="1050" dirty="0"/>
              <a:t>I</a:t>
            </a:r>
            <a:r>
              <a:rPr kumimoji="1" lang="en-US" altLang="ja-JP" sz="1050" baseline="-25000" dirty="0"/>
              <a:t>Z</a:t>
            </a:r>
            <a:r>
              <a:rPr kumimoji="1" lang="ja-JP" altLang="en-US" sz="1050" dirty="0" err="1"/>
              <a:t>、</a:t>
            </a:r>
            <a:r>
              <a:rPr kumimoji="1" lang="ja-JP" altLang="en-US" sz="1050"/>
              <a:t>出力電圧</a:t>
            </a:r>
            <a:r>
              <a:rPr kumimoji="1" lang="en-US" altLang="ja-JP" sz="1050" dirty="0"/>
              <a:t>Vo</a:t>
            </a:r>
            <a:r>
              <a:rPr kumimoji="1" lang="ja-JP" altLang="en-US" sz="1050"/>
              <a:t>、抵抗にかかる電圧</a:t>
            </a:r>
            <a:r>
              <a:rPr kumimoji="1" lang="en-US" altLang="ja-JP" sz="1050" dirty="0"/>
              <a:t>V</a:t>
            </a:r>
            <a:r>
              <a:rPr kumimoji="1" lang="en-US" altLang="ja-JP" sz="1050" baseline="-25000" dirty="0"/>
              <a:t>R</a:t>
            </a:r>
            <a:r>
              <a:rPr kumimoji="1" lang="ja-JP" altLang="en-US" sz="1050"/>
              <a:t>は</a:t>
            </a:r>
            <a:r>
              <a:rPr kumimoji="1" lang="ja-JP" altLang="en-US" sz="1050" dirty="0"/>
              <a:t>いくらとなる</a:t>
            </a:r>
            <a:r>
              <a:rPr kumimoji="1" lang="ja-JP" altLang="en-US" sz="1050"/>
              <a:t>か。</a:t>
            </a:r>
            <a:endParaRPr kumimoji="1" lang="en-US" altLang="ja-JP" sz="1050" dirty="0"/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96462A53-A142-8949-ADDF-9DBDCB3B1A1C}"/>
              </a:ext>
            </a:extLst>
          </p:cNvPr>
          <p:cNvSpPr/>
          <p:nvPr/>
        </p:nvSpPr>
        <p:spPr>
          <a:xfrm>
            <a:off x="1367603" y="6658945"/>
            <a:ext cx="204537" cy="409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三角形 104">
            <a:extLst>
              <a:ext uri="{FF2B5EF4-FFF2-40B4-BE49-F238E27FC236}">
                <a16:creationId xmlns:a16="http://schemas.microsoft.com/office/drawing/2014/main" id="{0591F6C2-3ECC-A74E-BA5E-5B23B25C62A7}"/>
              </a:ext>
            </a:extLst>
          </p:cNvPr>
          <p:cNvSpPr/>
          <p:nvPr/>
        </p:nvSpPr>
        <p:spPr>
          <a:xfrm>
            <a:off x="1367201" y="7527786"/>
            <a:ext cx="204537" cy="20453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6" name="直線コネクタ 105">
            <a:extLst>
              <a:ext uri="{FF2B5EF4-FFF2-40B4-BE49-F238E27FC236}">
                <a16:creationId xmlns:a16="http://schemas.microsoft.com/office/drawing/2014/main" id="{B7779108-F46A-0D42-9A25-38F2D5350197}"/>
              </a:ext>
            </a:extLst>
          </p:cNvPr>
          <p:cNvCxnSpPr>
            <a:cxnSpLocks/>
          </p:cNvCxnSpPr>
          <p:nvPr/>
        </p:nvCxnSpPr>
        <p:spPr>
          <a:xfrm flipH="1">
            <a:off x="1350830" y="7523068"/>
            <a:ext cx="24435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グループ化 108">
            <a:extLst>
              <a:ext uri="{FF2B5EF4-FFF2-40B4-BE49-F238E27FC236}">
                <a16:creationId xmlns:a16="http://schemas.microsoft.com/office/drawing/2014/main" id="{91F65123-1B8C-B040-9573-AAEF717BCB3B}"/>
              </a:ext>
            </a:extLst>
          </p:cNvPr>
          <p:cNvGrpSpPr/>
          <p:nvPr/>
        </p:nvGrpSpPr>
        <p:grpSpPr>
          <a:xfrm>
            <a:off x="422213" y="7377657"/>
            <a:ext cx="203439" cy="52135"/>
            <a:chOff x="939561" y="2273970"/>
            <a:chExt cx="203439" cy="52135"/>
          </a:xfrm>
        </p:grpSpPr>
        <p:cxnSp>
          <p:nvCxnSpPr>
            <p:cNvPr id="110" name="直線コネクタ 109">
              <a:extLst>
                <a:ext uri="{FF2B5EF4-FFF2-40B4-BE49-F238E27FC236}">
                  <a16:creationId xmlns:a16="http://schemas.microsoft.com/office/drawing/2014/main" id="{FB5D66DF-CAFE-B141-B696-39B6B5EE59C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9561" y="2273970"/>
              <a:ext cx="203439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8FA7873B-7DE1-B045-A021-77BDA2795E4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600" y="2326105"/>
              <a:ext cx="10926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958DCA9C-067C-2E4E-96E2-82DEB7E22853}"/>
              </a:ext>
            </a:extLst>
          </p:cNvPr>
          <p:cNvSpPr/>
          <p:nvPr/>
        </p:nvSpPr>
        <p:spPr>
          <a:xfrm>
            <a:off x="431560" y="7377657"/>
            <a:ext cx="189779" cy="52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4" name="直線コネクタ 113">
            <a:extLst>
              <a:ext uri="{FF2B5EF4-FFF2-40B4-BE49-F238E27FC236}">
                <a16:creationId xmlns:a16="http://schemas.microsoft.com/office/drawing/2014/main" id="{B6B03777-DBFE-2E42-8E03-C47D45071615}"/>
              </a:ext>
            </a:extLst>
          </p:cNvPr>
          <p:cNvCxnSpPr>
            <a:cxnSpLocks/>
            <a:stCxn id="150" idx="0"/>
            <a:endCxn id="105" idx="3"/>
          </p:cNvCxnSpPr>
          <p:nvPr/>
        </p:nvCxnSpPr>
        <p:spPr>
          <a:xfrm flipH="1" flipV="1">
            <a:off x="1469470" y="7732323"/>
            <a:ext cx="2054" cy="30989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カギ線コネクタ 114">
            <a:extLst>
              <a:ext uri="{FF2B5EF4-FFF2-40B4-BE49-F238E27FC236}">
                <a16:creationId xmlns:a16="http://schemas.microsoft.com/office/drawing/2014/main" id="{185C3337-75EB-AA4B-B28C-62A20B459DD1}"/>
              </a:ext>
            </a:extLst>
          </p:cNvPr>
          <p:cNvCxnSpPr>
            <a:cxnSpLocks/>
            <a:stCxn id="112" idx="2"/>
            <a:endCxn id="150" idx="2"/>
          </p:cNvCxnSpPr>
          <p:nvPr/>
        </p:nvCxnSpPr>
        <p:spPr>
          <a:xfrm rot="16200000" flipH="1">
            <a:off x="656773" y="7299464"/>
            <a:ext cx="648429" cy="909074"/>
          </a:xfrm>
          <a:prstGeom prst="bentConnector2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9FC1A908-42D5-C34B-9BF4-2B1E635BC437}"/>
              </a:ext>
            </a:extLst>
          </p:cNvPr>
          <p:cNvSpPr txBox="1"/>
          <p:nvPr/>
        </p:nvSpPr>
        <p:spPr>
          <a:xfrm>
            <a:off x="222148" y="7273870"/>
            <a:ext cx="1939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E</a:t>
            </a: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6F735DB4-2A05-9D4D-AF64-70CE459DFCFB}"/>
              </a:ext>
            </a:extLst>
          </p:cNvPr>
          <p:cNvSpPr txBox="1"/>
          <p:nvPr/>
        </p:nvSpPr>
        <p:spPr>
          <a:xfrm>
            <a:off x="1523069" y="6733314"/>
            <a:ext cx="2443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R</a:t>
            </a:r>
            <a:endParaRPr kumimoji="1" lang="en-US" altLang="ja-JP" sz="1050" baseline="-25000" dirty="0"/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2F32DD7E-A869-AD4A-926F-5F1DACDFFC16}"/>
              </a:ext>
            </a:extLst>
          </p:cNvPr>
          <p:cNvSpPr txBox="1"/>
          <p:nvPr/>
        </p:nvSpPr>
        <p:spPr>
          <a:xfrm>
            <a:off x="1062827" y="7393785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I</a:t>
            </a:r>
            <a:r>
              <a:rPr kumimoji="1" lang="en-US" altLang="ja-JP" sz="1050" baseline="-25000" dirty="0"/>
              <a:t>Z</a:t>
            </a:r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1042478B-539F-0C4B-A0AC-5548D151D7F3}"/>
              </a:ext>
            </a:extLst>
          </p:cNvPr>
          <p:cNvSpPr txBox="1"/>
          <p:nvPr/>
        </p:nvSpPr>
        <p:spPr>
          <a:xfrm>
            <a:off x="2093429" y="7542598"/>
            <a:ext cx="3590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V</a:t>
            </a:r>
            <a:r>
              <a:rPr kumimoji="1" lang="en-US" altLang="ja-JP" sz="1050" baseline="-25000" dirty="0"/>
              <a:t>o</a:t>
            </a:r>
          </a:p>
        </p:txBody>
      </p:sp>
      <p:cxnSp>
        <p:nvCxnSpPr>
          <p:cNvPr id="130" name="直線矢印コネクタ 129">
            <a:extLst>
              <a:ext uri="{FF2B5EF4-FFF2-40B4-BE49-F238E27FC236}">
                <a16:creationId xmlns:a16="http://schemas.microsoft.com/office/drawing/2014/main" id="{E43F63DD-F5C2-D148-85E5-BCED80F21A71}"/>
              </a:ext>
            </a:extLst>
          </p:cNvPr>
          <p:cNvCxnSpPr>
            <a:cxnSpLocks/>
          </p:cNvCxnSpPr>
          <p:nvPr/>
        </p:nvCxnSpPr>
        <p:spPr>
          <a:xfrm>
            <a:off x="1280539" y="7403722"/>
            <a:ext cx="0" cy="27583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コネクタ 145">
            <a:extLst>
              <a:ext uri="{FF2B5EF4-FFF2-40B4-BE49-F238E27FC236}">
                <a16:creationId xmlns:a16="http://schemas.microsoft.com/office/drawing/2014/main" id="{791F4139-5852-2140-8835-999D4643382E}"/>
              </a:ext>
            </a:extLst>
          </p:cNvPr>
          <p:cNvCxnSpPr>
            <a:cxnSpLocks/>
          </p:cNvCxnSpPr>
          <p:nvPr/>
        </p:nvCxnSpPr>
        <p:spPr>
          <a:xfrm flipH="1" flipV="1">
            <a:off x="1590710" y="7522819"/>
            <a:ext cx="1" cy="1033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円/楕円 149">
            <a:extLst>
              <a:ext uri="{FF2B5EF4-FFF2-40B4-BE49-F238E27FC236}">
                <a16:creationId xmlns:a16="http://schemas.microsoft.com/office/drawing/2014/main" id="{B1843AA1-1DB1-6F4C-8C4D-FAFA731C9C61}"/>
              </a:ext>
            </a:extLst>
          </p:cNvPr>
          <p:cNvSpPr/>
          <p:nvPr/>
        </p:nvSpPr>
        <p:spPr>
          <a:xfrm>
            <a:off x="1435524" y="804221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4" name="直線コネクタ 153">
            <a:extLst>
              <a:ext uri="{FF2B5EF4-FFF2-40B4-BE49-F238E27FC236}">
                <a16:creationId xmlns:a16="http://schemas.microsoft.com/office/drawing/2014/main" id="{1D6CB876-F3F5-D44D-8FB5-6272767874F7}"/>
              </a:ext>
            </a:extLst>
          </p:cNvPr>
          <p:cNvCxnSpPr>
            <a:cxnSpLocks/>
            <a:stCxn id="157" idx="0"/>
            <a:endCxn id="103" idx="2"/>
          </p:cNvCxnSpPr>
          <p:nvPr/>
        </p:nvCxnSpPr>
        <p:spPr>
          <a:xfrm flipH="1" flipV="1">
            <a:off x="1469872" y="7068018"/>
            <a:ext cx="1652" cy="15431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7" name="円/楕円 156">
            <a:extLst>
              <a:ext uri="{FF2B5EF4-FFF2-40B4-BE49-F238E27FC236}">
                <a16:creationId xmlns:a16="http://schemas.microsoft.com/office/drawing/2014/main" id="{FF3AF150-E7FB-4D43-BBCC-740B7ADE5D60}"/>
              </a:ext>
            </a:extLst>
          </p:cNvPr>
          <p:cNvSpPr/>
          <p:nvPr/>
        </p:nvSpPr>
        <p:spPr>
          <a:xfrm>
            <a:off x="1435524" y="722232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0" name="直線コネクタ 159">
            <a:extLst>
              <a:ext uri="{FF2B5EF4-FFF2-40B4-BE49-F238E27FC236}">
                <a16:creationId xmlns:a16="http://schemas.microsoft.com/office/drawing/2014/main" id="{A724B451-D9ED-AF42-8F90-E9246CE73E8B}"/>
              </a:ext>
            </a:extLst>
          </p:cNvPr>
          <p:cNvCxnSpPr>
            <a:cxnSpLocks/>
            <a:stCxn id="105" idx="0"/>
            <a:endCxn id="157" idx="4"/>
          </p:cNvCxnSpPr>
          <p:nvPr/>
        </p:nvCxnSpPr>
        <p:spPr>
          <a:xfrm flipV="1">
            <a:off x="1469470" y="7294328"/>
            <a:ext cx="2054" cy="23345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直線コネクタ 160">
            <a:extLst>
              <a:ext uri="{FF2B5EF4-FFF2-40B4-BE49-F238E27FC236}">
                <a16:creationId xmlns:a16="http://schemas.microsoft.com/office/drawing/2014/main" id="{9B3431A8-2427-094A-B45A-859ABAE8A245}"/>
              </a:ext>
            </a:extLst>
          </p:cNvPr>
          <p:cNvCxnSpPr>
            <a:cxnSpLocks/>
            <a:stCxn id="168" idx="2"/>
            <a:endCxn id="157" idx="6"/>
          </p:cNvCxnSpPr>
          <p:nvPr/>
        </p:nvCxnSpPr>
        <p:spPr>
          <a:xfrm flipH="1">
            <a:off x="1507524" y="7258328"/>
            <a:ext cx="56268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4" name="カギ線コネクタ 163">
            <a:extLst>
              <a:ext uri="{FF2B5EF4-FFF2-40B4-BE49-F238E27FC236}">
                <a16:creationId xmlns:a16="http://schemas.microsoft.com/office/drawing/2014/main" id="{ADE3EDB4-B668-DD46-B588-F9963AEB1FF6}"/>
              </a:ext>
            </a:extLst>
          </p:cNvPr>
          <p:cNvCxnSpPr>
            <a:cxnSpLocks/>
            <a:stCxn id="103" idx="0"/>
            <a:endCxn id="112" idx="0"/>
          </p:cNvCxnSpPr>
          <p:nvPr/>
        </p:nvCxnSpPr>
        <p:spPr>
          <a:xfrm rot="16200000" flipH="1" flipV="1">
            <a:off x="638805" y="6546590"/>
            <a:ext cx="718712" cy="943422"/>
          </a:xfrm>
          <a:prstGeom prst="bentConnector3">
            <a:avLst>
              <a:gd name="adj1" fmla="val -31807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8" name="円/楕円 167">
            <a:extLst>
              <a:ext uri="{FF2B5EF4-FFF2-40B4-BE49-F238E27FC236}">
                <a16:creationId xmlns:a16="http://schemas.microsoft.com/office/drawing/2014/main" id="{D03E2B77-311A-334B-A30C-233130E9CDE6}"/>
              </a:ext>
            </a:extLst>
          </p:cNvPr>
          <p:cNvSpPr/>
          <p:nvPr/>
        </p:nvSpPr>
        <p:spPr>
          <a:xfrm>
            <a:off x="2070213" y="7222328"/>
            <a:ext cx="72000" cy="72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9" name="円/楕円 168">
            <a:extLst>
              <a:ext uri="{FF2B5EF4-FFF2-40B4-BE49-F238E27FC236}">
                <a16:creationId xmlns:a16="http://schemas.microsoft.com/office/drawing/2014/main" id="{081CC089-D46D-7B45-AE2D-F73076231351}"/>
              </a:ext>
            </a:extLst>
          </p:cNvPr>
          <p:cNvSpPr/>
          <p:nvPr/>
        </p:nvSpPr>
        <p:spPr>
          <a:xfrm>
            <a:off x="2070213" y="8042216"/>
            <a:ext cx="72000" cy="72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2" name="直線コネクタ 171">
            <a:extLst>
              <a:ext uri="{FF2B5EF4-FFF2-40B4-BE49-F238E27FC236}">
                <a16:creationId xmlns:a16="http://schemas.microsoft.com/office/drawing/2014/main" id="{4CC60B17-0D1B-044D-A840-98A33214CF8F}"/>
              </a:ext>
            </a:extLst>
          </p:cNvPr>
          <p:cNvCxnSpPr>
            <a:cxnSpLocks/>
            <a:stCxn id="169" idx="2"/>
            <a:endCxn id="150" idx="6"/>
          </p:cNvCxnSpPr>
          <p:nvPr/>
        </p:nvCxnSpPr>
        <p:spPr>
          <a:xfrm flipH="1">
            <a:off x="1507524" y="8078216"/>
            <a:ext cx="56268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7" name="テキスト ボックス 176">
            <a:extLst>
              <a:ext uri="{FF2B5EF4-FFF2-40B4-BE49-F238E27FC236}">
                <a16:creationId xmlns:a16="http://schemas.microsoft.com/office/drawing/2014/main" id="{5E4AF104-972A-5544-9D98-8E575EB912FF}"/>
              </a:ext>
            </a:extLst>
          </p:cNvPr>
          <p:cNvSpPr txBox="1"/>
          <p:nvPr/>
        </p:nvSpPr>
        <p:spPr>
          <a:xfrm>
            <a:off x="1058426" y="6630409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I</a:t>
            </a:r>
            <a:endParaRPr kumimoji="1" lang="en-US" altLang="ja-JP" sz="1050" baseline="-25000" dirty="0"/>
          </a:p>
        </p:txBody>
      </p:sp>
      <p:cxnSp>
        <p:nvCxnSpPr>
          <p:cNvPr id="178" name="直線矢印コネクタ 177">
            <a:extLst>
              <a:ext uri="{FF2B5EF4-FFF2-40B4-BE49-F238E27FC236}">
                <a16:creationId xmlns:a16="http://schemas.microsoft.com/office/drawing/2014/main" id="{EB4BE8D4-C5A8-5143-BFA0-95B97F51BB4F}"/>
              </a:ext>
            </a:extLst>
          </p:cNvPr>
          <p:cNvCxnSpPr>
            <a:cxnSpLocks/>
          </p:cNvCxnSpPr>
          <p:nvPr/>
        </p:nvCxnSpPr>
        <p:spPr>
          <a:xfrm>
            <a:off x="1276138" y="6640346"/>
            <a:ext cx="0" cy="27583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矢印コネクタ 180">
            <a:extLst>
              <a:ext uri="{FF2B5EF4-FFF2-40B4-BE49-F238E27FC236}">
                <a16:creationId xmlns:a16="http://schemas.microsoft.com/office/drawing/2014/main" id="{03950CA2-5A65-1449-B221-B08AE1E61087}"/>
              </a:ext>
            </a:extLst>
          </p:cNvPr>
          <p:cNvCxnSpPr>
            <a:cxnSpLocks/>
          </p:cNvCxnSpPr>
          <p:nvPr/>
        </p:nvCxnSpPr>
        <p:spPr>
          <a:xfrm>
            <a:off x="1674016" y="7167877"/>
            <a:ext cx="35057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テキスト ボックス 184">
            <a:extLst>
              <a:ext uri="{FF2B5EF4-FFF2-40B4-BE49-F238E27FC236}">
                <a16:creationId xmlns:a16="http://schemas.microsoft.com/office/drawing/2014/main" id="{F653F97B-2D59-0843-A870-B5DE768A69DC}"/>
              </a:ext>
            </a:extLst>
          </p:cNvPr>
          <p:cNvSpPr txBox="1"/>
          <p:nvPr/>
        </p:nvSpPr>
        <p:spPr>
          <a:xfrm>
            <a:off x="1698214" y="6941060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I</a:t>
            </a:r>
            <a:r>
              <a:rPr kumimoji="1" lang="en-US" altLang="ja-JP" sz="1050" baseline="-25000" dirty="0"/>
              <a:t>L</a:t>
            </a:r>
          </a:p>
        </p:txBody>
      </p:sp>
      <p:cxnSp>
        <p:nvCxnSpPr>
          <p:cNvPr id="187" name="直線矢印コネクタ 186">
            <a:extLst>
              <a:ext uri="{FF2B5EF4-FFF2-40B4-BE49-F238E27FC236}">
                <a16:creationId xmlns:a16="http://schemas.microsoft.com/office/drawing/2014/main" id="{786DD006-D269-DA43-A208-B1739D7E9009}"/>
              </a:ext>
            </a:extLst>
          </p:cNvPr>
          <p:cNvCxnSpPr>
            <a:cxnSpLocks/>
          </p:cNvCxnSpPr>
          <p:nvPr/>
        </p:nvCxnSpPr>
        <p:spPr>
          <a:xfrm flipV="1">
            <a:off x="2106213" y="7358777"/>
            <a:ext cx="0" cy="63008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円/楕円 192">
            <a:extLst>
              <a:ext uri="{FF2B5EF4-FFF2-40B4-BE49-F238E27FC236}">
                <a16:creationId xmlns:a16="http://schemas.microsoft.com/office/drawing/2014/main" id="{76C5E7A9-DC13-7943-AF0A-5F5DAE2ED01C}"/>
              </a:ext>
            </a:extLst>
          </p:cNvPr>
          <p:cNvSpPr/>
          <p:nvPr/>
        </p:nvSpPr>
        <p:spPr>
          <a:xfrm>
            <a:off x="2073626" y="6394865"/>
            <a:ext cx="72000" cy="72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4" name="直線コネクタ 193">
            <a:extLst>
              <a:ext uri="{FF2B5EF4-FFF2-40B4-BE49-F238E27FC236}">
                <a16:creationId xmlns:a16="http://schemas.microsoft.com/office/drawing/2014/main" id="{63C12DA6-3A76-AB43-826B-BE5916FCAF4F}"/>
              </a:ext>
            </a:extLst>
          </p:cNvPr>
          <p:cNvCxnSpPr>
            <a:cxnSpLocks/>
            <a:stCxn id="193" idx="2"/>
          </p:cNvCxnSpPr>
          <p:nvPr/>
        </p:nvCxnSpPr>
        <p:spPr>
          <a:xfrm flipH="1" flipV="1">
            <a:off x="1469469" y="6430205"/>
            <a:ext cx="604157" cy="66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直線矢印コネクタ 197">
            <a:extLst>
              <a:ext uri="{FF2B5EF4-FFF2-40B4-BE49-F238E27FC236}">
                <a16:creationId xmlns:a16="http://schemas.microsoft.com/office/drawing/2014/main" id="{38A41D4F-71C0-C148-977D-538F6D3C6ED0}"/>
              </a:ext>
            </a:extLst>
          </p:cNvPr>
          <p:cNvCxnSpPr>
            <a:cxnSpLocks/>
          </p:cNvCxnSpPr>
          <p:nvPr/>
        </p:nvCxnSpPr>
        <p:spPr>
          <a:xfrm flipV="1">
            <a:off x="2106213" y="6514563"/>
            <a:ext cx="0" cy="63008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テキスト ボックス 198">
            <a:extLst>
              <a:ext uri="{FF2B5EF4-FFF2-40B4-BE49-F238E27FC236}">
                <a16:creationId xmlns:a16="http://schemas.microsoft.com/office/drawing/2014/main" id="{25414BEB-E426-BA4F-844C-380ACECB66A8}"/>
              </a:ext>
            </a:extLst>
          </p:cNvPr>
          <p:cNvSpPr txBox="1"/>
          <p:nvPr/>
        </p:nvSpPr>
        <p:spPr>
          <a:xfrm>
            <a:off x="2092757" y="6744345"/>
            <a:ext cx="3590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V</a:t>
            </a:r>
            <a:r>
              <a:rPr kumimoji="1" lang="en-US" altLang="ja-JP" sz="1050" baseline="-25000" dirty="0"/>
              <a:t>R</a:t>
            </a:r>
          </a:p>
        </p:txBody>
      </p:sp>
      <p:sp>
        <p:nvSpPr>
          <p:cNvPr id="201" name="テキスト ボックス 200">
            <a:extLst>
              <a:ext uri="{FF2B5EF4-FFF2-40B4-BE49-F238E27FC236}">
                <a16:creationId xmlns:a16="http://schemas.microsoft.com/office/drawing/2014/main" id="{577F4397-28D7-9641-8AFC-9BD6FA76156C}"/>
              </a:ext>
            </a:extLst>
          </p:cNvPr>
          <p:cNvSpPr txBox="1"/>
          <p:nvPr/>
        </p:nvSpPr>
        <p:spPr>
          <a:xfrm>
            <a:off x="0" y="8763218"/>
            <a:ext cx="6858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上の回路の名称を述べ、この回路が有する利点を述べよ。</a:t>
            </a:r>
            <a:endParaRPr kumimoji="1" lang="en-US" altLang="ja-JP" sz="1050" dirty="0"/>
          </a:p>
        </p:txBody>
      </p:sp>
      <p:sp>
        <p:nvSpPr>
          <p:cNvPr id="202" name="テキスト ボックス 201">
            <a:extLst>
              <a:ext uri="{FF2B5EF4-FFF2-40B4-BE49-F238E27FC236}">
                <a16:creationId xmlns:a16="http://schemas.microsoft.com/office/drawing/2014/main" id="{7788B3E5-31A7-024F-AB20-2F996697CA81}"/>
              </a:ext>
            </a:extLst>
          </p:cNvPr>
          <p:cNvSpPr txBox="1"/>
          <p:nvPr/>
        </p:nvSpPr>
        <p:spPr>
          <a:xfrm>
            <a:off x="0" y="4741659"/>
            <a:ext cx="6858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上の回路の名称を述べよ。</a:t>
            </a:r>
            <a:endParaRPr kumimoji="1" lang="en-US" altLang="ja-JP" sz="1050" dirty="0"/>
          </a:p>
        </p:txBody>
      </p:sp>
      <p:sp>
        <p:nvSpPr>
          <p:cNvPr id="203" name="テキスト ボックス 202">
            <a:extLst>
              <a:ext uri="{FF2B5EF4-FFF2-40B4-BE49-F238E27FC236}">
                <a16:creationId xmlns:a16="http://schemas.microsoft.com/office/drawing/2014/main" id="{0CD1B003-CC8A-4F47-9695-F66A055E4C9F}"/>
              </a:ext>
            </a:extLst>
          </p:cNvPr>
          <p:cNvSpPr txBox="1"/>
          <p:nvPr/>
        </p:nvSpPr>
        <p:spPr>
          <a:xfrm>
            <a:off x="4350636" y="2956965"/>
            <a:ext cx="153818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電流の最大値：</a:t>
            </a:r>
            <a:endParaRPr kumimoji="1" lang="en-US" altLang="ja-JP" sz="1050" dirty="0"/>
          </a:p>
        </p:txBody>
      </p:sp>
    </p:spTree>
    <p:extLst>
      <p:ext uri="{BB962C8B-B14F-4D97-AF65-F5344CB8AC3E}">
        <p14:creationId xmlns:p14="http://schemas.microsoft.com/office/powerpoint/2010/main" val="28149965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210E4AB7-DBD9-1345-BD2F-A9A09F9A3CC9}"/>
              </a:ext>
            </a:extLst>
          </p:cNvPr>
          <p:cNvSpPr/>
          <p:nvPr/>
        </p:nvSpPr>
        <p:spPr>
          <a:xfrm>
            <a:off x="1426679" y="2049773"/>
            <a:ext cx="5363403" cy="21047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519562DD-E587-334A-8F1E-1F5A8DFFFBD5}"/>
              </a:ext>
            </a:extLst>
          </p:cNvPr>
          <p:cNvSpPr/>
          <p:nvPr/>
        </p:nvSpPr>
        <p:spPr>
          <a:xfrm>
            <a:off x="38101" y="2049772"/>
            <a:ext cx="1313622" cy="21047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/>
              <a:t>  トランジスタによる</a:t>
            </a:r>
            <a:r>
              <a:rPr kumimoji="1" lang="en-US" altLang="ja-JP" sz="1100" dirty="0"/>
              <a:t>NOT, NOR, NAND</a:t>
            </a:r>
            <a:r>
              <a:rPr kumimoji="1" lang="ja-JP" altLang="en-US" sz="1100"/>
              <a:t>素子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8AFE3C6-3264-2449-8A1B-722D4A93E70E}"/>
              </a:ext>
            </a:extLst>
          </p:cNvPr>
          <p:cNvSpPr txBox="1"/>
          <p:nvPr/>
        </p:nvSpPr>
        <p:spPr>
          <a:xfrm>
            <a:off x="-24276" y="480579"/>
            <a:ext cx="6858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復習：トランジスタについて</a:t>
            </a:r>
            <a:endParaRPr kumimoji="1" lang="en-US" altLang="ja-JP" sz="1050" dirty="0"/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F7601AB8-39FC-744A-91AA-372C03741115}"/>
              </a:ext>
            </a:extLst>
          </p:cNvPr>
          <p:cNvSpPr/>
          <p:nvPr/>
        </p:nvSpPr>
        <p:spPr>
          <a:xfrm>
            <a:off x="38102" y="735489"/>
            <a:ext cx="1517870" cy="9359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E67FD830-5F2A-C642-A7F7-4D0A56092FAA}"/>
              </a:ext>
            </a:extLst>
          </p:cNvPr>
          <p:cNvSpPr txBox="1"/>
          <p:nvPr/>
        </p:nvSpPr>
        <p:spPr>
          <a:xfrm>
            <a:off x="0" y="2034393"/>
            <a:ext cx="17008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NOT</a:t>
            </a:r>
            <a:r>
              <a:rPr kumimoji="1" lang="ja-JP" altLang="en-US" sz="1050"/>
              <a:t>素子（論理回路）</a:t>
            </a:r>
            <a:endParaRPr kumimoji="1" lang="en-US" altLang="ja-JP" sz="1050" dirty="0"/>
          </a:p>
        </p:txBody>
      </p:sp>
      <p:graphicFrame>
        <p:nvGraphicFramePr>
          <p:cNvPr id="72" name="表 71">
            <a:extLst>
              <a:ext uri="{FF2B5EF4-FFF2-40B4-BE49-F238E27FC236}">
                <a16:creationId xmlns:a16="http://schemas.microsoft.com/office/drawing/2014/main" id="{530343E1-8EDF-0741-A128-163F297618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631679"/>
              </p:ext>
            </p:extLst>
          </p:nvPr>
        </p:nvGraphicFramePr>
        <p:xfrm>
          <a:off x="1811817" y="3420983"/>
          <a:ext cx="1008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87989584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265789789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A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0" dirty="0"/>
                    </a:p>
                  </a:txBody>
                  <a:tcPr marL="72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o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-25000" dirty="0"/>
                    </a:p>
                  </a:txBody>
                  <a:tcPr marL="72000" marT="0" marB="0"/>
                </a:tc>
                <a:extLst>
                  <a:ext uri="{0D108BD9-81ED-4DB2-BD59-A6C34878D82A}">
                    <a16:rowId xmlns:a16="http://schemas.microsoft.com/office/drawing/2014/main" val="402644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488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88222416"/>
                  </a:ext>
                </a:extLst>
              </a:tr>
            </a:tbl>
          </a:graphicData>
        </a:graphic>
      </p:graphicFrame>
      <p:graphicFrame>
        <p:nvGraphicFramePr>
          <p:cNvPr id="73" name="表 72">
            <a:extLst>
              <a:ext uri="{FF2B5EF4-FFF2-40B4-BE49-F238E27FC236}">
                <a16:creationId xmlns:a16="http://schemas.microsoft.com/office/drawing/2014/main" id="{F7224EF6-6F1D-AC44-9A93-F60E40FC33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845646"/>
              </p:ext>
            </p:extLst>
          </p:nvPr>
        </p:nvGraphicFramePr>
        <p:xfrm>
          <a:off x="272821" y="3420983"/>
          <a:ext cx="792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8798958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265789789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aseline="0" dirty="0"/>
                        <a:t>A</a:t>
                      </a:r>
                      <a:endParaRPr kumimoji="1" lang="ja-JP" altLang="en-US" sz="1100" baseline="0" dirty="0"/>
                    </a:p>
                  </a:txBody>
                  <a:tcPr marL="72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aseline="0" dirty="0"/>
                        <a:t>Z</a:t>
                      </a:r>
                      <a:endParaRPr kumimoji="1" lang="ja-JP" altLang="en-US" sz="1100" baseline="0" dirty="0"/>
                    </a:p>
                  </a:txBody>
                  <a:tcPr marL="72000" marT="0" marB="0"/>
                </a:tc>
                <a:extLst>
                  <a:ext uri="{0D108BD9-81ED-4DB2-BD59-A6C34878D82A}">
                    <a16:rowId xmlns:a16="http://schemas.microsoft.com/office/drawing/2014/main" val="402644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488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88222416"/>
                  </a:ext>
                </a:extLst>
              </a:tr>
            </a:tbl>
          </a:graphicData>
        </a:graphic>
      </p:graphicFrame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8AC8A0AE-0E23-814E-872E-969417B7BA80}"/>
              </a:ext>
            </a:extLst>
          </p:cNvPr>
          <p:cNvSpPr txBox="1"/>
          <p:nvPr/>
        </p:nvSpPr>
        <p:spPr>
          <a:xfrm>
            <a:off x="1426679" y="2034393"/>
            <a:ext cx="17008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NOT</a:t>
            </a:r>
            <a:r>
              <a:rPr kumimoji="1" lang="ja-JP" altLang="en-US" sz="1050"/>
              <a:t>素子（電子回路）</a:t>
            </a:r>
            <a:endParaRPr kumimoji="1" lang="en-US" altLang="ja-JP" sz="1050" dirty="0"/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C057C969-FA24-3649-9E8D-00583C105D36}"/>
              </a:ext>
            </a:extLst>
          </p:cNvPr>
          <p:cNvSpPr txBox="1"/>
          <p:nvPr/>
        </p:nvSpPr>
        <p:spPr>
          <a:xfrm>
            <a:off x="3670852" y="2049772"/>
            <a:ext cx="1700837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V</a:t>
            </a:r>
            <a:r>
              <a:rPr kumimoji="1" lang="en-US" altLang="ja-JP" sz="1050" baseline="-25000" dirty="0"/>
              <a:t>A</a:t>
            </a:r>
            <a:r>
              <a:rPr kumimoji="1" lang="en-US" altLang="ja-JP" sz="1050" dirty="0"/>
              <a:t>=Low</a:t>
            </a:r>
            <a:r>
              <a:rPr kumimoji="1" lang="ja-JP" altLang="en-US" sz="1050"/>
              <a:t>のとき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en-US" altLang="ja-JP" sz="1050" dirty="0"/>
              <a:t>V</a:t>
            </a:r>
            <a:r>
              <a:rPr kumimoji="1" lang="en-US" altLang="ja-JP" sz="1050" baseline="-25000" dirty="0"/>
              <a:t>A</a:t>
            </a:r>
            <a:r>
              <a:rPr kumimoji="1" lang="en-US" altLang="ja-JP" sz="1050" dirty="0"/>
              <a:t>=High</a:t>
            </a:r>
            <a:r>
              <a:rPr kumimoji="1" lang="ja-JP" altLang="en-US" sz="1050"/>
              <a:t>のとき</a:t>
            </a:r>
            <a:endParaRPr kumimoji="1" lang="en-US" altLang="ja-JP" sz="1050" dirty="0"/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9C7A0ED4-1566-9D46-91C1-71D41F016093}"/>
              </a:ext>
            </a:extLst>
          </p:cNvPr>
          <p:cNvSpPr/>
          <p:nvPr/>
        </p:nvSpPr>
        <p:spPr>
          <a:xfrm>
            <a:off x="35135" y="4232170"/>
            <a:ext cx="3360735" cy="16483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80" name="表 79">
            <a:extLst>
              <a:ext uri="{FF2B5EF4-FFF2-40B4-BE49-F238E27FC236}">
                <a16:creationId xmlns:a16="http://schemas.microsoft.com/office/drawing/2014/main" id="{A8584F4B-5E6C-224A-AE3A-C15D6473B0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564669"/>
              </p:ext>
            </p:extLst>
          </p:nvPr>
        </p:nvGraphicFramePr>
        <p:xfrm>
          <a:off x="2166101" y="4769083"/>
          <a:ext cx="1188000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8798958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40524202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265789789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A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B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-2500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o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-25000" dirty="0"/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402644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488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882224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5966063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55056437"/>
                  </a:ext>
                </a:extLst>
              </a:tr>
            </a:tbl>
          </a:graphicData>
        </a:graphic>
      </p:graphicFrame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9E347223-CD0B-744B-90A0-DF260116F950}"/>
              </a:ext>
            </a:extLst>
          </p:cNvPr>
          <p:cNvSpPr txBox="1"/>
          <p:nvPr/>
        </p:nvSpPr>
        <p:spPr>
          <a:xfrm>
            <a:off x="-3678" y="4213865"/>
            <a:ext cx="268724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（復習）ダイオード</a:t>
            </a:r>
            <a:r>
              <a:rPr kumimoji="1" lang="ja-JP" altLang="en-US" sz="1050" dirty="0"/>
              <a:t>による</a:t>
            </a:r>
            <a:r>
              <a:rPr kumimoji="1" lang="en-US" altLang="ja-JP" sz="1050" dirty="0"/>
              <a:t>AND</a:t>
            </a:r>
            <a:r>
              <a:rPr kumimoji="1" lang="ja-JP" altLang="en-US" sz="1050" dirty="0"/>
              <a:t>素子：</a:t>
            </a:r>
            <a:endParaRPr kumimoji="1" lang="en-US" altLang="ja-JP" sz="1050" dirty="0"/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3B8EF1A0-9223-784C-9EC7-BFA2AC8EC059}"/>
              </a:ext>
            </a:extLst>
          </p:cNvPr>
          <p:cNvSpPr/>
          <p:nvPr/>
        </p:nvSpPr>
        <p:spPr>
          <a:xfrm>
            <a:off x="3442253" y="4232170"/>
            <a:ext cx="3347829" cy="16483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42BE97FC-77C3-984F-9071-8955A7F7F3AB}"/>
              </a:ext>
            </a:extLst>
          </p:cNvPr>
          <p:cNvSpPr txBox="1"/>
          <p:nvPr/>
        </p:nvSpPr>
        <p:spPr>
          <a:xfrm>
            <a:off x="3423318" y="4213865"/>
            <a:ext cx="24407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（復習）ダイオードによる</a:t>
            </a:r>
            <a:r>
              <a:rPr kumimoji="1" lang="en-US" altLang="ja-JP" sz="1050" dirty="0"/>
              <a:t>OR</a:t>
            </a:r>
            <a:r>
              <a:rPr kumimoji="1" lang="ja-JP" altLang="en-US" sz="1050"/>
              <a:t>素子</a:t>
            </a:r>
            <a:r>
              <a:rPr kumimoji="1" lang="ja-JP" altLang="en-US" sz="1050" dirty="0"/>
              <a:t>：</a:t>
            </a:r>
            <a:endParaRPr kumimoji="1" lang="en-US" altLang="ja-JP" sz="1050" dirty="0"/>
          </a:p>
        </p:txBody>
      </p:sp>
      <p:graphicFrame>
        <p:nvGraphicFramePr>
          <p:cNvPr id="98" name="表 97">
            <a:extLst>
              <a:ext uri="{FF2B5EF4-FFF2-40B4-BE49-F238E27FC236}">
                <a16:creationId xmlns:a16="http://schemas.microsoft.com/office/drawing/2014/main" id="{175DD2EA-DCD7-B74F-9F17-1493346728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345519"/>
              </p:ext>
            </p:extLst>
          </p:nvPr>
        </p:nvGraphicFramePr>
        <p:xfrm>
          <a:off x="5561840" y="4769083"/>
          <a:ext cx="1188000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8798958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40524202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265789789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A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B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-2500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o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-25000" dirty="0"/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402644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488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882224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5966063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55056437"/>
                  </a:ext>
                </a:extLst>
              </a:tr>
            </a:tbl>
          </a:graphicData>
        </a:graphic>
      </p:graphicFrame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6919B5F8-4B2A-D94F-8435-885DCE6EEFEA}"/>
              </a:ext>
            </a:extLst>
          </p:cNvPr>
          <p:cNvSpPr txBox="1"/>
          <p:nvPr/>
        </p:nvSpPr>
        <p:spPr>
          <a:xfrm>
            <a:off x="5543" y="5982997"/>
            <a:ext cx="58585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NAND</a:t>
            </a:r>
            <a:r>
              <a:rPr kumimoji="1" lang="ja-JP" altLang="en-US" sz="1050"/>
              <a:t>、</a:t>
            </a:r>
            <a:r>
              <a:rPr kumimoji="1" lang="en-US" altLang="ja-JP" sz="1050" dirty="0"/>
              <a:t>NOR</a:t>
            </a:r>
            <a:r>
              <a:rPr kumimoji="1" lang="ja-JP" altLang="en-US" sz="1050"/>
              <a:t>素子：</a:t>
            </a:r>
            <a:endParaRPr kumimoji="1" lang="en-US" altLang="ja-JP" sz="1050" dirty="0"/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25B6A581-A7E1-964C-856B-D46C7AAEB01F}"/>
              </a:ext>
            </a:extLst>
          </p:cNvPr>
          <p:cNvSpPr txBox="1"/>
          <p:nvPr/>
        </p:nvSpPr>
        <p:spPr>
          <a:xfrm>
            <a:off x="-13617" y="1808044"/>
            <a:ext cx="17008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NOT, AND, OR</a:t>
            </a:r>
            <a:r>
              <a:rPr kumimoji="1" lang="ja-JP" altLang="en-US" sz="1050"/>
              <a:t>素子：</a:t>
            </a:r>
            <a:endParaRPr kumimoji="1" lang="en-US" altLang="ja-JP" sz="1050" dirty="0"/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A88088A0-B5FE-784E-9D6A-AFF471EDFD41}"/>
              </a:ext>
            </a:extLst>
          </p:cNvPr>
          <p:cNvSpPr/>
          <p:nvPr/>
        </p:nvSpPr>
        <p:spPr>
          <a:xfrm>
            <a:off x="48389" y="6223311"/>
            <a:ext cx="3360735" cy="12310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08" name="表 107">
            <a:extLst>
              <a:ext uri="{FF2B5EF4-FFF2-40B4-BE49-F238E27FC236}">
                <a16:creationId xmlns:a16="http://schemas.microsoft.com/office/drawing/2014/main" id="{F764EDB3-5899-F34A-8115-AA989B6B56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531458"/>
              </p:ext>
            </p:extLst>
          </p:nvPr>
        </p:nvGraphicFramePr>
        <p:xfrm>
          <a:off x="2179355" y="6303026"/>
          <a:ext cx="1188000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8798958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40524202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265789789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aseline="0" dirty="0"/>
                        <a:t>A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aseline="0" dirty="0"/>
                        <a:t>B</a:t>
                      </a:r>
                      <a:endParaRPr kumimoji="1" lang="ja-JP" altLang="en-US" sz="1100" baseline="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aseline="0" dirty="0"/>
                        <a:t>Z</a:t>
                      </a:r>
                      <a:endParaRPr kumimoji="1" lang="ja-JP" altLang="en-US" sz="1100" baseline="0" dirty="0"/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402644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488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882224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5966063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55056437"/>
                  </a:ext>
                </a:extLst>
              </a:tr>
            </a:tbl>
          </a:graphicData>
        </a:graphic>
      </p:graphicFrame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1C53FE8F-3A55-E44E-8DFF-266DFF0D06C7}"/>
              </a:ext>
            </a:extLst>
          </p:cNvPr>
          <p:cNvSpPr txBox="1"/>
          <p:nvPr/>
        </p:nvSpPr>
        <p:spPr>
          <a:xfrm>
            <a:off x="9576" y="6205006"/>
            <a:ext cx="180224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NAND</a:t>
            </a:r>
            <a:r>
              <a:rPr kumimoji="1" lang="ja-JP" altLang="en-US" sz="1050"/>
              <a:t>素子（論理回路）：</a:t>
            </a:r>
            <a:endParaRPr kumimoji="1" lang="en-US" altLang="ja-JP" sz="1050" dirty="0"/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F6EAEBFD-F241-5C4F-8DD3-D8BA75436221}"/>
              </a:ext>
            </a:extLst>
          </p:cNvPr>
          <p:cNvSpPr/>
          <p:nvPr/>
        </p:nvSpPr>
        <p:spPr>
          <a:xfrm>
            <a:off x="3455507" y="6223311"/>
            <a:ext cx="3347829" cy="12310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41DA084C-894B-F64A-8C97-5194BFBEC6B1}"/>
              </a:ext>
            </a:extLst>
          </p:cNvPr>
          <p:cNvSpPr txBox="1"/>
          <p:nvPr/>
        </p:nvSpPr>
        <p:spPr>
          <a:xfrm>
            <a:off x="3436572" y="6205006"/>
            <a:ext cx="24407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NOR</a:t>
            </a:r>
            <a:r>
              <a:rPr kumimoji="1" lang="ja-JP" altLang="en-US" sz="1050"/>
              <a:t>素子（論理回路）：</a:t>
            </a:r>
            <a:endParaRPr kumimoji="1" lang="en-US" altLang="ja-JP" sz="1050" dirty="0"/>
          </a:p>
        </p:txBody>
      </p:sp>
      <p:graphicFrame>
        <p:nvGraphicFramePr>
          <p:cNvPr id="122" name="表 121">
            <a:extLst>
              <a:ext uri="{FF2B5EF4-FFF2-40B4-BE49-F238E27FC236}">
                <a16:creationId xmlns:a16="http://schemas.microsoft.com/office/drawing/2014/main" id="{55C43D70-7AA0-FF45-B6BA-6BF30A551E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486187"/>
              </p:ext>
            </p:extLst>
          </p:nvPr>
        </p:nvGraphicFramePr>
        <p:xfrm>
          <a:off x="5584825" y="6303026"/>
          <a:ext cx="1188000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8798958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40524202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265789789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aseline="0" dirty="0"/>
                        <a:t>A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aseline="0" dirty="0"/>
                        <a:t>B</a:t>
                      </a:r>
                      <a:endParaRPr kumimoji="1" lang="ja-JP" altLang="en-US" sz="1100" baseline="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aseline="0" dirty="0"/>
                        <a:t>Z</a:t>
                      </a:r>
                      <a:endParaRPr kumimoji="1" lang="ja-JP" altLang="en-US" sz="1100" baseline="0" dirty="0"/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402644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488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882224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5966063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55056437"/>
                  </a:ext>
                </a:extLst>
              </a:tr>
            </a:tbl>
          </a:graphicData>
        </a:graphic>
      </p:graphicFrame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85567A25-7460-DA48-AF3B-CDDB9EB0F39B}"/>
              </a:ext>
            </a:extLst>
          </p:cNvPr>
          <p:cNvSpPr/>
          <p:nvPr/>
        </p:nvSpPr>
        <p:spPr>
          <a:xfrm>
            <a:off x="48389" y="7515378"/>
            <a:ext cx="3360735" cy="23398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FC6F6EF3-B3B2-7F41-9870-FB349558CABD}"/>
              </a:ext>
            </a:extLst>
          </p:cNvPr>
          <p:cNvSpPr txBox="1"/>
          <p:nvPr/>
        </p:nvSpPr>
        <p:spPr>
          <a:xfrm>
            <a:off x="9576" y="7497073"/>
            <a:ext cx="311794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トランジスタ・ダイオードによる</a:t>
            </a:r>
            <a:r>
              <a:rPr kumimoji="1" lang="en-US" altLang="ja-JP" sz="1050" dirty="0"/>
              <a:t>NAND</a:t>
            </a:r>
            <a:r>
              <a:rPr kumimoji="1" lang="ja-JP" altLang="en-US" sz="1050"/>
              <a:t>素子：</a:t>
            </a:r>
            <a:endParaRPr kumimoji="1" lang="en-US" altLang="ja-JP" sz="1050" dirty="0"/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93DF0501-33E6-0F42-A172-FDFACBF03DD4}"/>
              </a:ext>
            </a:extLst>
          </p:cNvPr>
          <p:cNvSpPr/>
          <p:nvPr/>
        </p:nvSpPr>
        <p:spPr>
          <a:xfrm>
            <a:off x="3455507" y="7515378"/>
            <a:ext cx="3347829" cy="23398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テキスト ボックス 127">
            <a:extLst>
              <a:ext uri="{FF2B5EF4-FFF2-40B4-BE49-F238E27FC236}">
                <a16:creationId xmlns:a16="http://schemas.microsoft.com/office/drawing/2014/main" id="{F6623980-96B5-8546-909B-001EF133E9F0}"/>
              </a:ext>
            </a:extLst>
          </p:cNvPr>
          <p:cNvSpPr txBox="1"/>
          <p:nvPr/>
        </p:nvSpPr>
        <p:spPr>
          <a:xfrm>
            <a:off x="3436572" y="7497073"/>
            <a:ext cx="33132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トランジスタ・ダイオードによる</a:t>
            </a:r>
            <a:r>
              <a:rPr kumimoji="1" lang="en-US" altLang="ja-JP" sz="1050" dirty="0"/>
              <a:t>NOR</a:t>
            </a:r>
            <a:r>
              <a:rPr kumimoji="1" lang="ja-JP" altLang="en-US" sz="1050"/>
              <a:t>素子：</a:t>
            </a:r>
            <a:endParaRPr kumimoji="1" lang="en-US" altLang="ja-JP" sz="1050" dirty="0"/>
          </a:p>
        </p:txBody>
      </p:sp>
    </p:spTree>
    <p:extLst>
      <p:ext uri="{BB962C8B-B14F-4D97-AF65-F5344CB8AC3E}">
        <p14:creationId xmlns:p14="http://schemas.microsoft.com/office/powerpoint/2010/main" val="22841343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B71CA76F-A86A-2C4E-8852-96F2D7EEAAC0}"/>
              </a:ext>
            </a:extLst>
          </p:cNvPr>
          <p:cNvSpPr/>
          <p:nvPr/>
        </p:nvSpPr>
        <p:spPr>
          <a:xfrm>
            <a:off x="79273" y="619978"/>
            <a:ext cx="6706710" cy="16549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4871E57B-8053-B44E-87C4-E5E3D621C27F}"/>
              </a:ext>
            </a:extLst>
          </p:cNvPr>
          <p:cNvSpPr/>
          <p:nvPr/>
        </p:nvSpPr>
        <p:spPr>
          <a:xfrm>
            <a:off x="72017" y="8024417"/>
            <a:ext cx="6713966" cy="1833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957C2554-90C9-9148-B304-AED527F7A029}"/>
              </a:ext>
            </a:extLst>
          </p:cNvPr>
          <p:cNvSpPr/>
          <p:nvPr/>
        </p:nvSpPr>
        <p:spPr>
          <a:xfrm>
            <a:off x="79273" y="6124490"/>
            <a:ext cx="6713966" cy="1833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D2A59A96-B296-BD4B-8149-606A756B4B0C}"/>
              </a:ext>
            </a:extLst>
          </p:cNvPr>
          <p:cNvSpPr/>
          <p:nvPr/>
        </p:nvSpPr>
        <p:spPr>
          <a:xfrm>
            <a:off x="72017" y="4225348"/>
            <a:ext cx="6713966" cy="1833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5D3606EE-8EEA-3243-88A6-73DC22EC3F10}"/>
              </a:ext>
            </a:extLst>
          </p:cNvPr>
          <p:cNvSpPr/>
          <p:nvPr/>
        </p:nvSpPr>
        <p:spPr>
          <a:xfrm>
            <a:off x="76120" y="2323764"/>
            <a:ext cx="6713966" cy="1833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</a:t>
            </a:r>
            <a:r>
              <a:rPr kumimoji="1" lang="ja-JP" altLang="en-US" sz="1100"/>
              <a:t>回路</a:t>
            </a:r>
            <a:r>
              <a:rPr kumimoji="1" lang="en-US" altLang="ja-JP" sz="1100" dirty="0"/>
              <a:t>II</a:t>
            </a:r>
            <a:r>
              <a:rPr kumimoji="1" lang="ja-JP" altLang="en-US" sz="1100"/>
              <a:t> 演習問題</a:t>
            </a:r>
            <a:r>
              <a:rPr kumimoji="1" lang="en-US" altLang="ja-JP" sz="1100" dirty="0"/>
              <a:t>: </a:t>
            </a:r>
            <a:r>
              <a:rPr kumimoji="1" lang="ja-JP" altLang="en-US" sz="1100"/>
              <a:t>電子素子による論理素子の構成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8AFE3C6-3264-2449-8A1B-722D4A93E70E}"/>
              </a:ext>
            </a:extLst>
          </p:cNvPr>
          <p:cNvSpPr txBox="1"/>
          <p:nvPr/>
        </p:nvSpPr>
        <p:spPr>
          <a:xfrm>
            <a:off x="-24276" y="348602"/>
            <a:ext cx="68580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以下の論理素子を、電子素子により構成せよ。入力を</a:t>
            </a:r>
            <a:r>
              <a:rPr kumimoji="1" lang="en-US" altLang="ja-JP" sz="1050" dirty="0"/>
              <a:t>V</a:t>
            </a:r>
            <a:r>
              <a:rPr kumimoji="1" lang="en-US" altLang="ja-JP" sz="1050" baseline="-25000" dirty="0"/>
              <a:t>A</a:t>
            </a:r>
            <a:r>
              <a:rPr kumimoji="1" lang="en-US" altLang="ja-JP" sz="1050" dirty="0"/>
              <a:t>, V</a:t>
            </a:r>
            <a:r>
              <a:rPr kumimoji="1" lang="en-US" altLang="ja-JP" sz="1050" baseline="-25000" dirty="0"/>
              <a:t>B</a:t>
            </a:r>
            <a:r>
              <a:rPr kumimoji="1" lang="en-US" altLang="ja-JP" sz="1050" dirty="0"/>
              <a:t>, </a:t>
            </a:r>
            <a:r>
              <a:rPr kumimoji="1" lang="ja-JP" altLang="en-US" sz="1050"/>
              <a:t>電源を</a:t>
            </a:r>
            <a:r>
              <a:rPr kumimoji="1" lang="en-US" altLang="ja-JP" sz="1050" dirty="0"/>
              <a:t>V</a:t>
            </a:r>
            <a:r>
              <a:rPr kumimoji="1" lang="en-US" altLang="ja-JP" sz="1050" baseline="-25000" dirty="0"/>
              <a:t>F</a:t>
            </a:r>
            <a:r>
              <a:rPr kumimoji="1" lang="en-US" altLang="ja-JP" sz="1050" dirty="0"/>
              <a:t>, </a:t>
            </a:r>
            <a:r>
              <a:rPr kumimoji="1" lang="ja-JP" altLang="en-US" sz="1050"/>
              <a:t>出力を</a:t>
            </a:r>
            <a:r>
              <a:rPr kumimoji="1" lang="en-US" altLang="ja-JP" sz="1050" dirty="0"/>
              <a:t>V</a:t>
            </a:r>
            <a:r>
              <a:rPr kumimoji="1" lang="en-US" altLang="ja-JP" sz="1050" baseline="-25000" dirty="0"/>
              <a:t>O</a:t>
            </a:r>
            <a:r>
              <a:rPr kumimoji="1" lang="ja-JP" altLang="en-US" sz="1050"/>
              <a:t>とする。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ja-JP" altLang="en-US" sz="1050"/>
              <a:t>（１）</a:t>
            </a:r>
            <a:r>
              <a:rPr kumimoji="1" lang="en-US" altLang="ja-JP" sz="1050" dirty="0"/>
              <a:t>AND				</a:t>
            </a:r>
            <a:r>
              <a:rPr kumimoji="1" lang="ja-JP" altLang="en-US" sz="1050"/>
              <a:t>（２）</a:t>
            </a:r>
            <a:r>
              <a:rPr kumimoji="1" lang="en-US" altLang="ja-JP" sz="1050" dirty="0"/>
              <a:t>OR				</a:t>
            </a:r>
            <a:r>
              <a:rPr kumimoji="1" lang="ja-JP" altLang="en-US" sz="1050"/>
              <a:t>（３）</a:t>
            </a:r>
            <a:r>
              <a:rPr kumimoji="1" lang="en-US" altLang="ja-JP" sz="1050" dirty="0"/>
              <a:t>NOT</a:t>
            </a:r>
          </a:p>
        </p:txBody>
      </p:sp>
      <p:pic>
        <p:nvPicPr>
          <p:cNvPr id="38" name="図 37">
            <a:extLst>
              <a:ext uri="{FF2B5EF4-FFF2-40B4-BE49-F238E27FC236}">
                <a16:creationId xmlns:a16="http://schemas.microsoft.com/office/drawing/2014/main" id="{7D418C47-017F-9442-B21E-4963B9BB10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166" y="6308664"/>
            <a:ext cx="1524000" cy="635000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C0F3B614-4AF3-E548-8242-A020F65FCF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166" y="4474859"/>
            <a:ext cx="1524000" cy="635000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BDD22BC4-21EE-3948-AFF8-A23BAC55BA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166" y="8210540"/>
            <a:ext cx="1524000" cy="635000"/>
          </a:xfrm>
          <a:prstGeom prst="rect">
            <a:avLst/>
          </a:prstGeom>
        </p:spPr>
      </p:pic>
      <p:sp>
        <p:nvSpPr>
          <p:cNvPr id="51" name="円/楕円 50">
            <a:extLst>
              <a:ext uri="{FF2B5EF4-FFF2-40B4-BE49-F238E27FC236}">
                <a16:creationId xmlns:a16="http://schemas.microsoft.com/office/drawing/2014/main" id="{8BFB1E5A-D5C4-0F40-8E86-BD0C97952076}"/>
              </a:ext>
            </a:extLst>
          </p:cNvPr>
          <p:cNvSpPr/>
          <p:nvPr/>
        </p:nvSpPr>
        <p:spPr>
          <a:xfrm>
            <a:off x="652229" y="8336235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0C221560-DD16-FC46-B669-593959F9DBA6}"/>
              </a:ext>
            </a:extLst>
          </p:cNvPr>
          <p:cNvSpPr txBox="1"/>
          <p:nvPr/>
        </p:nvSpPr>
        <p:spPr>
          <a:xfrm>
            <a:off x="55236" y="2331047"/>
            <a:ext cx="13954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（４）</a:t>
            </a:r>
            <a:endParaRPr kumimoji="1" lang="en-US" altLang="ja-JP" sz="1050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22DAD2F1-8012-7C41-AC95-2FA74AC88BB0}"/>
              </a:ext>
            </a:extLst>
          </p:cNvPr>
          <p:cNvSpPr txBox="1"/>
          <p:nvPr/>
        </p:nvSpPr>
        <p:spPr>
          <a:xfrm>
            <a:off x="55235" y="4267751"/>
            <a:ext cx="8247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（５）</a:t>
            </a:r>
            <a:endParaRPr kumimoji="1" lang="en-US" altLang="ja-JP" sz="1050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B8B653F2-473F-DF44-B8C5-A0C77E586984}"/>
              </a:ext>
            </a:extLst>
          </p:cNvPr>
          <p:cNvSpPr txBox="1"/>
          <p:nvPr/>
        </p:nvSpPr>
        <p:spPr>
          <a:xfrm>
            <a:off x="55235" y="6123572"/>
            <a:ext cx="11756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（６）</a:t>
            </a:r>
            <a:endParaRPr kumimoji="1" lang="en-US" altLang="ja-JP" sz="1050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5FA891E6-F95B-BA4E-91AC-98E99BB1A737}"/>
              </a:ext>
            </a:extLst>
          </p:cNvPr>
          <p:cNvSpPr txBox="1"/>
          <p:nvPr/>
        </p:nvSpPr>
        <p:spPr>
          <a:xfrm>
            <a:off x="55235" y="8024379"/>
            <a:ext cx="8729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（７）　　　　　　　　　　　　　　　　　　　　</a:t>
            </a:r>
            <a:endParaRPr kumimoji="1" lang="en-US" altLang="ja-JP" sz="1050" dirty="0"/>
          </a:p>
        </p:txBody>
      </p:sp>
      <p:sp>
        <p:nvSpPr>
          <p:cNvPr id="59" name="円/楕円 58">
            <a:extLst>
              <a:ext uri="{FF2B5EF4-FFF2-40B4-BE49-F238E27FC236}">
                <a16:creationId xmlns:a16="http://schemas.microsoft.com/office/drawing/2014/main" id="{463E5618-E829-994E-8A57-C000AA83E23F}"/>
              </a:ext>
            </a:extLst>
          </p:cNvPr>
          <p:cNvSpPr/>
          <p:nvPr/>
        </p:nvSpPr>
        <p:spPr>
          <a:xfrm>
            <a:off x="652229" y="8590887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円/楕円 59">
            <a:extLst>
              <a:ext uri="{FF2B5EF4-FFF2-40B4-BE49-F238E27FC236}">
                <a16:creationId xmlns:a16="http://schemas.microsoft.com/office/drawing/2014/main" id="{AAD339E5-C73D-534F-B7E4-633923D548E9}"/>
              </a:ext>
            </a:extLst>
          </p:cNvPr>
          <p:cNvSpPr/>
          <p:nvPr/>
        </p:nvSpPr>
        <p:spPr>
          <a:xfrm>
            <a:off x="1230892" y="8474040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円/楕円 61">
            <a:extLst>
              <a:ext uri="{FF2B5EF4-FFF2-40B4-BE49-F238E27FC236}">
                <a16:creationId xmlns:a16="http://schemas.microsoft.com/office/drawing/2014/main" id="{D2C4A063-7673-FB4D-8FE5-45FD65B18363}"/>
              </a:ext>
            </a:extLst>
          </p:cNvPr>
          <p:cNvSpPr/>
          <p:nvPr/>
        </p:nvSpPr>
        <p:spPr>
          <a:xfrm>
            <a:off x="668074" y="6689181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>
            <a:extLst>
              <a:ext uri="{FF2B5EF4-FFF2-40B4-BE49-F238E27FC236}">
                <a16:creationId xmlns:a16="http://schemas.microsoft.com/office/drawing/2014/main" id="{EAF36713-6B19-AC49-AD04-660399C1628F}"/>
              </a:ext>
            </a:extLst>
          </p:cNvPr>
          <p:cNvSpPr/>
          <p:nvPr/>
        </p:nvSpPr>
        <p:spPr>
          <a:xfrm>
            <a:off x="671664" y="4855376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4" name="図 63">
            <a:extLst>
              <a:ext uri="{FF2B5EF4-FFF2-40B4-BE49-F238E27FC236}">
                <a16:creationId xmlns:a16="http://schemas.microsoft.com/office/drawing/2014/main" id="{778AAF6F-829E-F746-AB0F-E4CD401EC6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166" y="2556008"/>
            <a:ext cx="1524000" cy="635000"/>
          </a:xfrm>
          <a:prstGeom prst="rect">
            <a:avLst/>
          </a:prstGeom>
        </p:spPr>
      </p:pic>
      <p:sp>
        <p:nvSpPr>
          <p:cNvPr id="65" name="円/楕円 64">
            <a:extLst>
              <a:ext uri="{FF2B5EF4-FFF2-40B4-BE49-F238E27FC236}">
                <a16:creationId xmlns:a16="http://schemas.microsoft.com/office/drawing/2014/main" id="{9541436E-6690-074A-B283-531740AFAD49}"/>
              </a:ext>
            </a:extLst>
          </p:cNvPr>
          <p:cNvSpPr/>
          <p:nvPr/>
        </p:nvSpPr>
        <p:spPr>
          <a:xfrm>
            <a:off x="671664" y="2936525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円/楕円 65">
            <a:extLst>
              <a:ext uri="{FF2B5EF4-FFF2-40B4-BE49-F238E27FC236}">
                <a16:creationId xmlns:a16="http://schemas.microsoft.com/office/drawing/2014/main" id="{84C3C312-919B-8D41-8ACD-1776E1C6526C}"/>
              </a:ext>
            </a:extLst>
          </p:cNvPr>
          <p:cNvSpPr/>
          <p:nvPr/>
        </p:nvSpPr>
        <p:spPr>
          <a:xfrm>
            <a:off x="1230892" y="4725336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1856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58C44520-FF55-7146-9596-C9E290974D80}"/>
              </a:ext>
            </a:extLst>
          </p:cNvPr>
          <p:cNvSpPr/>
          <p:nvPr/>
        </p:nvSpPr>
        <p:spPr>
          <a:xfrm>
            <a:off x="41167" y="5367301"/>
            <a:ext cx="6788022" cy="22788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96E3F6A8-041C-C242-8A07-F4BDA1362E00}"/>
              </a:ext>
            </a:extLst>
          </p:cNvPr>
          <p:cNvSpPr/>
          <p:nvPr/>
        </p:nvSpPr>
        <p:spPr>
          <a:xfrm>
            <a:off x="41168" y="3256426"/>
            <a:ext cx="6788022" cy="20510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F6E9D168-52FF-DE45-B7EB-87B2EE40B187}"/>
              </a:ext>
            </a:extLst>
          </p:cNvPr>
          <p:cNvSpPr/>
          <p:nvPr/>
        </p:nvSpPr>
        <p:spPr>
          <a:xfrm>
            <a:off x="41167" y="759058"/>
            <a:ext cx="6788022" cy="24249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/>
              <a:t>  演習問題</a:t>
            </a:r>
            <a:r>
              <a:rPr kumimoji="1" lang="en-US" altLang="ja-JP" sz="1100" dirty="0"/>
              <a:t>: </a:t>
            </a:r>
            <a:r>
              <a:rPr kumimoji="1" lang="ja-JP" altLang="en-US" sz="1100"/>
              <a:t>発光ダイオード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6807908-10E0-C344-A7CB-8DB10B45A277}"/>
              </a:ext>
            </a:extLst>
          </p:cNvPr>
          <p:cNvSpPr/>
          <p:nvPr/>
        </p:nvSpPr>
        <p:spPr>
          <a:xfrm>
            <a:off x="1347275" y="1736864"/>
            <a:ext cx="204537" cy="409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F0A1461A-AB65-334C-8EA3-8A1EEA784165}"/>
              </a:ext>
            </a:extLst>
          </p:cNvPr>
          <p:cNvGrpSpPr/>
          <p:nvPr/>
        </p:nvGrpSpPr>
        <p:grpSpPr>
          <a:xfrm>
            <a:off x="1347275" y="1342547"/>
            <a:ext cx="346874" cy="213162"/>
            <a:chOff x="3019925" y="2165684"/>
            <a:chExt cx="346874" cy="213162"/>
          </a:xfrm>
        </p:grpSpPr>
        <p:sp>
          <p:nvSpPr>
            <p:cNvPr id="6" name="三角形 5">
              <a:extLst>
                <a:ext uri="{FF2B5EF4-FFF2-40B4-BE49-F238E27FC236}">
                  <a16:creationId xmlns:a16="http://schemas.microsoft.com/office/drawing/2014/main" id="{AAB93449-B807-4943-BD79-351104F757CF}"/>
                </a:ext>
              </a:extLst>
            </p:cNvPr>
            <p:cNvSpPr/>
            <p:nvPr/>
          </p:nvSpPr>
          <p:spPr>
            <a:xfrm rot="10800000">
              <a:off x="3019926" y="2165684"/>
              <a:ext cx="204537" cy="20453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FFE5A2EF-FD1F-994B-84C9-8B305E665762}"/>
                </a:ext>
              </a:extLst>
            </p:cNvPr>
            <p:cNvCxnSpPr/>
            <p:nvPr/>
          </p:nvCxnSpPr>
          <p:spPr>
            <a:xfrm>
              <a:off x="3019925" y="2378846"/>
              <a:ext cx="20453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矢印コネクタ 10">
              <a:extLst>
                <a:ext uri="{FF2B5EF4-FFF2-40B4-BE49-F238E27FC236}">
                  <a16:creationId xmlns:a16="http://schemas.microsoft.com/office/drawing/2014/main" id="{26D70815-1BD6-1640-AE85-6998A40DA7B7}"/>
                </a:ext>
              </a:extLst>
            </p:cNvPr>
            <p:cNvCxnSpPr/>
            <p:nvPr/>
          </p:nvCxnSpPr>
          <p:spPr>
            <a:xfrm flipV="1">
              <a:off x="3224463" y="2221131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C84FB3A8-AC13-FA4D-BEB3-0AA49FB0B498}"/>
                </a:ext>
              </a:extLst>
            </p:cNvPr>
            <p:cNvCxnSpPr/>
            <p:nvPr/>
          </p:nvCxnSpPr>
          <p:spPr>
            <a:xfrm flipV="1">
              <a:off x="3271908" y="2267953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12840576-A01F-044C-8C54-6C1F4EB3AF2A}"/>
              </a:ext>
            </a:extLst>
          </p:cNvPr>
          <p:cNvGrpSpPr/>
          <p:nvPr/>
        </p:nvGrpSpPr>
        <p:grpSpPr>
          <a:xfrm>
            <a:off x="332045" y="1684729"/>
            <a:ext cx="203439" cy="52135"/>
            <a:chOff x="939561" y="2273970"/>
            <a:chExt cx="203439" cy="52135"/>
          </a:xfrm>
        </p:grpSpPr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7A0050FF-7416-8E42-AEE1-45C21DE083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9561" y="2273970"/>
              <a:ext cx="203439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46D61FAB-5658-6B46-9DBD-A2B09368D78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600" y="2326105"/>
              <a:ext cx="10926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E66D9D5-D4A0-284F-9704-37EF44551EAB}"/>
              </a:ext>
            </a:extLst>
          </p:cNvPr>
          <p:cNvSpPr/>
          <p:nvPr/>
        </p:nvSpPr>
        <p:spPr>
          <a:xfrm>
            <a:off x="341392" y="1684729"/>
            <a:ext cx="189779" cy="52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カギ線コネクタ 19">
            <a:extLst>
              <a:ext uri="{FF2B5EF4-FFF2-40B4-BE49-F238E27FC236}">
                <a16:creationId xmlns:a16="http://schemas.microsoft.com/office/drawing/2014/main" id="{6B71ECB0-A9F0-7D45-BF12-BEF98D4192E1}"/>
              </a:ext>
            </a:extLst>
          </p:cNvPr>
          <p:cNvCxnSpPr>
            <a:stCxn id="18" idx="0"/>
            <a:endCxn id="6" idx="3"/>
          </p:cNvCxnSpPr>
          <p:nvPr/>
        </p:nvCxnSpPr>
        <p:spPr>
          <a:xfrm rot="5400000" flipH="1" flipV="1">
            <a:off x="771822" y="1007007"/>
            <a:ext cx="342182" cy="1013262"/>
          </a:xfrm>
          <a:prstGeom prst="bentConnector3">
            <a:avLst>
              <a:gd name="adj1" fmla="val 166807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26D65B83-AAF5-9A41-9D5E-83B532A9DA72}"/>
              </a:ext>
            </a:extLst>
          </p:cNvPr>
          <p:cNvCxnSpPr>
            <a:cxnSpLocks/>
            <a:stCxn id="6" idx="0"/>
            <a:endCxn id="5" idx="0"/>
          </p:cNvCxnSpPr>
          <p:nvPr/>
        </p:nvCxnSpPr>
        <p:spPr>
          <a:xfrm>
            <a:off x="1449544" y="1547084"/>
            <a:ext cx="0" cy="18978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カギ線コネクタ 37">
            <a:extLst>
              <a:ext uri="{FF2B5EF4-FFF2-40B4-BE49-F238E27FC236}">
                <a16:creationId xmlns:a16="http://schemas.microsoft.com/office/drawing/2014/main" id="{77E79B6B-4540-5742-B7B2-323FBBF2BD00}"/>
              </a:ext>
            </a:extLst>
          </p:cNvPr>
          <p:cNvCxnSpPr>
            <a:cxnSpLocks/>
            <a:stCxn id="18" idx="2"/>
            <a:endCxn id="5" idx="2"/>
          </p:cNvCxnSpPr>
          <p:nvPr/>
        </p:nvCxnSpPr>
        <p:spPr>
          <a:xfrm rot="16200000" flipH="1">
            <a:off x="738374" y="1434767"/>
            <a:ext cx="409078" cy="1013262"/>
          </a:xfrm>
          <a:prstGeom prst="bentConnector3">
            <a:avLst>
              <a:gd name="adj1" fmla="val 155882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B89DF12-176C-A148-8300-B6186B1A02A3}"/>
              </a:ext>
            </a:extLst>
          </p:cNvPr>
          <p:cNvSpPr txBox="1"/>
          <p:nvPr/>
        </p:nvSpPr>
        <p:spPr>
          <a:xfrm>
            <a:off x="24714" y="1456878"/>
            <a:ext cx="4676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E=6V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501D1C01-7F2C-8347-BDAE-266791573D32}"/>
              </a:ext>
            </a:extLst>
          </p:cNvPr>
          <p:cNvSpPr txBox="1"/>
          <p:nvPr/>
        </p:nvSpPr>
        <p:spPr>
          <a:xfrm>
            <a:off x="726565" y="1831766"/>
            <a:ext cx="6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R=300Ω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1A4B8633-EBE7-4948-BC84-B21A40B70AD4}"/>
              </a:ext>
            </a:extLst>
          </p:cNvPr>
          <p:cNvSpPr txBox="1"/>
          <p:nvPr/>
        </p:nvSpPr>
        <p:spPr>
          <a:xfrm>
            <a:off x="51196" y="468123"/>
            <a:ext cx="68068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赤色</a:t>
            </a:r>
            <a:r>
              <a:rPr kumimoji="1" lang="en-US" altLang="ja-JP" sz="1050" dirty="0"/>
              <a:t>LED</a:t>
            </a:r>
            <a:r>
              <a:rPr kumimoji="1" lang="ja-JP" altLang="en-US" sz="1050"/>
              <a:t>の点灯に要する電圧降下は</a:t>
            </a:r>
            <a:r>
              <a:rPr kumimoji="1" lang="en-US" altLang="ja-JP" sz="1050" dirty="0"/>
              <a:t>1.8V</a:t>
            </a:r>
            <a:r>
              <a:rPr kumimoji="1" lang="ja-JP" altLang="en-US" sz="1050"/>
              <a:t>、青色</a:t>
            </a:r>
            <a:r>
              <a:rPr kumimoji="1" lang="en-US" altLang="ja-JP" sz="1050" dirty="0"/>
              <a:t>LED</a:t>
            </a:r>
            <a:r>
              <a:rPr kumimoji="1" lang="ja-JP" altLang="en-US" sz="1050"/>
              <a:t>は</a:t>
            </a:r>
            <a:r>
              <a:rPr kumimoji="1" lang="en-US" altLang="ja-JP" sz="1050" dirty="0"/>
              <a:t>2.5V</a:t>
            </a:r>
            <a:r>
              <a:rPr kumimoji="1" lang="ja-JP" altLang="en-US" sz="1050"/>
              <a:t>、緑色</a:t>
            </a:r>
            <a:r>
              <a:rPr kumimoji="1" lang="en-US" altLang="ja-JP" sz="1050" dirty="0"/>
              <a:t>LED</a:t>
            </a:r>
            <a:r>
              <a:rPr kumimoji="1" lang="ja-JP" altLang="en-US" sz="1050"/>
              <a:t>は</a:t>
            </a:r>
            <a:r>
              <a:rPr kumimoji="1" lang="en-US" altLang="ja-JP" sz="1050" dirty="0"/>
              <a:t>2.2V</a:t>
            </a:r>
            <a:r>
              <a:rPr kumimoji="1" lang="ja-JP" altLang="en-US" sz="1050"/>
              <a:t>であるものとする。</a:t>
            </a:r>
            <a:endParaRPr kumimoji="1" lang="en-US" altLang="ja-JP" sz="1050" dirty="0"/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C5793904-C58B-344D-8181-A412EBB8F17B}"/>
              </a:ext>
            </a:extLst>
          </p:cNvPr>
          <p:cNvCxnSpPr/>
          <p:nvPr/>
        </p:nvCxnSpPr>
        <p:spPr>
          <a:xfrm>
            <a:off x="926757" y="985363"/>
            <a:ext cx="42051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4994FF91-2546-E94B-A919-27FE124FCEEE}"/>
              </a:ext>
            </a:extLst>
          </p:cNvPr>
          <p:cNvSpPr txBox="1"/>
          <p:nvPr/>
        </p:nvSpPr>
        <p:spPr>
          <a:xfrm>
            <a:off x="1029616" y="759058"/>
            <a:ext cx="6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I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1F6B09E-A185-A847-9055-5041F73420FF}"/>
              </a:ext>
            </a:extLst>
          </p:cNvPr>
          <p:cNvSpPr txBox="1"/>
          <p:nvPr/>
        </p:nvSpPr>
        <p:spPr>
          <a:xfrm>
            <a:off x="1763218" y="799517"/>
            <a:ext cx="49094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左の回路において、緑色、赤色、青色</a:t>
            </a:r>
            <a:r>
              <a:rPr kumimoji="1" lang="en-US" altLang="ja-JP" sz="1050" dirty="0"/>
              <a:t>LED</a:t>
            </a:r>
            <a:r>
              <a:rPr kumimoji="1" lang="ja-JP" altLang="en-US" sz="1050"/>
              <a:t>を用いた場合に流れる電流</a:t>
            </a:r>
            <a:r>
              <a:rPr kumimoji="1" lang="en-US" altLang="ja-JP" sz="1050" dirty="0"/>
              <a:t>I</a:t>
            </a:r>
            <a:r>
              <a:rPr kumimoji="1" lang="ja-JP" altLang="en-US" sz="1050"/>
              <a:t>をそれぞれ求めよ。</a:t>
            </a:r>
            <a:endParaRPr kumimoji="1" lang="en-US" altLang="ja-JP" sz="1050" dirty="0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260000F5-3DDA-AD45-B162-900AC63437AB}"/>
              </a:ext>
            </a:extLst>
          </p:cNvPr>
          <p:cNvSpPr/>
          <p:nvPr/>
        </p:nvSpPr>
        <p:spPr>
          <a:xfrm>
            <a:off x="1340768" y="4245131"/>
            <a:ext cx="204537" cy="409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F12AAD2B-198B-D34D-B469-3FF80593DBE2}"/>
              </a:ext>
            </a:extLst>
          </p:cNvPr>
          <p:cNvGrpSpPr/>
          <p:nvPr/>
        </p:nvGrpSpPr>
        <p:grpSpPr>
          <a:xfrm>
            <a:off x="1340768" y="3850814"/>
            <a:ext cx="346874" cy="213162"/>
            <a:chOff x="3019925" y="2165684"/>
            <a:chExt cx="346874" cy="213162"/>
          </a:xfrm>
        </p:grpSpPr>
        <p:sp>
          <p:nvSpPr>
            <p:cNvPr id="52" name="三角形 51">
              <a:extLst>
                <a:ext uri="{FF2B5EF4-FFF2-40B4-BE49-F238E27FC236}">
                  <a16:creationId xmlns:a16="http://schemas.microsoft.com/office/drawing/2014/main" id="{DA2CE8E3-6364-1941-B71C-A8F9E9CB7221}"/>
                </a:ext>
              </a:extLst>
            </p:cNvPr>
            <p:cNvSpPr/>
            <p:nvPr/>
          </p:nvSpPr>
          <p:spPr>
            <a:xfrm rot="10800000">
              <a:off x="3019926" y="2165684"/>
              <a:ext cx="204537" cy="20453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679CF97F-FB30-2F49-93D1-B31365627D5D}"/>
                </a:ext>
              </a:extLst>
            </p:cNvPr>
            <p:cNvCxnSpPr/>
            <p:nvPr/>
          </p:nvCxnSpPr>
          <p:spPr>
            <a:xfrm>
              <a:off x="3019925" y="2378846"/>
              <a:ext cx="20453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矢印コネクタ 53">
              <a:extLst>
                <a:ext uri="{FF2B5EF4-FFF2-40B4-BE49-F238E27FC236}">
                  <a16:creationId xmlns:a16="http://schemas.microsoft.com/office/drawing/2014/main" id="{697AC083-24AA-4443-A329-A7800B4F4EC7}"/>
                </a:ext>
              </a:extLst>
            </p:cNvPr>
            <p:cNvCxnSpPr/>
            <p:nvPr/>
          </p:nvCxnSpPr>
          <p:spPr>
            <a:xfrm flipV="1">
              <a:off x="3224463" y="2221131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矢印コネクタ 54">
              <a:extLst>
                <a:ext uri="{FF2B5EF4-FFF2-40B4-BE49-F238E27FC236}">
                  <a16:creationId xmlns:a16="http://schemas.microsoft.com/office/drawing/2014/main" id="{D71C239C-A2E6-A34B-8B6F-10E6CF4FEBB0}"/>
                </a:ext>
              </a:extLst>
            </p:cNvPr>
            <p:cNvCxnSpPr/>
            <p:nvPr/>
          </p:nvCxnSpPr>
          <p:spPr>
            <a:xfrm flipV="1">
              <a:off x="3271908" y="2267953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42AA2EA5-7B5F-2F40-A426-F0EA5E41042E}"/>
              </a:ext>
            </a:extLst>
          </p:cNvPr>
          <p:cNvGrpSpPr/>
          <p:nvPr/>
        </p:nvGrpSpPr>
        <p:grpSpPr>
          <a:xfrm>
            <a:off x="325538" y="4192996"/>
            <a:ext cx="203439" cy="52135"/>
            <a:chOff x="939561" y="2273970"/>
            <a:chExt cx="203439" cy="52135"/>
          </a:xfrm>
        </p:grpSpPr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8A901604-7BBD-6F46-9F22-9ED9BE9153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9561" y="2273970"/>
              <a:ext cx="203439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44F6BD76-D8A7-4D4A-9AF1-2FB85107B78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600" y="2326105"/>
              <a:ext cx="10926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A23989BE-97CE-2E43-838B-57F156968C1A}"/>
              </a:ext>
            </a:extLst>
          </p:cNvPr>
          <p:cNvSpPr/>
          <p:nvPr/>
        </p:nvSpPr>
        <p:spPr>
          <a:xfrm>
            <a:off x="334885" y="4192996"/>
            <a:ext cx="189779" cy="52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0" name="カギ線コネクタ 59">
            <a:extLst>
              <a:ext uri="{FF2B5EF4-FFF2-40B4-BE49-F238E27FC236}">
                <a16:creationId xmlns:a16="http://schemas.microsoft.com/office/drawing/2014/main" id="{676B990B-BCF6-E14A-8947-78CE5A75C50A}"/>
              </a:ext>
            </a:extLst>
          </p:cNvPr>
          <p:cNvCxnSpPr>
            <a:cxnSpLocks/>
            <a:stCxn id="59" idx="0"/>
            <a:endCxn id="52" idx="3"/>
          </p:cNvCxnSpPr>
          <p:nvPr/>
        </p:nvCxnSpPr>
        <p:spPr>
          <a:xfrm rot="5400000" flipH="1" flipV="1">
            <a:off x="765315" y="3515274"/>
            <a:ext cx="342182" cy="1013262"/>
          </a:xfrm>
          <a:prstGeom prst="bentConnector3">
            <a:avLst>
              <a:gd name="adj1" fmla="val 166807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EB044C6-488D-0649-8EC5-5F9BCC2510E5}"/>
              </a:ext>
            </a:extLst>
          </p:cNvPr>
          <p:cNvCxnSpPr>
            <a:cxnSpLocks/>
            <a:stCxn id="52" idx="0"/>
            <a:endCxn id="49" idx="0"/>
          </p:cNvCxnSpPr>
          <p:nvPr/>
        </p:nvCxnSpPr>
        <p:spPr>
          <a:xfrm>
            <a:off x="1443037" y="4055351"/>
            <a:ext cx="0" cy="18978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カギ線コネクタ 62">
            <a:extLst>
              <a:ext uri="{FF2B5EF4-FFF2-40B4-BE49-F238E27FC236}">
                <a16:creationId xmlns:a16="http://schemas.microsoft.com/office/drawing/2014/main" id="{18FECEAC-E95F-5748-89C3-CDD2AB0A6961}"/>
              </a:ext>
            </a:extLst>
          </p:cNvPr>
          <p:cNvCxnSpPr>
            <a:cxnSpLocks/>
            <a:stCxn id="59" idx="2"/>
            <a:endCxn id="49" idx="2"/>
          </p:cNvCxnSpPr>
          <p:nvPr/>
        </p:nvCxnSpPr>
        <p:spPr>
          <a:xfrm rot="16200000" flipH="1">
            <a:off x="731867" y="3943034"/>
            <a:ext cx="409078" cy="1013262"/>
          </a:xfrm>
          <a:prstGeom prst="bentConnector3">
            <a:avLst>
              <a:gd name="adj1" fmla="val 155882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20C1D007-D5F8-E942-8700-8389043334C7}"/>
              </a:ext>
            </a:extLst>
          </p:cNvPr>
          <p:cNvSpPr txBox="1"/>
          <p:nvPr/>
        </p:nvSpPr>
        <p:spPr>
          <a:xfrm>
            <a:off x="13986" y="3960833"/>
            <a:ext cx="4676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E=4V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EE4C55B5-A377-324D-94D7-019B3BA48764}"/>
              </a:ext>
            </a:extLst>
          </p:cNvPr>
          <p:cNvSpPr txBox="1"/>
          <p:nvPr/>
        </p:nvSpPr>
        <p:spPr>
          <a:xfrm>
            <a:off x="1496234" y="4319500"/>
            <a:ext cx="6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R</a:t>
            </a:r>
            <a:r>
              <a:rPr kumimoji="1" lang="en-US" altLang="ja-JP" sz="1050" baseline="-25000" dirty="0"/>
              <a:t>1</a:t>
            </a: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2B1375C3-2ED6-514F-827B-D7B95B510BFF}"/>
              </a:ext>
            </a:extLst>
          </p:cNvPr>
          <p:cNvCxnSpPr>
            <a:cxnSpLocks/>
          </p:cNvCxnSpPr>
          <p:nvPr/>
        </p:nvCxnSpPr>
        <p:spPr>
          <a:xfrm>
            <a:off x="2083189" y="3728384"/>
            <a:ext cx="0" cy="27583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380DBC85-B650-624D-AC0D-1C7C42A66AF4}"/>
              </a:ext>
            </a:extLst>
          </p:cNvPr>
          <p:cNvSpPr txBox="1"/>
          <p:nvPr/>
        </p:nvSpPr>
        <p:spPr>
          <a:xfrm>
            <a:off x="984955" y="3709890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I</a:t>
            </a:r>
            <a:r>
              <a:rPr kumimoji="1" lang="en-US" altLang="ja-JP" sz="1050" baseline="-25000" dirty="0"/>
              <a:t>1</a:t>
            </a: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B15A7AA3-A129-3747-A33B-1F91A3507B74}"/>
              </a:ext>
            </a:extLst>
          </p:cNvPr>
          <p:cNvSpPr/>
          <p:nvPr/>
        </p:nvSpPr>
        <p:spPr>
          <a:xfrm>
            <a:off x="2176922" y="4252881"/>
            <a:ext cx="204537" cy="409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7F85CF8B-2AE1-DD44-8B4E-F888F71D2F11}"/>
              </a:ext>
            </a:extLst>
          </p:cNvPr>
          <p:cNvGrpSpPr/>
          <p:nvPr/>
        </p:nvGrpSpPr>
        <p:grpSpPr>
          <a:xfrm>
            <a:off x="2176922" y="3858564"/>
            <a:ext cx="346874" cy="213162"/>
            <a:chOff x="3019925" y="2165684"/>
            <a:chExt cx="346874" cy="213162"/>
          </a:xfrm>
        </p:grpSpPr>
        <p:sp>
          <p:nvSpPr>
            <p:cNvPr id="71" name="三角形 70">
              <a:extLst>
                <a:ext uri="{FF2B5EF4-FFF2-40B4-BE49-F238E27FC236}">
                  <a16:creationId xmlns:a16="http://schemas.microsoft.com/office/drawing/2014/main" id="{2ADEF579-31CC-584F-B5E2-62C9B5135F4B}"/>
                </a:ext>
              </a:extLst>
            </p:cNvPr>
            <p:cNvSpPr/>
            <p:nvPr/>
          </p:nvSpPr>
          <p:spPr>
            <a:xfrm rot="10800000">
              <a:off x="3019926" y="2165684"/>
              <a:ext cx="204537" cy="20453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DD3401A7-3F13-5545-8FEA-617EEEEE6038}"/>
                </a:ext>
              </a:extLst>
            </p:cNvPr>
            <p:cNvCxnSpPr/>
            <p:nvPr/>
          </p:nvCxnSpPr>
          <p:spPr>
            <a:xfrm>
              <a:off x="3019925" y="2378846"/>
              <a:ext cx="20453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矢印コネクタ 72">
              <a:extLst>
                <a:ext uri="{FF2B5EF4-FFF2-40B4-BE49-F238E27FC236}">
                  <a16:creationId xmlns:a16="http://schemas.microsoft.com/office/drawing/2014/main" id="{5B2AF435-7C02-864E-9DA2-3B95759B192D}"/>
                </a:ext>
              </a:extLst>
            </p:cNvPr>
            <p:cNvCxnSpPr/>
            <p:nvPr/>
          </p:nvCxnSpPr>
          <p:spPr>
            <a:xfrm flipV="1">
              <a:off x="3224463" y="2221131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矢印コネクタ 73">
              <a:extLst>
                <a:ext uri="{FF2B5EF4-FFF2-40B4-BE49-F238E27FC236}">
                  <a16:creationId xmlns:a16="http://schemas.microsoft.com/office/drawing/2014/main" id="{1CA3A873-3C56-2049-B437-F9D3E317F71E}"/>
                </a:ext>
              </a:extLst>
            </p:cNvPr>
            <p:cNvCxnSpPr/>
            <p:nvPr/>
          </p:nvCxnSpPr>
          <p:spPr>
            <a:xfrm flipV="1">
              <a:off x="3271908" y="2267953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86727947-C6D8-D741-BD77-8100DE1CF582}"/>
              </a:ext>
            </a:extLst>
          </p:cNvPr>
          <p:cNvCxnSpPr>
            <a:cxnSpLocks/>
            <a:stCxn id="71" idx="0"/>
            <a:endCxn id="69" idx="0"/>
          </p:cNvCxnSpPr>
          <p:nvPr/>
        </p:nvCxnSpPr>
        <p:spPr>
          <a:xfrm>
            <a:off x="2279191" y="4063101"/>
            <a:ext cx="0" cy="18978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2D74B12-AF3D-FA49-96D8-AFEDB8FC859A}"/>
              </a:ext>
            </a:extLst>
          </p:cNvPr>
          <p:cNvSpPr txBox="1"/>
          <p:nvPr/>
        </p:nvSpPr>
        <p:spPr>
          <a:xfrm>
            <a:off x="2332388" y="4327250"/>
            <a:ext cx="6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R</a:t>
            </a:r>
            <a:r>
              <a:rPr kumimoji="1" lang="en-US" altLang="ja-JP" sz="1050" baseline="-25000" dirty="0"/>
              <a:t>2</a:t>
            </a:r>
          </a:p>
        </p:txBody>
      </p:sp>
      <p:cxnSp>
        <p:nvCxnSpPr>
          <p:cNvPr id="78" name="カギ線コネクタ 77">
            <a:extLst>
              <a:ext uri="{FF2B5EF4-FFF2-40B4-BE49-F238E27FC236}">
                <a16:creationId xmlns:a16="http://schemas.microsoft.com/office/drawing/2014/main" id="{51C22EE1-0925-6B41-8F99-0157511C9C3C}"/>
              </a:ext>
            </a:extLst>
          </p:cNvPr>
          <p:cNvCxnSpPr>
            <a:cxnSpLocks/>
            <a:stCxn id="59" idx="0"/>
            <a:endCxn id="71" idx="3"/>
          </p:cNvCxnSpPr>
          <p:nvPr/>
        </p:nvCxnSpPr>
        <p:spPr>
          <a:xfrm rot="5400000" flipH="1" flipV="1">
            <a:off x="1187267" y="3101072"/>
            <a:ext cx="334432" cy="1849416"/>
          </a:xfrm>
          <a:prstGeom prst="bentConnector3">
            <a:avLst>
              <a:gd name="adj1" fmla="val 170841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カギ線コネクタ 84">
            <a:extLst>
              <a:ext uri="{FF2B5EF4-FFF2-40B4-BE49-F238E27FC236}">
                <a16:creationId xmlns:a16="http://schemas.microsoft.com/office/drawing/2014/main" id="{7BCCE6DA-95EC-C14C-8A72-712B5674731B}"/>
              </a:ext>
            </a:extLst>
          </p:cNvPr>
          <p:cNvCxnSpPr>
            <a:cxnSpLocks/>
            <a:stCxn id="59" idx="2"/>
            <a:endCxn id="69" idx="2"/>
          </p:cNvCxnSpPr>
          <p:nvPr/>
        </p:nvCxnSpPr>
        <p:spPr>
          <a:xfrm rot="16200000" flipH="1">
            <a:off x="1146069" y="3528832"/>
            <a:ext cx="416828" cy="1849416"/>
          </a:xfrm>
          <a:prstGeom prst="bentConnector3">
            <a:avLst>
              <a:gd name="adj1" fmla="val 153846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C825C316-0D56-0442-AC03-E0010C1B7715}"/>
              </a:ext>
            </a:extLst>
          </p:cNvPr>
          <p:cNvSpPr txBox="1"/>
          <p:nvPr/>
        </p:nvSpPr>
        <p:spPr>
          <a:xfrm>
            <a:off x="1849773" y="3715903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I</a:t>
            </a:r>
            <a:r>
              <a:rPr kumimoji="1" lang="en-US" altLang="ja-JP" sz="1050" baseline="-25000" dirty="0"/>
              <a:t>2</a:t>
            </a:r>
          </a:p>
        </p:txBody>
      </p:sp>
      <p:cxnSp>
        <p:nvCxnSpPr>
          <p:cNvPr id="91" name="直線矢印コネクタ 90">
            <a:extLst>
              <a:ext uri="{FF2B5EF4-FFF2-40B4-BE49-F238E27FC236}">
                <a16:creationId xmlns:a16="http://schemas.microsoft.com/office/drawing/2014/main" id="{DD15EDA4-3CE4-C741-8D24-B3975E269D9D}"/>
              </a:ext>
            </a:extLst>
          </p:cNvPr>
          <p:cNvCxnSpPr>
            <a:cxnSpLocks/>
          </p:cNvCxnSpPr>
          <p:nvPr/>
        </p:nvCxnSpPr>
        <p:spPr>
          <a:xfrm>
            <a:off x="1253307" y="3728383"/>
            <a:ext cx="0" cy="27583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C180711F-F394-C44E-86D5-FEC5044B6E34}"/>
              </a:ext>
            </a:extLst>
          </p:cNvPr>
          <p:cNvSpPr txBox="1"/>
          <p:nvPr/>
        </p:nvSpPr>
        <p:spPr>
          <a:xfrm>
            <a:off x="1462884" y="3655255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赤</a:t>
            </a:r>
            <a:endParaRPr kumimoji="1" lang="en-US" altLang="ja-JP" sz="1050" dirty="0"/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C4A2E6D4-EF9D-5B46-A540-CA3B1AEFB73E}"/>
              </a:ext>
            </a:extLst>
          </p:cNvPr>
          <p:cNvSpPr txBox="1"/>
          <p:nvPr/>
        </p:nvSpPr>
        <p:spPr>
          <a:xfrm>
            <a:off x="2279766" y="3636656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青</a:t>
            </a:r>
            <a:endParaRPr kumimoji="1" lang="en-US" altLang="ja-JP" sz="1050" dirty="0"/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5B558C13-F544-A547-ADA1-A1934D657E2C}"/>
              </a:ext>
            </a:extLst>
          </p:cNvPr>
          <p:cNvSpPr txBox="1"/>
          <p:nvPr/>
        </p:nvSpPr>
        <p:spPr>
          <a:xfrm>
            <a:off x="2615254" y="3324517"/>
            <a:ext cx="39442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左の回路において、</a:t>
            </a:r>
            <a:r>
              <a:rPr kumimoji="1" lang="en-US" altLang="ja-JP" sz="1050" dirty="0"/>
              <a:t>I</a:t>
            </a:r>
            <a:r>
              <a:rPr kumimoji="1" lang="en-US" altLang="ja-JP" sz="1050" baseline="-25000" dirty="0"/>
              <a:t>1</a:t>
            </a:r>
            <a:r>
              <a:rPr kumimoji="1" lang="en-US" altLang="ja-JP" sz="1050" dirty="0"/>
              <a:t>=15mA, I</a:t>
            </a:r>
            <a:r>
              <a:rPr kumimoji="1" lang="en-US" altLang="ja-JP" sz="1050" baseline="-25000" dirty="0"/>
              <a:t>2</a:t>
            </a:r>
            <a:r>
              <a:rPr kumimoji="1" lang="en-US" altLang="ja-JP" sz="1050" dirty="0"/>
              <a:t>=10mA</a:t>
            </a:r>
            <a:r>
              <a:rPr kumimoji="1" lang="ja-JP" altLang="en-US" sz="1050"/>
              <a:t>とするためには、</a:t>
            </a:r>
            <a:r>
              <a:rPr kumimoji="1" lang="en-US" altLang="ja-JP" sz="1050" dirty="0"/>
              <a:t>R</a:t>
            </a:r>
            <a:r>
              <a:rPr kumimoji="1" lang="en-US" altLang="ja-JP" sz="1050" baseline="-25000" dirty="0"/>
              <a:t>1</a:t>
            </a:r>
            <a:r>
              <a:rPr kumimoji="1" lang="ja-JP" altLang="en-US" sz="1050"/>
              <a:t>と</a:t>
            </a:r>
            <a:r>
              <a:rPr kumimoji="1" lang="en-US" altLang="ja-JP" sz="1050" dirty="0"/>
              <a:t>R</a:t>
            </a:r>
            <a:r>
              <a:rPr kumimoji="1" lang="en-US" altLang="ja-JP" sz="1050" baseline="-25000" dirty="0"/>
              <a:t>2</a:t>
            </a:r>
            <a:r>
              <a:rPr kumimoji="1" lang="ja-JP" altLang="en-US" sz="1050"/>
              <a:t>にいくらの抵抗を与えれば良いか述べよ。</a:t>
            </a:r>
            <a:endParaRPr kumimoji="1" lang="en-US" altLang="ja-JP" sz="1050" dirty="0"/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1D0F0BA2-1E98-6341-B697-C82E333F151C}"/>
              </a:ext>
            </a:extLst>
          </p:cNvPr>
          <p:cNvSpPr/>
          <p:nvPr/>
        </p:nvSpPr>
        <p:spPr>
          <a:xfrm>
            <a:off x="1340768" y="6561200"/>
            <a:ext cx="204537" cy="409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9" name="グループ化 98">
            <a:extLst>
              <a:ext uri="{FF2B5EF4-FFF2-40B4-BE49-F238E27FC236}">
                <a16:creationId xmlns:a16="http://schemas.microsoft.com/office/drawing/2014/main" id="{087B1E4E-918C-3A4B-BB41-6FF6F52162E0}"/>
              </a:ext>
            </a:extLst>
          </p:cNvPr>
          <p:cNvGrpSpPr/>
          <p:nvPr/>
        </p:nvGrpSpPr>
        <p:grpSpPr>
          <a:xfrm>
            <a:off x="1340768" y="6166883"/>
            <a:ext cx="346874" cy="213162"/>
            <a:chOff x="3019925" y="2165684"/>
            <a:chExt cx="346874" cy="213162"/>
          </a:xfrm>
        </p:grpSpPr>
        <p:sp>
          <p:nvSpPr>
            <p:cNvPr id="100" name="三角形 99">
              <a:extLst>
                <a:ext uri="{FF2B5EF4-FFF2-40B4-BE49-F238E27FC236}">
                  <a16:creationId xmlns:a16="http://schemas.microsoft.com/office/drawing/2014/main" id="{6BBF0905-AB35-AA41-B2B3-D4640AD9DE7D}"/>
                </a:ext>
              </a:extLst>
            </p:cNvPr>
            <p:cNvSpPr/>
            <p:nvPr/>
          </p:nvSpPr>
          <p:spPr>
            <a:xfrm rot="10800000">
              <a:off x="3019926" y="2165684"/>
              <a:ext cx="204537" cy="20453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DEA339D9-C93C-5C4B-A29D-39E27CCC8F7B}"/>
                </a:ext>
              </a:extLst>
            </p:cNvPr>
            <p:cNvCxnSpPr/>
            <p:nvPr/>
          </p:nvCxnSpPr>
          <p:spPr>
            <a:xfrm>
              <a:off x="3019925" y="2378846"/>
              <a:ext cx="20453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矢印コネクタ 101">
              <a:extLst>
                <a:ext uri="{FF2B5EF4-FFF2-40B4-BE49-F238E27FC236}">
                  <a16:creationId xmlns:a16="http://schemas.microsoft.com/office/drawing/2014/main" id="{C576DE04-2900-8946-A585-66C0A5C7960A}"/>
                </a:ext>
              </a:extLst>
            </p:cNvPr>
            <p:cNvCxnSpPr/>
            <p:nvPr/>
          </p:nvCxnSpPr>
          <p:spPr>
            <a:xfrm flipV="1">
              <a:off x="3224463" y="2221131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矢印コネクタ 102">
              <a:extLst>
                <a:ext uri="{FF2B5EF4-FFF2-40B4-BE49-F238E27FC236}">
                  <a16:creationId xmlns:a16="http://schemas.microsoft.com/office/drawing/2014/main" id="{5A1E9DCC-19ED-B247-9F9F-752E4360B932}"/>
                </a:ext>
              </a:extLst>
            </p:cNvPr>
            <p:cNvCxnSpPr/>
            <p:nvPr/>
          </p:nvCxnSpPr>
          <p:spPr>
            <a:xfrm flipV="1">
              <a:off x="3271908" y="2267953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173E81CE-3CCC-014D-9EBB-1DEDFFD1D62A}"/>
              </a:ext>
            </a:extLst>
          </p:cNvPr>
          <p:cNvGrpSpPr/>
          <p:nvPr/>
        </p:nvGrpSpPr>
        <p:grpSpPr>
          <a:xfrm>
            <a:off x="325538" y="6509065"/>
            <a:ext cx="203439" cy="52135"/>
            <a:chOff x="939561" y="2273970"/>
            <a:chExt cx="203439" cy="52135"/>
          </a:xfrm>
        </p:grpSpPr>
        <p:cxnSp>
          <p:nvCxnSpPr>
            <p:cNvPr id="105" name="直線コネクタ 104">
              <a:extLst>
                <a:ext uri="{FF2B5EF4-FFF2-40B4-BE49-F238E27FC236}">
                  <a16:creationId xmlns:a16="http://schemas.microsoft.com/office/drawing/2014/main" id="{095556C7-4446-0A4D-881C-9DB68EA772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9561" y="2273970"/>
              <a:ext cx="203439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直線コネクタ 105">
              <a:extLst>
                <a:ext uri="{FF2B5EF4-FFF2-40B4-BE49-F238E27FC236}">
                  <a16:creationId xmlns:a16="http://schemas.microsoft.com/office/drawing/2014/main" id="{D27F84D3-C4CA-FA43-B617-7D86874C26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600" y="2326105"/>
              <a:ext cx="10926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C0B5B803-CEAA-3C44-AF51-C202E872CC58}"/>
              </a:ext>
            </a:extLst>
          </p:cNvPr>
          <p:cNvSpPr/>
          <p:nvPr/>
        </p:nvSpPr>
        <p:spPr>
          <a:xfrm>
            <a:off x="334885" y="6509065"/>
            <a:ext cx="189779" cy="52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8" name="カギ線コネクタ 107">
            <a:extLst>
              <a:ext uri="{FF2B5EF4-FFF2-40B4-BE49-F238E27FC236}">
                <a16:creationId xmlns:a16="http://schemas.microsoft.com/office/drawing/2014/main" id="{CD180FBA-9331-7D47-8A91-D19E8DB67117}"/>
              </a:ext>
            </a:extLst>
          </p:cNvPr>
          <p:cNvCxnSpPr>
            <a:cxnSpLocks/>
            <a:stCxn id="107" idx="0"/>
            <a:endCxn id="100" idx="3"/>
          </p:cNvCxnSpPr>
          <p:nvPr/>
        </p:nvCxnSpPr>
        <p:spPr>
          <a:xfrm rot="5400000" flipH="1" flipV="1">
            <a:off x="765315" y="5831343"/>
            <a:ext cx="342182" cy="1013262"/>
          </a:xfrm>
          <a:prstGeom prst="bentConnector3">
            <a:avLst>
              <a:gd name="adj1" fmla="val 281333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直線コネクタ 108">
            <a:extLst>
              <a:ext uri="{FF2B5EF4-FFF2-40B4-BE49-F238E27FC236}">
                <a16:creationId xmlns:a16="http://schemas.microsoft.com/office/drawing/2014/main" id="{6B452A42-9780-C243-86CF-AB104515F4DF}"/>
              </a:ext>
            </a:extLst>
          </p:cNvPr>
          <p:cNvCxnSpPr>
            <a:cxnSpLocks/>
            <a:stCxn id="100" idx="0"/>
            <a:endCxn id="98" idx="0"/>
          </p:cNvCxnSpPr>
          <p:nvPr/>
        </p:nvCxnSpPr>
        <p:spPr>
          <a:xfrm>
            <a:off x="1443037" y="6371420"/>
            <a:ext cx="0" cy="18978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カギ線コネクタ 109">
            <a:extLst>
              <a:ext uri="{FF2B5EF4-FFF2-40B4-BE49-F238E27FC236}">
                <a16:creationId xmlns:a16="http://schemas.microsoft.com/office/drawing/2014/main" id="{3FCB8BEF-C2E0-1343-A528-8C51BC4FF67A}"/>
              </a:ext>
            </a:extLst>
          </p:cNvPr>
          <p:cNvCxnSpPr>
            <a:cxnSpLocks/>
            <a:stCxn id="107" idx="2"/>
            <a:endCxn id="98" idx="2"/>
          </p:cNvCxnSpPr>
          <p:nvPr/>
        </p:nvCxnSpPr>
        <p:spPr>
          <a:xfrm rot="16200000" flipH="1">
            <a:off x="731867" y="6259103"/>
            <a:ext cx="409078" cy="1013262"/>
          </a:xfrm>
          <a:prstGeom prst="bentConnector3">
            <a:avLst>
              <a:gd name="adj1" fmla="val 155882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F65876B8-6ABE-F24A-9197-09725A23188F}"/>
              </a:ext>
            </a:extLst>
          </p:cNvPr>
          <p:cNvSpPr txBox="1"/>
          <p:nvPr/>
        </p:nvSpPr>
        <p:spPr>
          <a:xfrm>
            <a:off x="17251" y="6259785"/>
            <a:ext cx="4676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E=7V</a:t>
            </a: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EA9F92B3-09EA-2248-93D8-94AB67C4B429}"/>
              </a:ext>
            </a:extLst>
          </p:cNvPr>
          <p:cNvSpPr txBox="1"/>
          <p:nvPr/>
        </p:nvSpPr>
        <p:spPr>
          <a:xfrm>
            <a:off x="1496234" y="6635569"/>
            <a:ext cx="6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R</a:t>
            </a:r>
            <a:r>
              <a:rPr kumimoji="1" lang="en-US" altLang="ja-JP" sz="1050" baseline="-25000" dirty="0"/>
              <a:t>1</a:t>
            </a:r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A6A79F46-5397-1D47-84EA-48531C0D425E}"/>
              </a:ext>
            </a:extLst>
          </p:cNvPr>
          <p:cNvSpPr txBox="1"/>
          <p:nvPr/>
        </p:nvSpPr>
        <p:spPr>
          <a:xfrm>
            <a:off x="984955" y="6025959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I</a:t>
            </a:r>
            <a:r>
              <a:rPr kumimoji="1" lang="en-US" altLang="ja-JP" sz="1050" baseline="-25000" dirty="0"/>
              <a:t>1</a:t>
            </a: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8964D14F-8384-6B49-BC7C-EFED0BF38B6E}"/>
              </a:ext>
            </a:extLst>
          </p:cNvPr>
          <p:cNvSpPr/>
          <p:nvPr/>
        </p:nvSpPr>
        <p:spPr>
          <a:xfrm>
            <a:off x="2176922" y="6568950"/>
            <a:ext cx="204537" cy="409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E4795D13-13FF-0E41-BD77-235C0E22530A}"/>
              </a:ext>
            </a:extLst>
          </p:cNvPr>
          <p:cNvGrpSpPr/>
          <p:nvPr/>
        </p:nvGrpSpPr>
        <p:grpSpPr>
          <a:xfrm>
            <a:off x="2176922" y="6174633"/>
            <a:ext cx="346874" cy="213162"/>
            <a:chOff x="3019925" y="2165684"/>
            <a:chExt cx="346874" cy="213162"/>
          </a:xfrm>
        </p:grpSpPr>
        <p:sp>
          <p:nvSpPr>
            <p:cNvPr id="117" name="三角形 116">
              <a:extLst>
                <a:ext uri="{FF2B5EF4-FFF2-40B4-BE49-F238E27FC236}">
                  <a16:creationId xmlns:a16="http://schemas.microsoft.com/office/drawing/2014/main" id="{411777CC-24BE-F346-954D-9E682F7591B7}"/>
                </a:ext>
              </a:extLst>
            </p:cNvPr>
            <p:cNvSpPr/>
            <p:nvPr/>
          </p:nvSpPr>
          <p:spPr>
            <a:xfrm rot="10800000">
              <a:off x="3019926" y="2165684"/>
              <a:ext cx="204537" cy="20453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8" name="直線コネクタ 117">
              <a:extLst>
                <a:ext uri="{FF2B5EF4-FFF2-40B4-BE49-F238E27FC236}">
                  <a16:creationId xmlns:a16="http://schemas.microsoft.com/office/drawing/2014/main" id="{8142C3DE-151D-7543-9051-5C63578E25AC}"/>
                </a:ext>
              </a:extLst>
            </p:cNvPr>
            <p:cNvCxnSpPr/>
            <p:nvPr/>
          </p:nvCxnSpPr>
          <p:spPr>
            <a:xfrm>
              <a:off x="3019925" y="2378846"/>
              <a:ext cx="20453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矢印コネクタ 118">
              <a:extLst>
                <a:ext uri="{FF2B5EF4-FFF2-40B4-BE49-F238E27FC236}">
                  <a16:creationId xmlns:a16="http://schemas.microsoft.com/office/drawing/2014/main" id="{ED89CA57-346F-AD40-BC28-C49DE4FC5D98}"/>
                </a:ext>
              </a:extLst>
            </p:cNvPr>
            <p:cNvCxnSpPr/>
            <p:nvPr/>
          </p:nvCxnSpPr>
          <p:spPr>
            <a:xfrm flipV="1">
              <a:off x="3224463" y="2221131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矢印コネクタ 119">
              <a:extLst>
                <a:ext uri="{FF2B5EF4-FFF2-40B4-BE49-F238E27FC236}">
                  <a16:creationId xmlns:a16="http://schemas.microsoft.com/office/drawing/2014/main" id="{FBAF6C93-140A-1740-AF46-355D639BE25E}"/>
                </a:ext>
              </a:extLst>
            </p:cNvPr>
            <p:cNvCxnSpPr/>
            <p:nvPr/>
          </p:nvCxnSpPr>
          <p:spPr>
            <a:xfrm flipV="1">
              <a:off x="3271908" y="2267953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1" name="直線コネクタ 120">
            <a:extLst>
              <a:ext uri="{FF2B5EF4-FFF2-40B4-BE49-F238E27FC236}">
                <a16:creationId xmlns:a16="http://schemas.microsoft.com/office/drawing/2014/main" id="{ADE673E9-77FB-8D44-B9AD-4B643E583AE4}"/>
              </a:ext>
            </a:extLst>
          </p:cNvPr>
          <p:cNvCxnSpPr>
            <a:cxnSpLocks/>
            <a:stCxn id="117" idx="0"/>
            <a:endCxn id="115" idx="0"/>
          </p:cNvCxnSpPr>
          <p:nvPr/>
        </p:nvCxnSpPr>
        <p:spPr>
          <a:xfrm>
            <a:off x="2279191" y="6379170"/>
            <a:ext cx="0" cy="18978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7A4F07FA-C6E1-6B45-B9ED-9927433E4431}"/>
              </a:ext>
            </a:extLst>
          </p:cNvPr>
          <p:cNvSpPr txBox="1"/>
          <p:nvPr/>
        </p:nvSpPr>
        <p:spPr>
          <a:xfrm>
            <a:off x="2332388" y="6643319"/>
            <a:ext cx="6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R</a:t>
            </a:r>
            <a:r>
              <a:rPr kumimoji="1" lang="en-US" altLang="ja-JP" sz="1050" baseline="-25000" dirty="0"/>
              <a:t>2</a:t>
            </a:r>
          </a:p>
        </p:txBody>
      </p:sp>
      <p:cxnSp>
        <p:nvCxnSpPr>
          <p:cNvPr id="123" name="カギ線コネクタ 122">
            <a:extLst>
              <a:ext uri="{FF2B5EF4-FFF2-40B4-BE49-F238E27FC236}">
                <a16:creationId xmlns:a16="http://schemas.microsoft.com/office/drawing/2014/main" id="{B02F83C9-402A-724D-B8D4-85169800ED84}"/>
              </a:ext>
            </a:extLst>
          </p:cNvPr>
          <p:cNvCxnSpPr>
            <a:cxnSpLocks/>
            <a:stCxn id="107" idx="0"/>
            <a:endCxn id="131" idx="3"/>
          </p:cNvCxnSpPr>
          <p:nvPr/>
        </p:nvCxnSpPr>
        <p:spPr>
          <a:xfrm rot="5400000" flipH="1" flipV="1">
            <a:off x="984274" y="5214148"/>
            <a:ext cx="740419" cy="1849416"/>
          </a:xfrm>
          <a:prstGeom prst="bentConnector3">
            <a:avLst>
              <a:gd name="adj1" fmla="val 130874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カギ線コネクタ 123">
            <a:extLst>
              <a:ext uri="{FF2B5EF4-FFF2-40B4-BE49-F238E27FC236}">
                <a16:creationId xmlns:a16="http://schemas.microsoft.com/office/drawing/2014/main" id="{536818F4-7528-2C43-9E49-F99A41E4C724}"/>
              </a:ext>
            </a:extLst>
          </p:cNvPr>
          <p:cNvCxnSpPr>
            <a:cxnSpLocks/>
            <a:stCxn id="107" idx="2"/>
            <a:endCxn id="115" idx="2"/>
          </p:cNvCxnSpPr>
          <p:nvPr/>
        </p:nvCxnSpPr>
        <p:spPr>
          <a:xfrm rot="16200000" flipH="1">
            <a:off x="1146069" y="5844901"/>
            <a:ext cx="416828" cy="1849416"/>
          </a:xfrm>
          <a:prstGeom prst="bentConnector3">
            <a:avLst>
              <a:gd name="adj1" fmla="val 153846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06D83BDC-9E68-D54D-AF76-4C3ED39CACB6}"/>
              </a:ext>
            </a:extLst>
          </p:cNvPr>
          <p:cNvSpPr txBox="1"/>
          <p:nvPr/>
        </p:nvSpPr>
        <p:spPr>
          <a:xfrm>
            <a:off x="1817784" y="5610004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I</a:t>
            </a:r>
            <a:r>
              <a:rPr kumimoji="1" lang="en-US" altLang="ja-JP" sz="1050" baseline="-25000" dirty="0"/>
              <a:t>2</a:t>
            </a:r>
          </a:p>
        </p:txBody>
      </p:sp>
      <p:cxnSp>
        <p:nvCxnSpPr>
          <p:cNvPr id="126" name="直線矢印コネクタ 125">
            <a:extLst>
              <a:ext uri="{FF2B5EF4-FFF2-40B4-BE49-F238E27FC236}">
                <a16:creationId xmlns:a16="http://schemas.microsoft.com/office/drawing/2014/main" id="{D659DBFA-97DA-6A4B-8CE2-D760F8300804}"/>
              </a:ext>
            </a:extLst>
          </p:cNvPr>
          <p:cNvCxnSpPr>
            <a:cxnSpLocks/>
          </p:cNvCxnSpPr>
          <p:nvPr/>
        </p:nvCxnSpPr>
        <p:spPr>
          <a:xfrm>
            <a:off x="1253307" y="6044452"/>
            <a:ext cx="0" cy="27583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5A2370FC-EFC1-C549-BFC8-6DAB01BFDF75}"/>
              </a:ext>
            </a:extLst>
          </p:cNvPr>
          <p:cNvSpPr txBox="1"/>
          <p:nvPr/>
        </p:nvSpPr>
        <p:spPr>
          <a:xfrm>
            <a:off x="1462884" y="5971324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赤</a:t>
            </a:r>
            <a:endParaRPr kumimoji="1" lang="en-US" altLang="ja-JP" sz="1050" dirty="0"/>
          </a:p>
        </p:txBody>
      </p:sp>
      <p:sp>
        <p:nvSpPr>
          <p:cNvPr id="128" name="テキスト ボックス 127">
            <a:extLst>
              <a:ext uri="{FF2B5EF4-FFF2-40B4-BE49-F238E27FC236}">
                <a16:creationId xmlns:a16="http://schemas.microsoft.com/office/drawing/2014/main" id="{B278B5BE-6EEC-A047-9588-8CD2DEA8C98D}"/>
              </a:ext>
            </a:extLst>
          </p:cNvPr>
          <p:cNvSpPr txBox="1"/>
          <p:nvPr/>
        </p:nvSpPr>
        <p:spPr>
          <a:xfrm>
            <a:off x="2301535" y="5981753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緑</a:t>
            </a:r>
            <a:endParaRPr kumimoji="1" lang="en-US" altLang="ja-JP" sz="1050" dirty="0"/>
          </a:p>
        </p:txBody>
      </p:sp>
      <p:cxnSp>
        <p:nvCxnSpPr>
          <p:cNvPr id="129" name="直線矢印コネクタ 128">
            <a:extLst>
              <a:ext uri="{FF2B5EF4-FFF2-40B4-BE49-F238E27FC236}">
                <a16:creationId xmlns:a16="http://schemas.microsoft.com/office/drawing/2014/main" id="{67CA368A-5011-064D-A8BE-5B623429B6D6}"/>
              </a:ext>
            </a:extLst>
          </p:cNvPr>
          <p:cNvCxnSpPr>
            <a:cxnSpLocks/>
          </p:cNvCxnSpPr>
          <p:nvPr/>
        </p:nvCxnSpPr>
        <p:spPr>
          <a:xfrm>
            <a:off x="2083189" y="5638466"/>
            <a:ext cx="0" cy="27583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グループ化 129">
            <a:extLst>
              <a:ext uri="{FF2B5EF4-FFF2-40B4-BE49-F238E27FC236}">
                <a16:creationId xmlns:a16="http://schemas.microsoft.com/office/drawing/2014/main" id="{FBBCDC52-C9F0-6C48-96CA-B4CCDB4FC539}"/>
              </a:ext>
            </a:extLst>
          </p:cNvPr>
          <p:cNvGrpSpPr/>
          <p:nvPr/>
        </p:nvGrpSpPr>
        <p:grpSpPr>
          <a:xfrm>
            <a:off x="2176922" y="5768646"/>
            <a:ext cx="346874" cy="213162"/>
            <a:chOff x="3019925" y="2165684"/>
            <a:chExt cx="346874" cy="213162"/>
          </a:xfrm>
        </p:grpSpPr>
        <p:sp>
          <p:nvSpPr>
            <p:cNvPr id="131" name="三角形 130">
              <a:extLst>
                <a:ext uri="{FF2B5EF4-FFF2-40B4-BE49-F238E27FC236}">
                  <a16:creationId xmlns:a16="http://schemas.microsoft.com/office/drawing/2014/main" id="{EDF3818E-C68B-084D-9C18-1722831F41AB}"/>
                </a:ext>
              </a:extLst>
            </p:cNvPr>
            <p:cNvSpPr/>
            <p:nvPr/>
          </p:nvSpPr>
          <p:spPr>
            <a:xfrm rot="10800000">
              <a:off x="3019926" y="2165684"/>
              <a:ext cx="204537" cy="20453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32" name="直線コネクタ 131">
              <a:extLst>
                <a:ext uri="{FF2B5EF4-FFF2-40B4-BE49-F238E27FC236}">
                  <a16:creationId xmlns:a16="http://schemas.microsoft.com/office/drawing/2014/main" id="{215FB10E-6A7D-E34E-99EB-C415DA96C2C4}"/>
                </a:ext>
              </a:extLst>
            </p:cNvPr>
            <p:cNvCxnSpPr/>
            <p:nvPr/>
          </p:nvCxnSpPr>
          <p:spPr>
            <a:xfrm>
              <a:off x="3019925" y="2378846"/>
              <a:ext cx="20453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矢印コネクタ 132">
              <a:extLst>
                <a:ext uri="{FF2B5EF4-FFF2-40B4-BE49-F238E27FC236}">
                  <a16:creationId xmlns:a16="http://schemas.microsoft.com/office/drawing/2014/main" id="{3B786742-4BF7-8C4A-9704-C787FF65053B}"/>
                </a:ext>
              </a:extLst>
            </p:cNvPr>
            <p:cNvCxnSpPr/>
            <p:nvPr/>
          </p:nvCxnSpPr>
          <p:spPr>
            <a:xfrm flipV="1">
              <a:off x="3224463" y="2221131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矢印コネクタ 133">
              <a:extLst>
                <a:ext uri="{FF2B5EF4-FFF2-40B4-BE49-F238E27FC236}">
                  <a16:creationId xmlns:a16="http://schemas.microsoft.com/office/drawing/2014/main" id="{5E70F855-D0C0-0749-8DAB-084A21A5F539}"/>
                </a:ext>
              </a:extLst>
            </p:cNvPr>
            <p:cNvCxnSpPr/>
            <p:nvPr/>
          </p:nvCxnSpPr>
          <p:spPr>
            <a:xfrm flipV="1">
              <a:off x="3271908" y="2267953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496BF766-7DF4-9B49-8886-A6A0ADD6670F}"/>
              </a:ext>
            </a:extLst>
          </p:cNvPr>
          <p:cNvSpPr txBox="1"/>
          <p:nvPr/>
        </p:nvSpPr>
        <p:spPr>
          <a:xfrm>
            <a:off x="2301535" y="5604504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青</a:t>
            </a:r>
            <a:endParaRPr kumimoji="1" lang="en-US" altLang="ja-JP" sz="1050" dirty="0"/>
          </a:p>
        </p:txBody>
      </p:sp>
      <p:cxnSp>
        <p:nvCxnSpPr>
          <p:cNvPr id="142" name="直線コネクタ 141">
            <a:extLst>
              <a:ext uri="{FF2B5EF4-FFF2-40B4-BE49-F238E27FC236}">
                <a16:creationId xmlns:a16="http://schemas.microsoft.com/office/drawing/2014/main" id="{5D94FD4A-DD7D-5945-A090-675675E94D6B}"/>
              </a:ext>
            </a:extLst>
          </p:cNvPr>
          <p:cNvCxnSpPr>
            <a:cxnSpLocks/>
            <a:stCxn id="131" idx="0"/>
            <a:endCxn id="117" idx="3"/>
          </p:cNvCxnSpPr>
          <p:nvPr/>
        </p:nvCxnSpPr>
        <p:spPr>
          <a:xfrm>
            <a:off x="2279191" y="5973183"/>
            <a:ext cx="0" cy="20145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7" name="テキスト ボックス 146">
            <a:extLst>
              <a:ext uri="{FF2B5EF4-FFF2-40B4-BE49-F238E27FC236}">
                <a16:creationId xmlns:a16="http://schemas.microsoft.com/office/drawing/2014/main" id="{461E62D9-36D0-C547-8AD3-6E1F836106FF}"/>
              </a:ext>
            </a:extLst>
          </p:cNvPr>
          <p:cNvSpPr txBox="1"/>
          <p:nvPr/>
        </p:nvSpPr>
        <p:spPr>
          <a:xfrm>
            <a:off x="2606704" y="5425755"/>
            <a:ext cx="39442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左の回路において、</a:t>
            </a:r>
            <a:r>
              <a:rPr kumimoji="1" lang="en-US" altLang="ja-JP" sz="1050" dirty="0"/>
              <a:t>I</a:t>
            </a:r>
            <a:r>
              <a:rPr kumimoji="1" lang="en-US" altLang="ja-JP" sz="1050" baseline="-25000" dirty="0"/>
              <a:t>1</a:t>
            </a:r>
            <a:r>
              <a:rPr kumimoji="1" lang="en-US" altLang="ja-JP" sz="1050" dirty="0"/>
              <a:t>=5mA, I</a:t>
            </a:r>
            <a:r>
              <a:rPr kumimoji="1" lang="en-US" altLang="ja-JP" sz="1050" baseline="-25000" dirty="0"/>
              <a:t>2</a:t>
            </a:r>
            <a:r>
              <a:rPr kumimoji="1" lang="en-US" altLang="ja-JP" sz="1050" dirty="0"/>
              <a:t>=10mA</a:t>
            </a:r>
            <a:r>
              <a:rPr kumimoji="1" lang="ja-JP" altLang="en-US" sz="1050"/>
              <a:t>とするためには、</a:t>
            </a:r>
            <a:r>
              <a:rPr kumimoji="1" lang="en-US" altLang="ja-JP" sz="1050" dirty="0"/>
              <a:t>R</a:t>
            </a:r>
            <a:r>
              <a:rPr kumimoji="1" lang="en-US" altLang="ja-JP" sz="1050" baseline="-25000" dirty="0"/>
              <a:t>1</a:t>
            </a:r>
            <a:r>
              <a:rPr kumimoji="1" lang="ja-JP" altLang="en-US" sz="1050"/>
              <a:t>と</a:t>
            </a:r>
            <a:r>
              <a:rPr kumimoji="1" lang="en-US" altLang="ja-JP" sz="1050" dirty="0"/>
              <a:t>R</a:t>
            </a:r>
            <a:r>
              <a:rPr kumimoji="1" lang="en-US" altLang="ja-JP" sz="1050" baseline="-25000" dirty="0"/>
              <a:t>2</a:t>
            </a:r>
            <a:r>
              <a:rPr kumimoji="1" lang="ja-JP" altLang="en-US" sz="1050"/>
              <a:t>にいくらの抵抗を与えれば良いか述べよ。</a:t>
            </a:r>
            <a:endParaRPr kumimoji="1" lang="en-US" altLang="ja-JP" sz="1050" dirty="0"/>
          </a:p>
        </p:txBody>
      </p:sp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CC00569F-1E66-7C41-8A4D-CF0249668E8D}"/>
              </a:ext>
            </a:extLst>
          </p:cNvPr>
          <p:cNvSpPr/>
          <p:nvPr/>
        </p:nvSpPr>
        <p:spPr>
          <a:xfrm flipV="1">
            <a:off x="51196" y="7710986"/>
            <a:ext cx="6777993" cy="2124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正方形/長方形 148">
            <a:extLst>
              <a:ext uri="{FF2B5EF4-FFF2-40B4-BE49-F238E27FC236}">
                <a16:creationId xmlns:a16="http://schemas.microsoft.com/office/drawing/2014/main" id="{8EBDB142-6295-2648-8549-54BE0DAB6794}"/>
              </a:ext>
            </a:extLst>
          </p:cNvPr>
          <p:cNvSpPr/>
          <p:nvPr/>
        </p:nvSpPr>
        <p:spPr>
          <a:xfrm>
            <a:off x="1376464" y="8822403"/>
            <a:ext cx="204537" cy="409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50" name="グループ化 149">
            <a:extLst>
              <a:ext uri="{FF2B5EF4-FFF2-40B4-BE49-F238E27FC236}">
                <a16:creationId xmlns:a16="http://schemas.microsoft.com/office/drawing/2014/main" id="{8AA33477-CDFF-154F-B321-39CECD11609C}"/>
              </a:ext>
            </a:extLst>
          </p:cNvPr>
          <p:cNvGrpSpPr/>
          <p:nvPr/>
        </p:nvGrpSpPr>
        <p:grpSpPr>
          <a:xfrm>
            <a:off x="1376464" y="8428086"/>
            <a:ext cx="346874" cy="213162"/>
            <a:chOff x="3019925" y="2165684"/>
            <a:chExt cx="346874" cy="213162"/>
          </a:xfrm>
        </p:grpSpPr>
        <p:sp>
          <p:nvSpPr>
            <p:cNvPr id="151" name="三角形 150">
              <a:extLst>
                <a:ext uri="{FF2B5EF4-FFF2-40B4-BE49-F238E27FC236}">
                  <a16:creationId xmlns:a16="http://schemas.microsoft.com/office/drawing/2014/main" id="{3E30EC15-3B58-9B40-8FE5-335CADEE4F66}"/>
                </a:ext>
              </a:extLst>
            </p:cNvPr>
            <p:cNvSpPr/>
            <p:nvPr/>
          </p:nvSpPr>
          <p:spPr>
            <a:xfrm rot="10800000">
              <a:off x="3019926" y="2165684"/>
              <a:ext cx="204537" cy="20453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52" name="直線コネクタ 151">
              <a:extLst>
                <a:ext uri="{FF2B5EF4-FFF2-40B4-BE49-F238E27FC236}">
                  <a16:creationId xmlns:a16="http://schemas.microsoft.com/office/drawing/2014/main" id="{0D7327B7-D771-A34F-81C0-75BA1621766D}"/>
                </a:ext>
              </a:extLst>
            </p:cNvPr>
            <p:cNvCxnSpPr/>
            <p:nvPr/>
          </p:nvCxnSpPr>
          <p:spPr>
            <a:xfrm>
              <a:off x="3019925" y="2378846"/>
              <a:ext cx="20453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線矢印コネクタ 152">
              <a:extLst>
                <a:ext uri="{FF2B5EF4-FFF2-40B4-BE49-F238E27FC236}">
                  <a16:creationId xmlns:a16="http://schemas.microsoft.com/office/drawing/2014/main" id="{DCD0B8EE-4BD3-3E46-938F-65EF2BEE9E4F}"/>
                </a:ext>
              </a:extLst>
            </p:cNvPr>
            <p:cNvCxnSpPr/>
            <p:nvPr/>
          </p:nvCxnSpPr>
          <p:spPr>
            <a:xfrm flipV="1">
              <a:off x="3224463" y="2221131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矢印コネクタ 153">
              <a:extLst>
                <a:ext uri="{FF2B5EF4-FFF2-40B4-BE49-F238E27FC236}">
                  <a16:creationId xmlns:a16="http://schemas.microsoft.com/office/drawing/2014/main" id="{21FF5FD3-B453-2048-B763-A34EDF743C09}"/>
                </a:ext>
              </a:extLst>
            </p:cNvPr>
            <p:cNvCxnSpPr/>
            <p:nvPr/>
          </p:nvCxnSpPr>
          <p:spPr>
            <a:xfrm flipV="1">
              <a:off x="3271908" y="2267953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グループ化 154">
            <a:extLst>
              <a:ext uri="{FF2B5EF4-FFF2-40B4-BE49-F238E27FC236}">
                <a16:creationId xmlns:a16="http://schemas.microsoft.com/office/drawing/2014/main" id="{9FEFA8E4-0B63-E54E-91C9-F87D7EA63C8B}"/>
              </a:ext>
            </a:extLst>
          </p:cNvPr>
          <p:cNvGrpSpPr/>
          <p:nvPr/>
        </p:nvGrpSpPr>
        <p:grpSpPr>
          <a:xfrm>
            <a:off x="361234" y="8770268"/>
            <a:ext cx="203439" cy="52135"/>
            <a:chOff x="939561" y="2273970"/>
            <a:chExt cx="203439" cy="52135"/>
          </a:xfrm>
        </p:grpSpPr>
        <p:cxnSp>
          <p:nvCxnSpPr>
            <p:cNvPr id="156" name="直線コネクタ 155">
              <a:extLst>
                <a:ext uri="{FF2B5EF4-FFF2-40B4-BE49-F238E27FC236}">
                  <a16:creationId xmlns:a16="http://schemas.microsoft.com/office/drawing/2014/main" id="{07D8C3E3-0FF8-6E48-A7D6-FA7D430B6A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9561" y="2273970"/>
              <a:ext cx="203439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7" name="直線コネクタ 156">
              <a:extLst>
                <a:ext uri="{FF2B5EF4-FFF2-40B4-BE49-F238E27FC236}">
                  <a16:creationId xmlns:a16="http://schemas.microsoft.com/office/drawing/2014/main" id="{7F68021D-6FF4-7E4D-B8B9-9B60F54549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600" y="2326105"/>
              <a:ext cx="10926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8" name="正方形/長方形 157">
            <a:extLst>
              <a:ext uri="{FF2B5EF4-FFF2-40B4-BE49-F238E27FC236}">
                <a16:creationId xmlns:a16="http://schemas.microsoft.com/office/drawing/2014/main" id="{B45FCD78-9988-AC40-8631-96EFADDC4227}"/>
              </a:ext>
            </a:extLst>
          </p:cNvPr>
          <p:cNvSpPr/>
          <p:nvPr/>
        </p:nvSpPr>
        <p:spPr>
          <a:xfrm>
            <a:off x="370581" y="8770268"/>
            <a:ext cx="189779" cy="52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9" name="カギ線コネクタ 158">
            <a:extLst>
              <a:ext uri="{FF2B5EF4-FFF2-40B4-BE49-F238E27FC236}">
                <a16:creationId xmlns:a16="http://schemas.microsoft.com/office/drawing/2014/main" id="{789F1C37-14E0-2E47-864B-96CBD1B1174B}"/>
              </a:ext>
            </a:extLst>
          </p:cNvPr>
          <p:cNvCxnSpPr>
            <a:cxnSpLocks/>
            <a:stCxn id="158" idx="0"/>
            <a:endCxn id="191" idx="3"/>
          </p:cNvCxnSpPr>
          <p:nvPr/>
        </p:nvCxnSpPr>
        <p:spPr>
          <a:xfrm rot="5400000" flipH="1" flipV="1">
            <a:off x="603962" y="7895487"/>
            <a:ext cx="736291" cy="1013273"/>
          </a:xfrm>
          <a:prstGeom prst="bentConnector3">
            <a:avLst>
              <a:gd name="adj1" fmla="val 131048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直線コネクタ 159">
            <a:extLst>
              <a:ext uri="{FF2B5EF4-FFF2-40B4-BE49-F238E27FC236}">
                <a16:creationId xmlns:a16="http://schemas.microsoft.com/office/drawing/2014/main" id="{D65D6923-771E-CA43-8D25-8B6B047D342D}"/>
              </a:ext>
            </a:extLst>
          </p:cNvPr>
          <p:cNvCxnSpPr>
            <a:cxnSpLocks/>
            <a:stCxn id="151" idx="0"/>
            <a:endCxn id="149" idx="0"/>
          </p:cNvCxnSpPr>
          <p:nvPr/>
        </p:nvCxnSpPr>
        <p:spPr>
          <a:xfrm>
            <a:off x="1478733" y="8632623"/>
            <a:ext cx="0" cy="18978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カギ線コネクタ 160">
            <a:extLst>
              <a:ext uri="{FF2B5EF4-FFF2-40B4-BE49-F238E27FC236}">
                <a16:creationId xmlns:a16="http://schemas.microsoft.com/office/drawing/2014/main" id="{159B8117-DB79-F743-9B1F-91F61419148C}"/>
              </a:ext>
            </a:extLst>
          </p:cNvPr>
          <p:cNvCxnSpPr>
            <a:cxnSpLocks/>
            <a:stCxn id="158" idx="2"/>
            <a:endCxn id="149" idx="2"/>
          </p:cNvCxnSpPr>
          <p:nvPr/>
        </p:nvCxnSpPr>
        <p:spPr>
          <a:xfrm rot="16200000" flipH="1">
            <a:off x="767563" y="8520306"/>
            <a:ext cx="409078" cy="1013262"/>
          </a:xfrm>
          <a:prstGeom prst="bentConnector3">
            <a:avLst>
              <a:gd name="adj1" fmla="val 155882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2" name="テキスト ボックス 161">
            <a:extLst>
              <a:ext uri="{FF2B5EF4-FFF2-40B4-BE49-F238E27FC236}">
                <a16:creationId xmlns:a16="http://schemas.microsoft.com/office/drawing/2014/main" id="{6A0F8B80-9CC7-914A-AABA-99EA83F5F39C}"/>
              </a:ext>
            </a:extLst>
          </p:cNvPr>
          <p:cNvSpPr txBox="1"/>
          <p:nvPr/>
        </p:nvSpPr>
        <p:spPr>
          <a:xfrm>
            <a:off x="-15012" y="8520988"/>
            <a:ext cx="5896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E=4.5V</a:t>
            </a:r>
          </a:p>
        </p:txBody>
      </p:sp>
      <p:sp>
        <p:nvSpPr>
          <p:cNvPr id="163" name="テキスト ボックス 162">
            <a:extLst>
              <a:ext uri="{FF2B5EF4-FFF2-40B4-BE49-F238E27FC236}">
                <a16:creationId xmlns:a16="http://schemas.microsoft.com/office/drawing/2014/main" id="{CBA9921E-1E72-9D42-8691-FFBF76CF79B6}"/>
              </a:ext>
            </a:extLst>
          </p:cNvPr>
          <p:cNvSpPr txBox="1"/>
          <p:nvPr/>
        </p:nvSpPr>
        <p:spPr>
          <a:xfrm>
            <a:off x="1531930" y="8896772"/>
            <a:ext cx="6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R</a:t>
            </a:r>
            <a:r>
              <a:rPr kumimoji="1" lang="en-US" altLang="ja-JP" sz="1050" baseline="-25000" dirty="0"/>
              <a:t>1</a:t>
            </a:r>
          </a:p>
        </p:txBody>
      </p:sp>
      <p:sp>
        <p:nvSpPr>
          <p:cNvPr id="164" name="テキスト ボックス 163">
            <a:extLst>
              <a:ext uri="{FF2B5EF4-FFF2-40B4-BE49-F238E27FC236}">
                <a16:creationId xmlns:a16="http://schemas.microsoft.com/office/drawing/2014/main" id="{5C53C331-E5BD-F14B-B1EC-B02F1786B7C1}"/>
              </a:ext>
            </a:extLst>
          </p:cNvPr>
          <p:cNvSpPr txBox="1"/>
          <p:nvPr/>
        </p:nvSpPr>
        <p:spPr>
          <a:xfrm>
            <a:off x="1058106" y="7853839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I</a:t>
            </a:r>
            <a:r>
              <a:rPr kumimoji="1" lang="en-US" altLang="ja-JP" sz="1050" baseline="-25000" dirty="0"/>
              <a:t>1</a:t>
            </a:r>
          </a:p>
        </p:txBody>
      </p:sp>
      <p:sp>
        <p:nvSpPr>
          <p:cNvPr id="165" name="正方形/長方形 164">
            <a:extLst>
              <a:ext uri="{FF2B5EF4-FFF2-40B4-BE49-F238E27FC236}">
                <a16:creationId xmlns:a16="http://schemas.microsoft.com/office/drawing/2014/main" id="{76A18D10-59B9-6141-A8C7-0DA8773BC1EB}"/>
              </a:ext>
            </a:extLst>
          </p:cNvPr>
          <p:cNvSpPr/>
          <p:nvPr/>
        </p:nvSpPr>
        <p:spPr>
          <a:xfrm>
            <a:off x="2212618" y="8830153"/>
            <a:ext cx="204537" cy="409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66" name="グループ化 165">
            <a:extLst>
              <a:ext uri="{FF2B5EF4-FFF2-40B4-BE49-F238E27FC236}">
                <a16:creationId xmlns:a16="http://schemas.microsoft.com/office/drawing/2014/main" id="{F1198EFF-CF3E-8A49-90B6-164BD05D089F}"/>
              </a:ext>
            </a:extLst>
          </p:cNvPr>
          <p:cNvGrpSpPr/>
          <p:nvPr/>
        </p:nvGrpSpPr>
        <p:grpSpPr>
          <a:xfrm>
            <a:off x="2212618" y="8435836"/>
            <a:ext cx="346874" cy="213162"/>
            <a:chOff x="3019925" y="2165684"/>
            <a:chExt cx="346874" cy="213162"/>
          </a:xfrm>
        </p:grpSpPr>
        <p:sp>
          <p:nvSpPr>
            <p:cNvPr id="167" name="三角形 166">
              <a:extLst>
                <a:ext uri="{FF2B5EF4-FFF2-40B4-BE49-F238E27FC236}">
                  <a16:creationId xmlns:a16="http://schemas.microsoft.com/office/drawing/2014/main" id="{5CCBEA54-E70C-6841-9BD2-F4EA4E67B703}"/>
                </a:ext>
              </a:extLst>
            </p:cNvPr>
            <p:cNvSpPr/>
            <p:nvPr/>
          </p:nvSpPr>
          <p:spPr>
            <a:xfrm rot="10800000">
              <a:off x="3019926" y="2165684"/>
              <a:ext cx="204537" cy="20453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68" name="直線コネクタ 167">
              <a:extLst>
                <a:ext uri="{FF2B5EF4-FFF2-40B4-BE49-F238E27FC236}">
                  <a16:creationId xmlns:a16="http://schemas.microsoft.com/office/drawing/2014/main" id="{F002EC1E-05D0-ED40-8078-5A4E67A5A9AA}"/>
                </a:ext>
              </a:extLst>
            </p:cNvPr>
            <p:cNvCxnSpPr/>
            <p:nvPr/>
          </p:nvCxnSpPr>
          <p:spPr>
            <a:xfrm>
              <a:off x="3019925" y="2378846"/>
              <a:ext cx="20453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線矢印コネクタ 168">
              <a:extLst>
                <a:ext uri="{FF2B5EF4-FFF2-40B4-BE49-F238E27FC236}">
                  <a16:creationId xmlns:a16="http://schemas.microsoft.com/office/drawing/2014/main" id="{A3BF716D-DC00-8146-B7F4-CFF1F5807EB6}"/>
                </a:ext>
              </a:extLst>
            </p:cNvPr>
            <p:cNvCxnSpPr/>
            <p:nvPr/>
          </p:nvCxnSpPr>
          <p:spPr>
            <a:xfrm flipV="1">
              <a:off x="3224463" y="2221131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矢印コネクタ 169">
              <a:extLst>
                <a:ext uri="{FF2B5EF4-FFF2-40B4-BE49-F238E27FC236}">
                  <a16:creationId xmlns:a16="http://schemas.microsoft.com/office/drawing/2014/main" id="{7AE3DD10-511A-294C-9AC1-01D25C7B9329}"/>
                </a:ext>
              </a:extLst>
            </p:cNvPr>
            <p:cNvCxnSpPr/>
            <p:nvPr/>
          </p:nvCxnSpPr>
          <p:spPr>
            <a:xfrm flipV="1">
              <a:off x="3271908" y="2267953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1" name="直線コネクタ 170">
            <a:extLst>
              <a:ext uri="{FF2B5EF4-FFF2-40B4-BE49-F238E27FC236}">
                <a16:creationId xmlns:a16="http://schemas.microsoft.com/office/drawing/2014/main" id="{53591BCD-0871-C441-A8BB-482A24D618DA}"/>
              </a:ext>
            </a:extLst>
          </p:cNvPr>
          <p:cNvCxnSpPr>
            <a:cxnSpLocks/>
            <a:stCxn id="167" idx="0"/>
            <a:endCxn id="165" idx="0"/>
          </p:cNvCxnSpPr>
          <p:nvPr/>
        </p:nvCxnSpPr>
        <p:spPr>
          <a:xfrm>
            <a:off x="2314887" y="8640373"/>
            <a:ext cx="0" cy="18978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" name="テキスト ボックス 171">
            <a:extLst>
              <a:ext uri="{FF2B5EF4-FFF2-40B4-BE49-F238E27FC236}">
                <a16:creationId xmlns:a16="http://schemas.microsoft.com/office/drawing/2014/main" id="{BA3F99E9-B7FB-DD41-A59C-E9A5861F47ED}"/>
              </a:ext>
            </a:extLst>
          </p:cNvPr>
          <p:cNvSpPr txBox="1"/>
          <p:nvPr/>
        </p:nvSpPr>
        <p:spPr>
          <a:xfrm>
            <a:off x="2357634" y="8895522"/>
            <a:ext cx="6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R</a:t>
            </a:r>
            <a:r>
              <a:rPr kumimoji="1" lang="en-US" altLang="ja-JP" sz="1050" baseline="-25000" dirty="0"/>
              <a:t>2</a:t>
            </a:r>
          </a:p>
        </p:txBody>
      </p:sp>
      <p:cxnSp>
        <p:nvCxnSpPr>
          <p:cNvPr id="173" name="カギ線コネクタ 172">
            <a:extLst>
              <a:ext uri="{FF2B5EF4-FFF2-40B4-BE49-F238E27FC236}">
                <a16:creationId xmlns:a16="http://schemas.microsoft.com/office/drawing/2014/main" id="{B97C0713-6557-3948-995E-C0EF135C9D29}"/>
              </a:ext>
            </a:extLst>
          </p:cNvPr>
          <p:cNvCxnSpPr>
            <a:cxnSpLocks/>
            <a:stCxn id="158" idx="0"/>
            <a:endCxn id="181" idx="3"/>
          </p:cNvCxnSpPr>
          <p:nvPr/>
        </p:nvCxnSpPr>
        <p:spPr>
          <a:xfrm rot="5400000" flipH="1" flipV="1">
            <a:off x="1019970" y="7475351"/>
            <a:ext cx="740419" cy="1849416"/>
          </a:xfrm>
          <a:prstGeom prst="bentConnector3">
            <a:avLst>
              <a:gd name="adj1" fmla="val 130039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カギ線コネクタ 173">
            <a:extLst>
              <a:ext uri="{FF2B5EF4-FFF2-40B4-BE49-F238E27FC236}">
                <a16:creationId xmlns:a16="http://schemas.microsoft.com/office/drawing/2014/main" id="{B4D16ECC-9DCF-4542-87A5-32066683CC9E}"/>
              </a:ext>
            </a:extLst>
          </p:cNvPr>
          <p:cNvCxnSpPr>
            <a:cxnSpLocks/>
            <a:stCxn id="158" idx="2"/>
            <a:endCxn id="165" idx="2"/>
          </p:cNvCxnSpPr>
          <p:nvPr/>
        </p:nvCxnSpPr>
        <p:spPr>
          <a:xfrm rot="16200000" flipH="1">
            <a:off x="1181765" y="8106104"/>
            <a:ext cx="416828" cy="1849416"/>
          </a:xfrm>
          <a:prstGeom prst="bentConnector3">
            <a:avLst>
              <a:gd name="adj1" fmla="val 153846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5" name="テキスト ボックス 174">
            <a:extLst>
              <a:ext uri="{FF2B5EF4-FFF2-40B4-BE49-F238E27FC236}">
                <a16:creationId xmlns:a16="http://schemas.microsoft.com/office/drawing/2014/main" id="{60943CA4-A4A9-A543-A761-5C031C0838AE}"/>
              </a:ext>
            </a:extLst>
          </p:cNvPr>
          <p:cNvSpPr txBox="1"/>
          <p:nvPr/>
        </p:nvSpPr>
        <p:spPr>
          <a:xfrm>
            <a:off x="1890548" y="7858851"/>
            <a:ext cx="2982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I</a:t>
            </a:r>
            <a:r>
              <a:rPr kumimoji="1" lang="en-US" altLang="ja-JP" sz="1050" baseline="-25000" dirty="0"/>
              <a:t>2</a:t>
            </a:r>
          </a:p>
        </p:txBody>
      </p:sp>
      <p:sp>
        <p:nvSpPr>
          <p:cNvPr id="177" name="テキスト ボックス 176">
            <a:extLst>
              <a:ext uri="{FF2B5EF4-FFF2-40B4-BE49-F238E27FC236}">
                <a16:creationId xmlns:a16="http://schemas.microsoft.com/office/drawing/2014/main" id="{0AF89E44-1668-3D45-85DA-567BE9B4D2B6}"/>
              </a:ext>
            </a:extLst>
          </p:cNvPr>
          <p:cNvSpPr txBox="1"/>
          <p:nvPr/>
        </p:nvSpPr>
        <p:spPr>
          <a:xfrm>
            <a:off x="1504757" y="8232527"/>
            <a:ext cx="42204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D2</a:t>
            </a:r>
          </a:p>
        </p:txBody>
      </p:sp>
      <p:sp>
        <p:nvSpPr>
          <p:cNvPr id="178" name="テキスト ボックス 177">
            <a:extLst>
              <a:ext uri="{FF2B5EF4-FFF2-40B4-BE49-F238E27FC236}">
                <a16:creationId xmlns:a16="http://schemas.microsoft.com/office/drawing/2014/main" id="{E46AA9F4-31BF-BA44-B37A-A64F075AB69E}"/>
              </a:ext>
            </a:extLst>
          </p:cNvPr>
          <p:cNvSpPr txBox="1"/>
          <p:nvPr/>
        </p:nvSpPr>
        <p:spPr>
          <a:xfrm>
            <a:off x="2337230" y="8242956"/>
            <a:ext cx="3934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D4</a:t>
            </a:r>
          </a:p>
        </p:txBody>
      </p:sp>
      <p:cxnSp>
        <p:nvCxnSpPr>
          <p:cNvPr id="179" name="直線矢印コネクタ 178">
            <a:extLst>
              <a:ext uri="{FF2B5EF4-FFF2-40B4-BE49-F238E27FC236}">
                <a16:creationId xmlns:a16="http://schemas.microsoft.com/office/drawing/2014/main" id="{5CFF5022-E194-0F4B-B4D3-043726E62FF1}"/>
              </a:ext>
            </a:extLst>
          </p:cNvPr>
          <p:cNvCxnSpPr>
            <a:cxnSpLocks/>
          </p:cNvCxnSpPr>
          <p:nvPr/>
        </p:nvCxnSpPr>
        <p:spPr>
          <a:xfrm>
            <a:off x="2118885" y="7899669"/>
            <a:ext cx="0" cy="27583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0" name="グループ化 179">
            <a:extLst>
              <a:ext uri="{FF2B5EF4-FFF2-40B4-BE49-F238E27FC236}">
                <a16:creationId xmlns:a16="http://schemas.microsoft.com/office/drawing/2014/main" id="{2E4FB6C2-9EA6-6D44-8CFE-FD80B89855B9}"/>
              </a:ext>
            </a:extLst>
          </p:cNvPr>
          <p:cNvGrpSpPr/>
          <p:nvPr/>
        </p:nvGrpSpPr>
        <p:grpSpPr>
          <a:xfrm>
            <a:off x="2212618" y="8029849"/>
            <a:ext cx="346874" cy="213162"/>
            <a:chOff x="3019925" y="2165684"/>
            <a:chExt cx="346874" cy="213162"/>
          </a:xfrm>
        </p:grpSpPr>
        <p:sp>
          <p:nvSpPr>
            <p:cNvPr id="181" name="三角形 180">
              <a:extLst>
                <a:ext uri="{FF2B5EF4-FFF2-40B4-BE49-F238E27FC236}">
                  <a16:creationId xmlns:a16="http://schemas.microsoft.com/office/drawing/2014/main" id="{F93D5F21-1AF5-7644-84E1-DAF66E57DA74}"/>
                </a:ext>
              </a:extLst>
            </p:cNvPr>
            <p:cNvSpPr/>
            <p:nvPr/>
          </p:nvSpPr>
          <p:spPr>
            <a:xfrm rot="10800000">
              <a:off x="3019926" y="2165684"/>
              <a:ext cx="204537" cy="20453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82" name="直線コネクタ 181">
              <a:extLst>
                <a:ext uri="{FF2B5EF4-FFF2-40B4-BE49-F238E27FC236}">
                  <a16:creationId xmlns:a16="http://schemas.microsoft.com/office/drawing/2014/main" id="{46B5B769-802E-4C4F-8C3A-D8C19D00D237}"/>
                </a:ext>
              </a:extLst>
            </p:cNvPr>
            <p:cNvCxnSpPr/>
            <p:nvPr/>
          </p:nvCxnSpPr>
          <p:spPr>
            <a:xfrm>
              <a:off x="3019925" y="2378846"/>
              <a:ext cx="20453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線矢印コネクタ 182">
              <a:extLst>
                <a:ext uri="{FF2B5EF4-FFF2-40B4-BE49-F238E27FC236}">
                  <a16:creationId xmlns:a16="http://schemas.microsoft.com/office/drawing/2014/main" id="{903F80FF-0851-E341-B186-A225A4364E57}"/>
                </a:ext>
              </a:extLst>
            </p:cNvPr>
            <p:cNvCxnSpPr/>
            <p:nvPr/>
          </p:nvCxnSpPr>
          <p:spPr>
            <a:xfrm flipV="1">
              <a:off x="3224463" y="2221131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線矢印コネクタ 183">
              <a:extLst>
                <a:ext uri="{FF2B5EF4-FFF2-40B4-BE49-F238E27FC236}">
                  <a16:creationId xmlns:a16="http://schemas.microsoft.com/office/drawing/2014/main" id="{D50BBE7B-20D6-0842-A756-BA335367F24C}"/>
                </a:ext>
              </a:extLst>
            </p:cNvPr>
            <p:cNvCxnSpPr/>
            <p:nvPr/>
          </p:nvCxnSpPr>
          <p:spPr>
            <a:xfrm flipV="1">
              <a:off x="3271908" y="2267953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5" name="テキスト ボックス 184">
            <a:extLst>
              <a:ext uri="{FF2B5EF4-FFF2-40B4-BE49-F238E27FC236}">
                <a16:creationId xmlns:a16="http://schemas.microsoft.com/office/drawing/2014/main" id="{B62A5376-3EC9-7141-A3A3-ADA7580A9A81}"/>
              </a:ext>
            </a:extLst>
          </p:cNvPr>
          <p:cNvSpPr txBox="1"/>
          <p:nvPr/>
        </p:nvSpPr>
        <p:spPr>
          <a:xfrm>
            <a:off x="2337230" y="7865707"/>
            <a:ext cx="3662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D3</a:t>
            </a:r>
          </a:p>
        </p:txBody>
      </p:sp>
      <p:cxnSp>
        <p:nvCxnSpPr>
          <p:cNvPr id="186" name="直線コネクタ 185">
            <a:extLst>
              <a:ext uri="{FF2B5EF4-FFF2-40B4-BE49-F238E27FC236}">
                <a16:creationId xmlns:a16="http://schemas.microsoft.com/office/drawing/2014/main" id="{94B32E50-4063-C84F-BB69-700C0FC1EB25}"/>
              </a:ext>
            </a:extLst>
          </p:cNvPr>
          <p:cNvCxnSpPr>
            <a:cxnSpLocks/>
            <a:stCxn id="181" idx="0"/>
            <a:endCxn id="167" idx="3"/>
          </p:cNvCxnSpPr>
          <p:nvPr/>
        </p:nvCxnSpPr>
        <p:spPr>
          <a:xfrm>
            <a:off x="2314887" y="8234386"/>
            <a:ext cx="0" cy="20145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9" name="直線矢印コネクタ 188">
            <a:extLst>
              <a:ext uri="{FF2B5EF4-FFF2-40B4-BE49-F238E27FC236}">
                <a16:creationId xmlns:a16="http://schemas.microsoft.com/office/drawing/2014/main" id="{4CE2909F-7E2A-C94F-B4B9-042097EA669B}"/>
              </a:ext>
            </a:extLst>
          </p:cNvPr>
          <p:cNvCxnSpPr>
            <a:cxnSpLocks/>
          </p:cNvCxnSpPr>
          <p:nvPr/>
        </p:nvCxnSpPr>
        <p:spPr>
          <a:xfrm>
            <a:off x="1282742" y="7903797"/>
            <a:ext cx="0" cy="27583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0" name="グループ化 189">
            <a:extLst>
              <a:ext uri="{FF2B5EF4-FFF2-40B4-BE49-F238E27FC236}">
                <a16:creationId xmlns:a16="http://schemas.microsoft.com/office/drawing/2014/main" id="{54C667F5-F9CA-094F-9031-47FAE1EEB8C4}"/>
              </a:ext>
            </a:extLst>
          </p:cNvPr>
          <p:cNvGrpSpPr/>
          <p:nvPr/>
        </p:nvGrpSpPr>
        <p:grpSpPr>
          <a:xfrm>
            <a:off x="1376475" y="8033977"/>
            <a:ext cx="346874" cy="213162"/>
            <a:chOff x="3019925" y="2165684"/>
            <a:chExt cx="346874" cy="213162"/>
          </a:xfrm>
        </p:grpSpPr>
        <p:sp>
          <p:nvSpPr>
            <p:cNvPr id="191" name="三角形 190">
              <a:extLst>
                <a:ext uri="{FF2B5EF4-FFF2-40B4-BE49-F238E27FC236}">
                  <a16:creationId xmlns:a16="http://schemas.microsoft.com/office/drawing/2014/main" id="{95A802F7-0FD0-2344-9040-A10936AE8EC2}"/>
                </a:ext>
              </a:extLst>
            </p:cNvPr>
            <p:cNvSpPr/>
            <p:nvPr/>
          </p:nvSpPr>
          <p:spPr>
            <a:xfrm rot="10800000">
              <a:off x="3019926" y="2165684"/>
              <a:ext cx="204537" cy="20453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92" name="直線コネクタ 191">
              <a:extLst>
                <a:ext uri="{FF2B5EF4-FFF2-40B4-BE49-F238E27FC236}">
                  <a16:creationId xmlns:a16="http://schemas.microsoft.com/office/drawing/2014/main" id="{3C3FB7CD-9A00-0D48-BBDD-25D54C93069B}"/>
                </a:ext>
              </a:extLst>
            </p:cNvPr>
            <p:cNvCxnSpPr/>
            <p:nvPr/>
          </p:nvCxnSpPr>
          <p:spPr>
            <a:xfrm>
              <a:off x="3019925" y="2378846"/>
              <a:ext cx="20453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線矢印コネクタ 192">
              <a:extLst>
                <a:ext uri="{FF2B5EF4-FFF2-40B4-BE49-F238E27FC236}">
                  <a16:creationId xmlns:a16="http://schemas.microsoft.com/office/drawing/2014/main" id="{7E5DAD5B-E771-1A45-ACC9-0CFA9634B946}"/>
                </a:ext>
              </a:extLst>
            </p:cNvPr>
            <p:cNvCxnSpPr/>
            <p:nvPr/>
          </p:nvCxnSpPr>
          <p:spPr>
            <a:xfrm flipV="1">
              <a:off x="3224463" y="2221131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線矢印コネクタ 193">
              <a:extLst>
                <a:ext uri="{FF2B5EF4-FFF2-40B4-BE49-F238E27FC236}">
                  <a16:creationId xmlns:a16="http://schemas.microsoft.com/office/drawing/2014/main" id="{4222F298-9BFD-6C4C-93A0-A2023B75C241}"/>
                </a:ext>
              </a:extLst>
            </p:cNvPr>
            <p:cNvCxnSpPr/>
            <p:nvPr/>
          </p:nvCxnSpPr>
          <p:spPr>
            <a:xfrm flipV="1">
              <a:off x="3271908" y="2267953"/>
              <a:ext cx="94891" cy="1022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5" name="テキスト ボックス 194">
            <a:extLst>
              <a:ext uri="{FF2B5EF4-FFF2-40B4-BE49-F238E27FC236}">
                <a16:creationId xmlns:a16="http://schemas.microsoft.com/office/drawing/2014/main" id="{463BA7C0-7DE0-3A42-95B8-BB9DF339F6F4}"/>
              </a:ext>
            </a:extLst>
          </p:cNvPr>
          <p:cNvSpPr txBox="1"/>
          <p:nvPr/>
        </p:nvSpPr>
        <p:spPr>
          <a:xfrm>
            <a:off x="1501087" y="7869835"/>
            <a:ext cx="3662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D1</a:t>
            </a:r>
          </a:p>
        </p:txBody>
      </p:sp>
      <p:cxnSp>
        <p:nvCxnSpPr>
          <p:cNvPr id="196" name="直線コネクタ 195">
            <a:extLst>
              <a:ext uri="{FF2B5EF4-FFF2-40B4-BE49-F238E27FC236}">
                <a16:creationId xmlns:a16="http://schemas.microsoft.com/office/drawing/2014/main" id="{0AA6B25E-60B5-5C43-B3A2-1FE9F4007FFB}"/>
              </a:ext>
            </a:extLst>
          </p:cNvPr>
          <p:cNvCxnSpPr>
            <a:cxnSpLocks/>
            <a:stCxn id="191" idx="0"/>
            <a:endCxn id="151" idx="3"/>
          </p:cNvCxnSpPr>
          <p:nvPr/>
        </p:nvCxnSpPr>
        <p:spPr>
          <a:xfrm flipH="1">
            <a:off x="1478733" y="8238514"/>
            <a:ext cx="11" cy="18957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3" name="テキスト ボックス 202">
            <a:extLst>
              <a:ext uri="{FF2B5EF4-FFF2-40B4-BE49-F238E27FC236}">
                <a16:creationId xmlns:a16="http://schemas.microsoft.com/office/drawing/2014/main" id="{5499BB3E-78B8-2B47-BD97-28BF88BB7097}"/>
              </a:ext>
            </a:extLst>
          </p:cNvPr>
          <p:cNvSpPr txBox="1"/>
          <p:nvPr/>
        </p:nvSpPr>
        <p:spPr>
          <a:xfrm>
            <a:off x="2678096" y="7834820"/>
            <a:ext cx="39945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/>
              <a:t>上の回路において、</a:t>
            </a:r>
            <a:r>
              <a:rPr kumimoji="1" lang="en-US" altLang="ja-JP" sz="1050" dirty="0"/>
              <a:t>D1</a:t>
            </a:r>
            <a:r>
              <a:rPr kumimoji="1" lang="ja-JP" altLang="en-US" sz="1050"/>
              <a:t>青、</a:t>
            </a:r>
            <a:r>
              <a:rPr kumimoji="1" lang="en-US" altLang="ja-JP" sz="1050" dirty="0"/>
              <a:t>D2</a:t>
            </a:r>
            <a:r>
              <a:rPr kumimoji="1" lang="ja-JP" altLang="en-US" sz="1050"/>
              <a:t>赤、</a:t>
            </a:r>
            <a:r>
              <a:rPr kumimoji="1" lang="en-US" altLang="ja-JP" sz="1050" dirty="0"/>
              <a:t>D3</a:t>
            </a:r>
            <a:r>
              <a:rPr kumimoji="1" lang="ja-JP" altLang="en-US" sz="1050"/>
              <a:t>青、</a:t>
            </a:r>
            <a:r>
              <a:rPr kumimoji="1" lang="en-US" altLang="ja-JP" sz="1050" dirty="0"/>
              <a:t>D4</a:t>
            </a:r>
            <a:r>
              <a:rPr kumimoji="1" lang="ja-JP" altLang="en-US" sz="1050"/>
              <a:t>青、</a:t>
            </a:r>
            <a:r>
              <a:rPr kumimoji="1" lang="en-US" altLang="ja-JP" sz="1050" dirty="0"/>
              <a:t>R1=10Ω</a:t>
            </a:r>
            <a:r>
              <a:rPr kumimoji="1" lang="ja-JP" altLang="en-US" sz="1050"/>
              <a:t>、</a:t>
            </a:r>
            <a:r>
              <a:rPr kumimoji="1" lang="en-US" altLang="ja-JP" sz="1050" dirty="0"/>
              <a:t>R2=50Ω</a:t>
            </a:r>
            <a:r>
              <a:rPr kumimoji="1" lang="ja-JP" altLang="en-US" sz="1050"/>
              <a:t>をセットした。このとき、以下の問題に答えよ。</a:t>
            </a:r>
            <a:endParaRPr kumimoji="1" lang="en-US" altLang="ja-JP" sz="1050" dirty="0"/>
          </a:p>
          <a:p>
            <a:r>
              <a:rPr kumimoji="1" lang="ja-JP" altLang="en-US" sz="1050"/>
              <a:t>（１）</a:t>
            </a:r>
            <a:r>
              <a:rPr kumimoji="1" lang="en-US" altLang="ja-JP" sz="1050" dirty="0"/>
              <a:t>I1</a:t>
            </a:r>
            <a:r>
              <a:rPr kumimoji="1" lang="ja-JP" altLang="en-US" sz="1050"/>
              <a:t>を求めよ。</a:t>
            </a:r>
            <a:endParaRPr kumimoji="1" lang="en-US" altLang="ja-JP" sz="1050" dirty="0"/>
          </a:p>
          <a:p>
            <a:r>
              <a:rPr kumimoji="1" lang="ja-JP" altLang="en-US" sz="1050"/>
              <a:t>（２）</a:t>
            </a:r>
            <a:r>
              <a:rPr kumimoji="1" lang="en-US" altLang="ja-JP" sz="1050" dirty="0"/>
              <a:t>I2</a:t>
            </a:r>
            <a:r>
              <a:rPr kumimoji="1" lang="ja-JP" altLang="en-US" sz="1050"/>
              <a:t>を求めよ。</a:t>
            </a:r>
            <a:endParaRPr kumimoji="1" lang="en-US" altLang="ja-JP" sz="1050" dirty="0"/>
          </a:p>
        </p:txBody>
      </p:sp>
    </p:spTree>
    <p:extLst>
      <p:ext uri="{BB962C8B-B14F-4D97-AF65-F5344CB8AC3E}">
        <p14:creationId xmlns:p14="http://schemas.microsoft.com/office/powerpoint/2010/main" val="647538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</a:t>
            </a:r>
            <a:r>
              <a:rPr kumimoji="1" lang="ja-JP" altLang="en-US" sz="1100"/>
              <a:t>回路</a:t>
            </a:r>
            <a:r>
              <a:rPr kumimoji="1" lang="en-US" altLang="ja-JP" sz="1100" dirty="0"/>
              <a:t>II</a:t>
            </a:r>
            <a:r>
              <a:rPr kumimoji="1" lang="ja-JP" altLang="en-US" sz="1100"/>
              <a:t> 演習問題</a:t>
            </a:r>
            <a:r>
              <a:rPr kumimoji="1" lang="en-US" altLang="ja-JP" sz="1100" dirty="0"/>
              <a:t>: </a:t>
            </a:r>
            <a:r>
              <a:rPr kumimoji="1" lang="ja-JP" altLang="en-US" sz="1100"/>
              <a:t>電子素子による論理素子の構成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F8C3483-EB19-1046-9DDD-CA3D749B6FC9}"/>
              </a:ext>
            </a:extLst>
          </p:cNvPr>
          <p:cNvSpPr/>
          <p:nvPr/>
        </p:nvSpPr>
        <p:spPr>
          <a:xfrm>
            <a:off x="1568155" y="4081398"/>
            <a:ext cx="5271557" cy="17972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3C9ABED-953E-014B-A34E-97DB64F0CB23}"/>
              </a:ext>
            </a:extLst>
          </p:cNvPr>
          <p:cNvSpPr/>
          <p:nvPr/>
        </p:nvSpPr>
        <p:spPr>
          <a:xfrm>
            <a:off x="19812" y="4081397"/>
            <a:ext cx="1504955" cy="1797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C605E4D-8E12-2248-865E-E020C9D139FC}"/>
              </a:ext>
            </a:extLst>
          </p:cNvPr>
          <p:cNvSpPr txBox="1"/>
          <p:nvPr/>
        </p:nvSpPr>
        <p:spPr>
          <a:xfrm>
            <a:off x="-18288" y="4066018"/>
            <a:ext cx="17008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NOT</a:t>
            </a:r>
            <a:r>
              <a:rPr kumimoji="1" lang="ja-JP" altLang="en-US" sz="1050"/>
              <a:t>素子（論理回路）</a:t>
            </a:r>
            <a:endParaRPr kumimoji="1" lang="en-US" altLang="ja-JP" sz="1050" dirty="0"/>
          </a:p>
        </p:txBody>
      </p: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CA51C6CA-4BC4-EE48-BC04-FA4E7032F6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401163"/>
              </p:ext>
            </p:extLst>
          </p:nvPr>
        </p:nvGraphicFramePr>
        <p:xfrm>
          <a:off x="1793529" y="5136727"/>
          <a:ext cx="1008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87989584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265789789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A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0" dirty="0"/>
                    </a:p>
                  </a:txBody>
                  <a:tcPr marL="72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o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-25000" dirty="0"/>
                    </a:p>
                  </a:txBody>
                  <a:tcPr marL="72000" marT="0" marB="0"/>
                </a:tc>
                <a:extLst>
                  <a:ext uri="{0D108BD9-81ED-4DB2-BD59-A6C34878D82A}">
                    <a16:rowId xmlns:a16="http://schemas.microsoft.com/office/drawing/2014/main" val="402644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488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88222416"/>
                  </a:ext>
                </a:extLst>
              </a:tr>
            </a:tbl>
          </a:graphicData>
        </a:graphic>
      </p:graphicFrame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C4DEA37D-D3EB-D449-8791-1C17E44EB4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643163"/>
              </p:ext>
            </p:extLst>
          </p:nvPr>
        </p:nvGraphicFramePr>
        <p:xfrm>
          <a:off x="337658" y="5136727"/>
          <a:ext cx="792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8798958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265789789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aseline="0" dirty="0"/>
                        <a:t>A</a:t>
                      </a:r>
                      <a:endParaRPr kumimoji="1" lang="ja-JP" altLang="en-US" sz="1100" baseline="0" dirty="0"/>
                    </a:p>
                  </a:txBody>
                  <a:tcPr marL="72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aseline="0" dirty="0"/>
                        <a:t>Z</a:t>
                      </a:r>
                      <a:endParaRPr kumimoji="1" lang="ja-JP" altLang="en-US" sz="1100" baseline="0" dirty="0"/>
                    </a:p>
                  </a:txBody>
                  <a:tcPr marL="72000" marT="0" marB="0"/>
                </a:tc>
                <a:extLst>
                  <a:ext uri="{0D108BD9-81ED-4DB2-BD59-A6C34878D82A}">
                    <a16:rowId xmlns:a16="http://schemas.microsoft.com/office/drawing/2014/main" val="402644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488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88222416"/>
                  </a:ext>
                </a:extLst>
              </a:tr>
            </a:tbl>
          </a:graphicData>
        </a:graphic>
      </p:graphicFrame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387FF44-C1F1-AD47-BD13-58B8FFF42F79}"/>
              </a:ext>
            </a:extLst>
          </p:cNvPr>
          <p:cNvSpPr txBox="1"/>
          <p:nvPr/>
        </p:nvSpPr>
        <p:spPr>
          <a:xfrm>
            <a:off x="1524768" y="4066018"/>
            <a:ext cx="17008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NOT</a:t>
            </a:r>
            <a:r>
              <a:rPr kumimoji="1" lang="ja-JP" altLang="en-US" sz="1050"/>
              <a:t>素子（電子回路）</a:t>
            </a:r>
            <a:endParaRPr kumimoji="1" lang="en-US" altLang="ja-JP" sz="1050" dirty="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B3D9A2A3-14B1-6A4E-AD9D-2C6439440FED}"/>
              </a:ext>
            </a:extLst>
          </p:cNvPr>
          <p:cNvSpPr/>
          <p:nvPr/>
        </p:nvSpPr>
        <p:spPr>
          <a:xfrm>
            <a:off x="1569267" y="516345"/>
            <a:ext cx="5271557" cy="17048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FEFB245B-56D2-B842-B275-691472DBFAF4}"/>
              </a:ext>
            </a:extLst>
          </p:cNvPr>
          <p:cNvSpPr/>
          <p:nvPr/>
        </p:nvSpPr>
        <p:spPr>
          <a:xfrm>
            <a:off x="20924" y="516344"/>
            <a:ext cx="1504955" cy="17048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D56FF9AB-21A9-A947-806E-9FDAB463F962}"/>
              </a:ext>
            </a:extLst>
          </p:cNvPr>
          <p:cNvSpPr txBox="1"/>
          <p:nvPr/>
        </p:nvSpPr>
        <p:spPr>
          <a:xfrm>
            <a:off x="-17176" y="500965"/>
            <a:ext cx="17008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AND</a:t>
            </a:r>
            <a:r>
              <a:rPr kumimoji="1" lang="ja-JP" altLang="en-US" sz="1050"/>
              <a:t>素子（論理回路）</a:t>
            </a:r>
            <a:endParaRPr kumimoji="1" lang="en-US" altLang="ja-JP" sz="1050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18A37CCF-95FD-4343-A3A9-D7534D21E2E5}"/>
              </a:ext>
            </a:extLst>
          </p:cNvPr>
          <p:cNvSpPr txBox="1"/>
          <p:nvPr/>
        </p:nvSpPr>
        <p:spPr>
          <a:xfrm>
            <a:off x="1525880" y="500965"/>
            <a:ext cx="17008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AND</a:t>
            </a:r>
            <a:r>
              <a:rPr kumimoji="1" lang="ja-JP" altLang="en-US" sz="1050"/>
              <a:t>素子（電子回路）</a:t>
            </a:r>
            <a:endParaRPr kumimoji="1" lang="en-US" altLang="ja-JP" sz="1050" dirty="0"/>
          </a:p>
        </p:txBody>
      </p:sp>
      <p:graphicFrame>
        <p:nvGraphicFramePr>
          <p:cNvPr id="40" name="表 39">
            <a:extLst>
              <a:ext uri="{FF2B5EF4-FFF2-40B4-BE49-F238E27FC236}">
                <a16:creationId xmlns:a16="http://schemas.microsoft.com/office/drawing/2014/main" id="{C6DB99B5-F4FC-D440-9CE3-FAF343070A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950528"/>
              </p:ext>
            </p:extLst>
          </p:nvPr>
        </p:nvGraphicFramePr>
        <p:xfrm>
          <a:off x="1768360" y="1243937"/>
          <a:ext cx="1188000" cy="899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8798958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40524202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2657897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A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B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-2500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o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-25000" dirty="0"/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402644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488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882224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596606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55056437"/>
                  </a:ext>
                </a:extLst>
              </a:tr>
            </a:tbl>
          </a:graphicData>
        </a:graphic>
      </p:graphicFrame>
      <p:graphicFrame>
        <p:nvGraphicFramePr>
          <p:cNvPr id="42" name="表 41">
            <a:extLst>
              <a:ext uri="{FF2B5EF4-FFF2-40B4-BE49-F238E27FC236}">
                <a16:creationId xmlns:a16="http://schemas.microsoft.com/office/drawing/2014/main" id="{2DE5CDCD-4E45-C146-BD53-20CF2F0F8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941174"/>
              </p:ext>
            </p:extLst>
          </p:nvPr>
        </p:nvGraphicFramePr>
        <p:xfrm>
          <a:off x="153120" y="1243937"/>
          <a:ext cx="1188000" cy="899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8798958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40524202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2657897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aseline="0" dirty="0"/>
                        <a:t>A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aseline="0" dirty="0"/>
                        <a:t>B</a:t>
                      </a:r>
                      <a:endParaRPr kumimoji="1" lang="ja-JP" altLang="en-US" sz="1100" baseline="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aseline="0" dirty="0"/>
                        <a:t>Z</a:t>
                      </a:r>
                      <a:endParaRPr kumimoji="1" lang="ja-JP" altLang="en-US" sz="1100" baseline="0" dirty="0"/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402644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488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882224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596606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55056437"/>
                  </a:ext>
                </a:extLst>
              </a:tr>
            </a:tbl>
          </a:graphicData>
        </a:graphic>
      </p:graphicFrame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D23DA99-9721-8D44-9444-818E50D7B5E4}"/>
              </a:ext>
            </a:extLst>
          </p:cNvPr>
          <p:cNvSpPr/>
          <p:nvPr/>
        </p:nvSpPr>
        <p:spPr>
          <a:xfrm>
            <a:off x="1569267" y="2297657"/>
            <a:ext cx="5271557" cy="17048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CD073938-08C5-1846-8751-D5A4121C7C29}"/>
              </a:ext>
            </a:extLst>
          </p:cNvPr>
          <p:cNvSpPr/>
          <p:nvPr/>
        </p:nvSpPr>
        <p:spPr>
          <a:xfrm>
            <a:off x="20924" y="2297656"/>
            <a:ext cx="1504955" cy="17048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54B8FCB2-A920-A940-81C8-93D6F8A5F0CA}"/>
              </a:ext>
            </a:extLst>
          </p:cNvPr>
          <p:cNvSpPr txBox="1"/>
          <p:nvPr/>
        </p:nvSpPr>
        <p:spPr>
          <a:xfrm>
            <a:off x="-17176" y="2282277"/>
            <a:ext cx="17008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OR</a:t>
            </a:r>
            <a:r>
              <a:rPr kumimoji="1" lang="ja-JP" altLang="en-US" sz="1050"/>
              <a:t>素子（論理回路）</a:t>
            </a:r>
            <a:endParaRPr kumimoji="1" lang="en-US" altLang="ja-JP" sz="1050" dirty="0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0412B2DA-AF0E-224F-A38C-E41238A2DC61}"/>
              </a:ext>
            </a:extLst>
          </p:cNvPr>
          <p:cNvSpPr txBox="1"/>
          <p:nvPr/>
        </p:nvSpPr>
        <p:spPr>
          <a:xfrm>
            <a:off x="1525880" y="2282277"/>
            <a:ext cx="17008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OR</a:t>
            </a:r>
            <a:r>
              <a:rPr kumimoji="1" lang="ja-JP" altLang="en-US" sz="1050"/>
              <a:t>素子（電子回路）</a:t>
            </a:r>
            <a:endParaRPr kumimoji="1" lang="en-US" altLang="ja-JP" sz="1050" dirty="0"/>
          </a:p>
        </p:txBody>
      </p:sp>
      <p:graphicFrame>
        <p:nvGraphicFramePr>
          <p:cNvPr id="71" name="表 70">
            <a:extLst>
              <a:ext uri="{FF2B5EF4-FFF2-40B4-BE49-F238E27FC236}">
                <a16:creationId xmlns:a16="http://schemas.microsoft.com/office/drawing/2014/main" id="{00F8786C-429C-B446-B8F0-EDF30D09F9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346055"/>
              </p:ext>
            </p:extLst>
          </p:nvPr>
        </p:nvGraphicFramePr>
        <p:xfrm>
          <a:off x="1768360" y="3025249"/>
          <a:ext cx="1188000" cy="899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8798958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40524202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2657897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A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B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-2500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o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-25000" dirty="0"/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402644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488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882224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596606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55056437"/>
                  </a:ext>
                </a:extLst>
              </a:tr>
            </a:tbl>
          </a:graphicData>
        </a:graphic>
      </p:graphicFrame>
      <p:graphicFrame>
        <p:nvGraphicFramePr>
          <p:cNvPr id="72" name="表 71">
            <a:extLst>
              <a:ext uri="{FF2B5EF4-FFF2-40B4-BE49-F238E27FC236}">
                <a16:creationId xmlns:a16="http://schemas.microsoft.com/office/drawing/2014/main" id="{F9F265B5-7F7C-C14B-B00F-7C1955F6BC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042426"/>
              </p:ext>
            </p:extLst>
          </p:nvPr>
        </p:nvGraphicFramePr>
        <p:xfrm>
          <a:off x="153120" y="3025249"/>
          <a:ext cx="1188000" cy="899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8798958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40524202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2657897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aseline="0" dirty="0"/>
                        <a:t>A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aseline="0" dirty="0"/>
                        <a:t>B</a:t>
                      </a:r>
                      <a:endParaRPr kumimoji="1" lang="ja-JP" altLang="en-US" sz="1100" baseline="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aseline="0" dirty="0"/>
                        <a:t>Z</a:t>
                      </a:r>
                      <a:endParaRPr kumimoji="1" lang="ja-JP" altLang="en-US" sz="1100" baseline="0" dirty="0"/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402644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488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882224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596606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55056437"/>
                  </a:ext>
                </a:extLst>
              </a:tr>
            </a:tbl>
          </a:graphicData>
        </a:graphic>
      </p:graphicFrame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0F0D9B9C-E7D6-E744-B920-135B325104E8}"/>
              </a:ext>
            </a:extLst>
          </p:cNvPr>
          <p:cNvSpPr/>
          <p:nvPr/>
        </p:nvSpPr>
        <p:spPr>
          <a:xfrm>
            <a:off x="1566219" y="5961446"/>
            <a:ext cx="5271557" cy="18733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C11856DF-2116-A842-B49A-12F0E5DE089A}"/>
              </a:ext>
            </a:extLst>
          </p:cNvPr>
          <p:cNvSpPr/>
          <p:nvPr/>
        </p:nvSpPr>
        <p:spPr>
          <a:xfrm>
            <a:off x="17876" y="5961446"/>
            <a:ext cx="1504955" cy="18733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5FA40A7F-8BB1-3E4C-BA7E-C9713EA83FE8}"/>
              </a:ext>
            </a:extLst>
          </p:cNvPr>
          <p:cNvSpPr txBox="1"/>
          <p:nvPr/>
        </p:nvSpPr>
        <p:spPr>
          <a:xfrm>
            <a:off x="-20224" y="5946067"/>
            <a:ext cx="17008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NAND</a:t>
            </a:r>
            <a:r>
              <a:rPr kumimoji="1" lang="ja-JP" altLang="en-US" sz="1050"/>
              <a:t>素子（論理回路）</a:t>
            </a:r>
            <a:endParaRPr kumimoji="1" lang="en-US" altLang="ja-JP" sz="1050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D359026A-487F-EE42-94BC-760DC89500A3}"/>
              </a:ext>
            </a:extLst>
          </p:cNvPr>
          <p:cNvSpPr txBox="1"/>
          <p:nvPr/>
        </p:nvSpPr>
        <p:spPr>
          <a:xfrm>
            <a:off x="1522832" y="5946067"/>
            <a:ext cx="17008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NAND</a:t>
            </a:r>
            <a:r>
              <a:rPr kumimoji="1" lang="ja-JP" altLang="en-US" sz="1050"/>
              <a:t>素子（電子回路）</a:t>
            </a:r>
            <a:endParaRPr kumimoji="1" lang="en-US" altLang="ja-JP" sz="1050" dirty="0"/>
          </a:p>
        </p:txBody>
      </p:sp>
      <p:graphicFrame>
        <p:nvGraphicFramePr>
          <p:cNvPr id="78" name="表 77">
            <a:extLst>
              <a:ext uri="{FF2B5EF4-FFF2-40B4-BE49-F238E27FC236}">
                <a16:creationId xmlns:a16="http://schemas.microsoft.com/office/drawing/2014/main" id="{FC1924F7-0176-0240-B6D2-BBC80B0DF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678148"/>
              </p:ext>
            </p:extLst>
          </p:nvPr>
        </p:nvGraphicFramePr>
        <p:xfrm>
          <a:off x="1765312" y="6835343"/>
          <a:ext cx="1188000" cy="899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8798958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40524202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2657897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A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B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-2500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o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-25000" dirty="0"/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402644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488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882224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596606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55056437"/>
                  </a:ext>
                </a:extLst>
              </a:tr>
            </a:tbl>
          </a:graphicData>
        </a:graphic>
      </p:graphicFrame>
      <p:graphicFrame>
        <p:nvGraphicFramePr>
          <p:cNvPr id="79" name="表 78">
            <a:extLst>
              <a:ext uri="{FF2B5EF4-FFF2-40B4-BE49-F238E27FC236}">
                <a16:creationId xmlns:a16="http://schemas.microsoft.com/office/drawing/2014/main" id="{B62AC8C0-39EA-C940-ADEA-08AFB3A177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512335"/>
              </p:ext>
            </p:extLst>
          </p:nvPr>
        </p:nvGraphicFramePr>
        <p:xfrm>
          <a:off x="150072" y="6835343"/>
          <a:ext cx="1188000" cy="899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8798958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40524202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2657897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aseline="0" dirty="0"/>
                        <a:t>A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aseline="0" dirty="0"/>
                        <a:t>B</a:t>
                      </a:r>
                      <a:endParaRPr kumimoji="1" lang="ja-JP" altLang="en-US" sz="1100" baseline="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aseline="0" dirty="0"/>
                        <a:t>Z</a:t>
                      </a:r>
                      <a:endParaRPr kumimoji="1" lang="ja-JP" altLang="en-US" sz="1100" baseline="0" dirty="0"/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402644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488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882224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596606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55056437"/>
                  </a:ext>
                </a:extLst>
              </a:tr>
            </a:tbl>
          </a:graphicData>
        </a:graphic>
      </p:graphicFrame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7341C16A-BBF1-E643-9251-4CC876EF5B50}"/>
              </a:ext>
            </a:extLst>
          </p:cNvPr>
          <p:cNvSpPr/>
          <p:nvPr/>
        </p:nvSpPr>
        <p:spPr>
          <a:xfrm>
            <a:off x="1566219" y="7909024"/>
            <a:ext cx="5271557" cy="19461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28635E7B-2ECE-A644-986E-1C003468C83E}"/>
              </a:ext>
            </a:extLst>
          </p:cNvPr>
          <p:cNvSpPr/>
          <p:nvPr/>
        </p:nvSpPr>
        <p:spPr>
          <a:xfrm>
            <a:off x="17876" y="7909024"/>
            <a:ext cx="1504955" cy="19461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519811FF-BA91-144C-B20F-C31F4187AE74}"/>
              </a:ext>
            </a:extLst>
          </p:cNvPr>
          <p:cNvSpPr txBox="1"/>
          <p:nvPr/>
        </p:nvSpPr>
        <p:spPr>
          <a:xfrm>
            <a:off x="-20224" y="7893645"/>
            <a:ext cx="17008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NOR</a:t>
            </a:r>
            <a:r>
              <a:rPr kumimoji="1" lang="ja-JP" altLang="en-US" sz="1050"/>
              <a:t>素子（論理回路）</a:t>
            </a:r>
            <a:endParaRPr kumimoji="1" lang="en-US" altLang="ja-JP" sz="1050" dirty="0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B00BFDE7-4D77-094A-B5BA-BD4041CF9D01}"/>
              </a:ext>
            </a:extLst>
          </p:cNvPr>
          <p:cNvSpPr txBox="1"/>
          <p:nvPr/>
        </p:nvSpPr>
        <p:spPr>
          <a:xfrm>
            <a:off x="1522832" y="7893645"/>
            <a:ext cx="17008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NOR</a:t>
            </a:r>
            <a:r>
              <a:rPr kumimoji="1" lang="ja-JP" altLang="en-US" sz="1050"/>
              <a:t>素子（電子回路）</a:t>
            </a:r>
            <a:endParaRPr kumimoji="1" lang="en-US" altLang="ja-JP" sz="1050" dirty="0"/>
          </a:p>
        </p:txBody>
      </p:sp>
      <p:graphicFrame>
        <p:nvGraphicFramePr>
          <p:cNvPr id="85" name="表 84">
            <a:extLst>
              <a:ext uri="{FF2B5EF4-FFF2-40B4-BE49-F238E27FC236}">
                <a16:creationId xmlns:a16="http://schemas.microsoft.com/office/drawing/2014/main" id="{0DA83EC7-75F2-EF48-B210-0C3DC44CC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777815"/>
              </p:ext>
            </p:extLst>
          </p:nvPr>
        </p:nvGraphicFramePr>
        <p:xfrm>
          <a:off x="1765312" y="8856073"/>
          <a:ext cx="1188000" cy="899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8798958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40524202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2657897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A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B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-2500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V</a:t>
                      </a:r>
                      <a:r>
                        <a:rPr kumimoji="1" lang="en-US" altLang="ja-JP" sz="1100" baseline="-25000" dirty="0"/>
                        <a:t>o</a:t>
                      </a:r>
                      <a:r>
                        <a:rPr kumimoji="1" lang="en-US" altLang="ja-JP" sz="1100" baseline="0" dirty="0"/>
                        <a:t>[V]</a:t>
                      </a:r>
                      <a:endParaRPr kumimoji="1" lang="ja-JP" altLang="en-US" sz="1100" baseline="-25000" dirty="0"/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402644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488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882224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596606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55056437"/>
                  </a:ext>
                </a:extLst>
              </a:tr>
            </a:tbl>
          </a:graphicData>
        </a:graphic>
      </p:graphicFrame>
      <p:graphicFrame>
        <p:nvGraphicFramePr>
          <p:cNvPr id="86" name="表 85">
            <a:extLst>
              <a:ext uri="{FF2B5EF4-FFF2-40B4-BE49-F238E27FC236}">
                <a16:creationId xmlns:a16="http://schemas.microsoft.com/office/drawing/2014/main" id="{F79E680E-9B64-DC42-80E9-4552F47E66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490903"/>
              </p:ext>
            </p:extLst>
          </p:nvPr>
        </p:nvGraphicFramePr>
        <p:xfrm>
          <a:off x="150072" y="8856073"/>
          <a:ext cx="1188000" cy="899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8798958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405242024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2657897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aseline="0" dirty="0"/>
                        <a:t>A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aseline="0" dirty="0"/>
                        <a:t>B</a:t>
                      </a:r>
                      <a:endParaRPr kumimoji="1" lang="ja-JP" altLang="en-US" sz="1100" baseline="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aseline="0" dirty="0"/>
                        <a:t>Z</a:t>
                      </a:r>
                      <a:endParaRPr kumimoji="1" lang="ja-JP" altLang="en-US" sz="1100" baseline="0" dirty="0"/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402644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488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882224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596606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55056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3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 dirty="0"/>
              <a:t>  授業資料</a:t>
            </a:r>
            <a:r>
              <a:rPr kumimoji="1" lang="en-US" altLang="ja-JP" sz="1100" dirty="0"/>
              <a:t>03: </a:t>
            </a:r>
            <a:r>
              <a:rPr kumimoji="1" lang="ja-JP" altLang="en-US" sz="1100" dirty="0"/>
              <a:t>反転加算回路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06129B-D994-4756-B9FF-31879E38920D}"/>
              </a:ext>
            </a:extLst>
          </p:cNvPr>
          <p:cNvSpPr txBox="1"/>
          <p:nvPr/>
        </p:nvSpPr>
        <p:spPr>
          <a:xfrm>
            <a:off x="-2" y="629920"/>
            <a:ext cx="6756935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反転加算回路：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ja-JP" altLang="en-US" sz="1050" dirty="0"/>
              <a:t>反転加算回路における電圧の入出力関係：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ja-JP" altLang="en-US" sz="1050" dirty="0"/>
              <a:t>反転加算回路において、抵抗</a:t>
            </a:r>
            <a:r>
              <a:rPr kumimoji="1" lang="en-US" altLang="ja-JP" sz="1050" dirty="0"/>
              <a:t>R1</a:t>
            </a:r>
            <a:r>
              <a:rPr kumimoji="1" lang="ja-JP" altLang="en-US" sz="1050" dirty="0" err="1"/>
              <a:t>、</a:t>
            </a:r>
            <a:r>
              <a:rPr kumimoji="1" lang="en-US" altLang="ja-JP" sz="1050" dirty="0"/>
              <a:t>R2</a:t>
            </a:r>
            <a:r>
              <a:rPr kumimoji="1" lang="ja-JP" altLang="en-US" sz="1050" dirty="0" err="1"/>
              <a:t>、</a:t>
            </a:r>
            <a:r>
              <a:rPr kumimoji="1" lang="en-US" altLang="ja-JP" sz="1050" dirty="0"/>
              <a:t>Rf</a:t>
            </a:r>
            <a:r>
              <a:rPr kumimoji="1" lang="ja-JP" altLang="en-US" sz="1050" dirty="0"/>
              <a:t>がすべて同じ値のとき、入出力関係はどのように簡略化されるか。</a:t>
            </a:r>
            <a:endParaRPr kumimoji="1" lang="en-US" altLang="ja-JP" sz="1050" dirty="0"/>
          </a:p>
        </p:txBody>
      </p:sp>
    </p:spTree>
    <p:extLst>
      <p:ext uri="{BB962C8B-B14F-4D97-AF65-F5344CB8AC3E}">
        <p14:creationId xmlns:p14="http://schemas.microsoft.com/office/powerpoint/2010/main" val="1312048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 dirty="0"/>
              <a:t>  授業資料</a:t>
            </a:r>
            <a:r>
              <a:rPr kumimoji="1" lang="en-US" altLang="ja-JP" sz="1100" dirty="0"/>
              <a:t>04: </a:t>
            </a:r>
            <a:r>
              <a:rPr kumimoji="1" lang="ja-JP" altLang="en-US" sz="1100" dirty="0"/>
              <a:t>反転加算回路（問題）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3AA3EFF-C896-4086-8206-F68C179ED8D5}"/>
              </a:ext>
            </a:extLst>
          </p:cNvPr>
          <p:cNvSpPr txBox="1"/>
          <p:nvPr/>
        </p:nvSpPr>
        <p:spPr>
          <a:xfrm>
            <a:off x="-3" y="618122"/>
            <a:ext cx="675693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反転加算回路において、直流電圧</a:t>
            </a:r>
            <a:r>
              <a:rPr kumimoji="1" lang="en-US" altLang="ja-JP" sz="1050" dirty="0"/>
              <a:t>V1=10[V]</a:t>
            </a:r>
            <a:r>
              <a:rPr kumimoji="1" lang="ja-JP" altLang="en-US" sz="1050" dirty="0" err="1"/>
              <a:t>、</a:t>
            </a:r>
            <a:r>
              <a:rPr kumimoji="1" lang="en-US" altLang="ja-JP" sz="1050" dirty="0"/>
              <a:t>V2=5[V]</a:t>
            </a:r>
            <a:r>
              <a:rPr kumimoji="1" lang="ja-JP" altLang="en-US" sz="1050" dirty="0"/>
              <a:t>を入力した。</a:t>
            </a:r>
            <a:r>
              <a:rPr kumimoji="1" lang="en-US" altLang="ja-JP" sz="1050" dirty="0"/>
              <a:t>R1=R2=Rf=50[Ω]</a:t>
            </a:r>
            <a:r>
              <a:rPr kumimoji="1" lang="ja-JP" altLang="en-US" sz="1050" dirty="0"/>
              <a:t>のとき、出力電圧</a:t>
            </a:r>
            <a:r>
              <a:rPr kumimoji="1" lang="en-US" altLang="ja-JP" sz="1050" dirty="0"/>
              <a:t>Vo</a:t>
            </a:r>
            <a:r>
              <a:rPr kumimoji="1" lang="ja-JP" altLang="en-US" sz="1050" dirty="0"/>
              <a:t>はいくらになるか。</a:t>
            </a:r>
            <a:endParaRPr kumimoji="1" lang="en-US" altLang="ja-JP" sz="105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AA214CF-32CB-4C6B-BAA7-38AE66F9220B}"/>
                  </a:ext>
                </a:extLst>
              </p:cNvPr>
              <p:cNvSpPr txBox="1"/>
              <p:nvPr/>
            </p:nvSpPr>
            <p:spPr>
              <a:xfrm>
                <a:off x="-4" y="1763794"/>
                <a:ext cx="6756935" cy="9177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50" dirty="0"/>
                  <a:t>反転加算回路において、</a:t>
                </a:r>
                <a:r>
                  <a:rPr kumimoji="1" lang="en-US" altLang="ja-JP" sz="1050" dirty="0"/>
                  <a:t>R1=100[Ω]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R2=200[Ω]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Rf=100[Ω]</a:t>
                </a:r>
                <a:r>
                  <a:rPr kumimoji="1" lang="ja-JP" altLang="en-US" sz="1050" dirty="0"/>
                  <a:t>の抵抗を与えた。また、入力電圧は、</a:t>
                </a:r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=0.</m:t>
                    </m:r>
                    <m:r>
                      <a:rPr kumimoji="1" lang="en-US" altLang="ja-JP" sz="1050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m:rPr>
                        <m:sty m:val="p"/>
                      </m:rPr>
                      <a:rPr kumimoji="1" lang="en-US" altLang="ja-JP" sz="1050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⁡(50</m:t>
                    </m:r>
                    <m:r>
                      <m:rPr>
                        <m:sty m:val="p"/>
                      </m:rPr>
                      <a:rPr kumimoji="1" lang="en-US" altLang="ja-JP" sz="1050" i="1">
                        <a:latin typeface="Cambria Math" panose="02040503050406030204" pitchFamily="18" charset="0"/>
                      </a:rPr>
                      <m:t>π</m:t>
                    </m:r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sz="1050" dirty="0"/>
                  <a:t> [V]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=0.</m:t>
                    </m:r>
                    <m:r>
                      <a:rPr kumimoji="1" lang="en-US" altLang="ja-JP" sz="1050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kumimoji="1" lang="en-US" altLang="ja-JP" sz="1050">
                        <a:latin typeface="Cambria Math" panose="02040503050406030204" pitchFamily="18" charset="0"/>
                      </a:rPr>
                      <m:t>sin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⁡(50</m:t>
                    </m:r>
                    <m:r>
                      <m:rPr>
                        <m:sty m:val="p"/>
                      </m:rPr>
                      <a:rPr kumimoji="1" lang="en-US" altLang="ja-JP" sz="1050" i="1">
                        <a:latin typeface="Cambria Math" panose="02040503050406030204" pitchFamily="18" charset="0"/>
                      </a:rPr>
                      <m:t>π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sz="1050" dirty="0"/>
                  <a:t> [V]</a:t>
                </a:r>
              </a:p>
              <a:p>
                <a:endParaRPr kumimoji="1" lang="en-US" altLang="ja-JP" sz="1050" dirty="0"/>
              </a:p>
              <a:p>
                <a:r>
                  <a:rPr kumimoji="1" lang="ja-JP" altLang="en-US" sz="1050" dirty="0"/>
                  <a:t>であった。このとき、出力電圧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kumimoji="1" lang="ja-JP" altLang="en-US" sz="1050" dirty="0"/>
                  <a:t>の式、波形、最大値</a:t>
                </a:r>
                <a:r>
                  <a:rPr kumimoji="1" lang="en-US" altLang="ja-JP" sz="1050" dirty="0" err="1"/>
                  <a:t>vm</a:t>
                </a:r>
                <a:r>
                  <a:rPr kumimoji="1" lang="ja-JP" altLang="en-US" sz="1050" dirty="0" err="1"/>
                  <a:t>、</a:t>
                </a:r>
                <a:r>
                  <a:rPr kumimoji="1" lang="ja-JP" altLang="en-US" sz="1050" dirty="0"/>
                  <a:t>実効値</a:t>
                </a:r>
                <a:r>
                  <a:rPr kumimoji="1" lang="en-US" altLang="ja-JP" sz="1050" dirty="0"/>
                  <a:t>v</a:t>
                </a:r>
                <a:r>
                  <a:rPr kumimoji="1" lang="ja-JP" altLang="en-US" sz="1050" dirty="0" err="1"/>
                  <a:t>、</a:t>
                </a:r>
                <a:r>
                  <a:rPr kumimoji="1" lang="ja-JP" altLang="en-US" sz="1050" dirty="0"/>
                  <a:t>平均値</a:t>
                </a:r>
                <a:r>
                  <a:rPr kumimoji="1" lang="en-US" altLang="ja-JP" sz="1050" dirty="0" err="1"/>
                  <a:t>va</a:t>
                </a:r>
                <a:r>
                  <a:rPr kumimoji="1" lang="ja-JP" altLang="en-US" sz="1050" dirty="0"/>
                  <a:t>を求めよ。</a:t>
                </a:r>
                <a:endParaRPr kumimoji="1" lang="en-US" altLang="ja-JP" sz="105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AA214CF-32CB-4C6B-BAA7-38AE66F922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" y="1763794"/>
                <a:ext cx="6756935" cy="917752"/>
              </a:xfrm>
              <a:prstGeom prst="rect">
                <a:avLst/>
              </a:prstGeom>
              <a:blipFill>
                <a:blip r:embed="rId2"/>
                <a:stretch>
                  <a:fillRect b="-66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7681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 dirty="0"/>
              <a:t>  授業資料</a:t>
            </a:r>
            <a:r>
              <a:rPr kumimoji="1" lang="en-US" altLang="ja-JP" sz="1100" dirty="0"/>
              <a:t>05: </a:t>
            </a:r>
            <a:r>
              <a:rPr kumimoji="1" lang="ja-JP" altLang="en-US" sz="1100" dirty="0"/>
              <a:t>非反転増幅回路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06129B-D994-4756-B9FF-31879E38920D}"/>
              </a:ext>
            </a:extLst>
          </p:cNvPr>
          <p:cNvSpPr txBox="1"/>
          <p:nvPr/>
        </p:nvSpPr>
        <p:spPr>
          <a:xfrm>
            <a:off x="-2" y="629920"/>
            <a:ext cx="6756935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非反転増幅回路：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ja-JP" altLang="en-US" sz="1050" dirty="0"/>
              <a:t>非反転増幅回路における電圧の入出力関係：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</p:txBody>
      </p:sp>
    </p:spTree>
    <p:extLst>
      <p:ext uri="{BB962C8B-B14F-4D97-AF65-F5344CB8AC3E}">
        <p14:creationId xmlns:p14="http://schemas.microsoft.com/office/powerpoint/2010/main" val="4876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 dirty="0"/>
              <a:t>  授業資料</a:t>
            </a:r>
            <a:r>
              <a:rPr kumimoji="1" lang="en-US" altLang="ja-JP" sz="1100" dirty="0"/>
              <a:t>06: </a:t>
            </a:r>
            <a:r>
              <a:rPr kumimoji="1" lang="ja-JP" altLang="en-US" sz="1100" dirty="0"/>
              <a:t>非反転増幅回路（問題）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0F41998E-2C9C-4082-ACEC-885748D00ED3}"/>
                  </a:ext>
                </a:extLst>
              </p:cNvPr>
              <p:cNvSpPr txBox="1"/>
              <p:nvPr/>
            </p:nvSpPr>
            <p:spPr>
              <a:xfrm>
                <a:off x="0" y="1679127"/>
                <a:ext cx="6756935" cy="900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50" dirty="0"/>
                  <a:t>非反転増幅回路において、</a:t>
                </a:r>
                <a:r>
                  <a:rPr kumimoji="1" lang="en-US" altLang="ja-JP" sz="1050" dirty="0"/>
                  <a:t>R1=100[Ω]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Rf=200[Ω]</a:t>
                </a:r>
                <a:r>
                  <a:rPr kumimoji="1" lang="ja-JP" altLang="en-US" sz="1050" dirty="0"/>
                  <a:t>の抵抗を与えた。また、入力電圧は、</a:t>
                </a:r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=0.</m:t>
                    </m:r>
                    <m:r>
                      <a:rPr kumimoji="1" lang="en-US" altLang="ja-JP" sz="1050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m:rPr>
                        <m:sty m:val="p"/>
                      </m:rPr>
                      <a:rPr kumimoji="1" lang="en-US" altLang="ja-JP" sz="1050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⁡(100</m:t>
                    </m:r>
                    <m:r>
                      <m:rPr>
                        <m:sty m:val="p"/>
                      </m:rPr>
                      <a:rPr kumimoji="1" lang="en-US" altLang="ja-JP" sz="1050" i="1">
                        <a:latin typeface="Cambria Math" panose="02040503050406030204" pitchFamily="18" charset="0"/>
                      </a:rPr>
                      <m:t>π</m:t>
                    </m:r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sz="105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sz="1050" dirty="0"/>
                  <a:t> [V]</a:t>
                </a:r>
              </a:p>
              <a:p>
                <a:endParaRPr kumimoji="1" lang="en-US" altLang="ja-JP" sz="1050" dirty="0"/>
              </a:p>
              <a:p>
                <a:r>
                  <a:rPr kumimoji="1" lang="ja-JP" altLang="en-US" sz="1050" dirty="0"/>
                  <a:t>であった。このとき、出力電圧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kumimoji="1" lang="ja-JP" altLang="en-US" sz="1050" dirty="0"/>
                  <a:t>の式、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kumimoji="1" lang="ja-JP" altLang="en-US" sz="1050" dirty="0"/>
                  <a:t>と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b="0" i="1" dirty="0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kumimoji="1" lang="ja-JP" altLang="en-US" sz="1050" dirty="0"/>
                  <a:t>の波形、最大値</a:t>
                </a:r>
                <a:r>
                  <a:rPr kumimoji="1" lang="en-US" altLang="ja-JP" sz="1050" dirty="0" err="1"/>
                  <a:t>vm</a:t>
                </a:r>
                <a:r>
                  <a:rPr kumimoji="1" lang="ja-JP" altLang="en-US" sz="1050" dirty="0" err="1"/>
                  <a:t>、</a:t>
                </a:r>
                <a:r>
                  <a:rPr kumimoji="1" lang="ja-JP" altLang="en-US" sz="1050" dirty="0"/>
                  <a:t>実効値</a:t>
                </a:r>
                <a:r>
                  <a:rPr kumimoji="1" lang="en-US" altLang="ja-JP" sz="1050" dirty="0"/>
                  <a:t>v</a:t>
                </a:r>
                <a:r>
                  <a:rPr kumimoji="1" lang="ja-JP" altLang="en-US" sz="1050" dirty="0" err="1"/>
                  <a:t>、</a:t>
                </a:r>
                <a:r>
                  <a:rPr kumimoji="1" lang="ja-JP" altLang="en-US" sz="1050" dirty="0"/>
                  <a:t>平均値</a:t>
                </a:r>
                <a:r>
                  <a:rPr kumimoji="1" lang="en-US" altLang="ja-JP" sz="1050" dirty="0" err="1"/>
                  <a:t>va</a:t>
                </a:r>
                <a:r>
                  <a:rPr kumimoji="1" lang="ja-JP" altLang="en-US" sz="1050" dirty="0" err="1"/>
                  <a:t>、</a:t>
                </a:r>
                <a:r>
                  <a:rPr kumimoji="1" lang="ja-JP" altLang="en-US" sz="1050" dirty="0"/>
                  <a:t>電圧増幅度を求めよ。</a:t>
                </a:r>
                <a:endParaRPr kumimoji="1" lang="en-US" altLang="ja-JP" sz="105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0F41998E-2C9C-4082-ACEC-885748D00E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679127"/>
                <a:ext cx="6756935" cy="900246"/>
              </a:xfrm>
              <a:prstGeom prst="rect">
                <a:avLst/>
              </a:prstGeom>
              <a:blipFill>
                <a:blip r:embed="rId2"/>
                <a:stretch>
                  <a:fillRect r="-1805" b="-270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74127C4-7DC9-44B3-AF85-B93B3DEF9F33}"/>
              </a:ext>
            </a:extLst>
          </p:cNvPr>
          <p:cNvSpPr txBox="1"/>
          <p:nvPr/>
        </p:nvSpPr>
        <p:spPr>
          <a:xfrm>
            <a:off x="0" y="553061"/>
            <a:ext cx="67569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非反転増幅回路において、</a:t>
            </a:r>
            <a:r>
              <a:rPr kumimoji="1" lang="en-US" altLang="ja-JP" sz="1050" dirty="0"/>
              <a:t>R1=10[Ω]</a:t>
            </a:r>
            <a:r>
              <a:rPr kumimoji="1" lang="ja-JP" altLang="en-US" sz="1050" dirty="0" err="1"/>
              <a:t>、</a:t>
            </a:r>
            <a:r>
              <a:rPr kumimoji="1" lang="en-US" altLang="ja-JP" sz="1050" dirty="0"/>
              <a:t>Rf=2k[Ω]</a:t>
            </a:r>
            <a:r>
              <a:rPr kumimoji="1" lang="ja-JP" altLang="en-US" sz="1050" dirty="0"/>
              <a:t>の抵抗を与えた場合、電圧は何倍に増幅されるか。</a:t>
            </a:r>
            <a:endParaRPr kumimoji="1" lang="en-US" altLang="ja-JP" sz="105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41F992C-88CD-4412-9BA8-929725148059}"/>
              </a:ext>
            </a:extLst>
          </p:cNvPr>
          <p:cNvSpPr txBox="1"/>
          <p:nvPr/>
        </p:nvSpPr>
        <p:spPr>
          <a:xfrm>
            <a:off x="-1" y="5853196"/>
            <a:ext cx="6756935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非反転増幅回路においては、入力電圧を増幅あるいは減衰させることができない。どちらか選択せよ。またこの理由について述べよ。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ja-JP" altLang="en-US" sz="1050" dirty="0"/>
              <a:t>非反転増幅回路において、入力電圧を</a:t>
            </a:r>
            <a:r>
              <a:rPr kumimoji="1" lang="en-US" altLang="ja-JP" sz="1050" dirty="0"/>
              <a:t>X</a:t>
            </a:r>
            <a:r>
              <a:rPr kumimoji="1" lang="ja-JP" altLang="en-US" sz="1050" dirty="0"/>
              <a:t>倍させたい。このとき、</a:t>
            </a:r>
            <a:r>
              <a:rPr kumimoji="1" lang="en-US" altLang="ja-JP" sz="1050" dirty="0"/>
              <a:t>Rf</a:t>
            </a:r>
            <a:r>
              <a:rPr kumimoji="1" lang="ja-JP" altLang="en-US" sz="1050" dirty="0"/>
              <a:t>はいくらに設定すべきか。</a:t>
            </a:r>
            <a:r>
              <a:rPr kumimoji="1" lang="en-US" altLang="ja-JP" sz="1050" dirty="0"/>
              <a:t>R1</a:t>
            </a:r>
            <a:r>
              <a:rPr kumimoji="1" lang="ja-JP" altLang="en-US" sz="1050" dirty="0"/>
              <a:t>と</a:t>
            </a:r>
            <a:r>
              <a:rPr kumimoji="1" lang="en-US" altLang="ja-JP" sz="1050" dirty="0"/>
              <a:t>X</a:t>
            </a:r>
            <a:r>
              <a:rPr kumimoji="1" lang="ja-JP" altLang="en-US" sz="1050" dirty="0"/>
              <a:t>により示せ。</a:t>
            </a:r>
            <a:endParaRPr kumimoji="1" lang="en-US" altLang="ja-JP" sz="1050" dirty="0"/>
          </a:p>
        </p:txBody>
      </p:sp>
    </p:spTree>
    <p:extLst>
      <p:ext uri="{BB962C8B-B14F-4D97-AF65-F5344CB8AC3E}">
        <p14:creationId xmlns:p14="http://schemas.microsoft.com/office/powerpoint/2010/main" val="1579721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 dirty="0"/>
              <a:t>  授業資料</a:t>
            </a:r>
            <a:r>
              <a:rPr kumimoji="1" lang="en-US" altLang="ja-JP" sz="1100" dirty="0"/>
              <a:t>07: </a:t>
            </a:r>
            <a:r>
              <a:rPr kumimoji="1" lang="ja-JP" altLang="en-US" sz="1100" dirty="0"/>
              <a:t>減算回路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06129B-D994-4756-B9FF-31879E38920D}"/>
              </a:ext>
            </a:extLst>
          </p:cNvPr>
          <p:cNvSpPr txBox="1"/>
          <p:nvPr/>
        </p:nvSpPr>
        <p:spPr>
          <a:xfrm>
            <a:off x="-2" y="629920"/>
            <a:ext cx="6756935" cy="9302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減算回路（回路図）：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r>
              <a:rPr kumimoji="1" lang="ja-JP" altLang="en-US" sz="1050" dirty="0"/>
              <a:t>減算回路における電圧の入出力関係：</a:t>
            </a:r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pPr algn="r"/>
            <a:r>
              <a:rPr kumimoji="1" lang="ja-JP" altLang="en-US" sz="1050" dirty="0"/>
              <a:t>足りない場合は裏面を使うこと</a:t>
            </a:r>
            <a:endParaRPr kumimoji="1" lang="en-US" altLang="ja-JP" sz="1050" dirty="0"/>
          </a:p>
        </p:txBody>
      </p:sp>
    </p:spTree>
    <p:extLst>
      <p:ext uri="{BB962C8B-B14F-4D97-AF65-F5344CB8AC3E}">
        <p14:creationId xmlns:p14="http://schemas.microsoft.com/office/powerpoint/2010/main" val="407114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 dirty="0"/>
              <a:t>  授業資料</a:t>
            </a:r>
            <a:r>
              <a:rPr kumimoji="1" lang="en-US" altLang="ja-JP" sz="1100" dirty="0"/>
              <a:t>08: </a:t>
            </a:r>
            <a:r>
              <a:rPr kumimoji="1" lang="ja-JP" altLang="en-US" sz="1100" dirty="0"/>
              <a:t>減算回路（問題）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B006129B-D994-4756-B9FF-31879E38920D}"/>
                  </a:ext>
                </a:extLst>
              </p:cNvPr>
              <p:cNvSpPr txBox="1"/>
              <p:nvPr/>
            </p:nvSpPr>
            <p:spPr>
              <a:xfrm>
                <a:off x="-2" y="629920"/>
                <a:ext cx="6756935" cy="7686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50" dirty="0"/>
                  <a:t>減算回路において、</a:t>
                </a:r>
                <a:r>
                  <a:rPr kumimoji="1" lang="en-US" altLang="ja-JP" sz="1050" dirty="0"/>
                  <a:t>R1=10Ω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R2=50Ω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R3=50Ω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Rf=10Ω</a:t>
                </a:r>
                <a:r>
                  <a:rPr kumimoji="1" lang="ja-JP" altLang="en-US" sz="1050" dirty="0"/>
                  <a:t>を与えた。また、入力電圧は、</a:t>
                </a:r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=0.</m:t>
                    </m:r>
                    <m:r>
                      <a:rPr kumimoji="1" lang="en-US" altLang="ja-JP" sz="1050">
                        <a:latin typeface="Cambria Math" panose="02040503050406030204" pitchFamily="18" charset="0"/>
                      </a:rPr>
                      <m:t>1</m:t>
                    </m:r>
                    <m:r>
                      <m:rPr>
                        <m:sty m:val="p"/>
                      </m:rPr>
                      <a:rPr kumimoji="1" lang="en-US" altLang="ja-JP" sz="1050">
                        <a:latin typeface="Cambria Math" panose="02040503050406030204" pitchFamily="18" charset="0"/>
                      </a:rPr>
                      <m:t>sin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⁡(50</m:t>
                    </m:r>
                    <m:r>
                      <m:rPr>
                        <m:sty m:val="p"/>
                      </m:rPr>
                      <a:rPr kumimoji="1" lang="en-US" altLang="ja-JP" sz="1050" i="1">
                        <a:latin typeface="Cambria Math" panose="02040503050406030204" pitchFamily="18" charset="0"/>
                      </a:rPr>
                      <m:t>π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sz="1050" dirty="0"/>
                  <a:t> [V]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=0.</m:t>
                    </m:r>
                    <m:r>
                      <a:rPr kumimoji="1" lang="en-US" altLang="ja-JP" sz="1050">
                        <a:latin typeface="Cambria Math" panose="02040503050406030204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kumimoji="1" lang="en-US" altLang="ja-JP" sz="1050">
                        <a:latin typeface="Cambria Math" panose="02040503050406030204" pitchFamily="18" charset="0"/>
                      </a:rPr>
                      <m:t>sin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⁡(50</m:t>
                    </m:r>
                    <m:r>
                      <m:rPr>
                        <m:sty m:val="p"/>
                      </m:rPr>
                      <a:rPr kumimoji="1" lang="en-US" altLang="ja-JP" sz="1050" i="1">
                        <a:latin typeface="Cambria Math" panose="02040503050406030204" pitchFamily="18" charset="0"/>
                      </a:rPr>
                      <m:t>π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sz="105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sz="1050" dirty="0"/>
                  <a:t> [V]</a:t>
                </a:r>
              </a:p>
              <a:p>
                <a:endParaRPr kumimoji="1" lang="en-US" altLang="ja-JP" sz="1050" dirty="0"/>
              </a:p>
              <a:p>
                <a:r>
                  <a:rPr kumimoji="1" lang="ja-JP" altLang="en-US" sz="1050" dirty="0"/>
                  <a:t>であった。このとき、出力電圧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05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1050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kumimoji="1" lang="ja-JP" altLang="en-US" sz="1050" dirty="0"/>
                  <a:t>の式、波形、最大値</a:t>
                </a:r>
                <a:r>
                  <a:rPr kumimoji="1" lang="en-US" altLang="ja-JP" sz="1050" dirty="0" err="1"/>
                  <a:t>vm</a:t>
                </a:r>
                <a:r>
                  <a:rPr kumimoji="1" lang="ja-JP" altLang="en-US" sz="1050" dirty="0" err="1"/>
                  <a:t>、</a:t>
                </a:r>
                <a:r>
                  <a:rPr kumimoji="1" lang="ja-JP" altLang="en-US" sz="1050" dirty="0"/>
                  <a:t>実効値</a:t>
                </a:r>
                <a:r>
                  <a:rPr kumimoji="1" lang="en-US" altLang="ja-JP" sz="1050" dirty="0"/>
                  <a:t>v</a:t>
                </a:r>
                <a:r>
                  <a:rPr kumimoji="1" lang="ja-JP" altLang="en-US" sz="1050" dirty="0" err="1"/>
                  <a:t>、</a:t>
                </a:r>
                <a:r>
                  <a:rPr kumimoji="1" lang="ja-JP" altLang="en-US" sz="1050" dirty="0"/>
                  <a:t>平均値</a:t>
                </a:r>
                <a:r>
                  <a:rPr kumimoji="1" lang="en-US" altLang="ja-JP" sz="1050" dirty="0" err="1"/>
                  <a:t>va</a:t>
                </a:r>
                <a:r>
                  <a:rPr kumimoji="1" lang="ja-JP" altLang="en-US" sz="1050" dirty="0"/>
                  <a:t>を求めよ。</a:t>
                </a:r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r>
                  <a:rPr kumimoji="1" lang="ja-JP" altLang="en-US" sz="1050" dirty="0"/>
                  <a:t>減算回路において、</a:t>
                </a:r>
                <a:r>
                  <a:rPr kumimoji="1" lang="en-US" altLang="ja-JP" sz="1050" dirty="0"/>
                  <a:t>R1</a:t>
                </a:r>
                <a:r>
                  <a:rPr kumimoji="1" lang="ja-JP" altLang="en-US" sz="1050" dirty="0"/>
                  <a:t>と</a:t>
                </a:r>
                <a:r>
                  <a:rPr kumimoji="1" lang="en-US" altLang="ja-JP" sz="1050" dirty="0"/>
                  <a:t>R2</a:t>
                </a:r>
                <a:r>
                  <a:rPr kumimoji="1" lang="ja-JP" altLang="en-US" sz="1050" dirty="0"/>
                  <a:t>が等価、</a:t>
                </a:r>
                <a:r>
                  <a:rPr kumimoji="1" lang="en-US" altLang="ja-JP" sz="1050" dirty="0"/>
                  <a:t>R3</a:t>
                </a:r>
                <a:r>
                  <a:rPr kumimoji="1" lang="ja-JP" altLang="en-US" sz="1050" dirty="0"/>
                  <a:t>と</a:t>
                </a:r>
                <a:r>
                  <a:rPr kumimoji="1" lang="en-US" altLang="ja-JP" sz="1050" dirty="0"/>
                  <a:t>Rf</a:t>
                </a:r>
                <a:r>
                  <a:rPr kumimoji="1" lang="ja-JP" altLang="en-US" sz="1050" dirty="0"/>
                  <a:t>が等価であった。このとき、減算回路の入出力関係はどのような式で与えられるか議論せよ。</a:t>
                </a:r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endParaRPr kumimoji="1" lang="en-US" altLang="ja-JP" sz="1050" dirty="0"/>
              </a:p>
              <a:p>
                <a:r>
                  <a:rPr kumimoji="1" lang="ja-JP" altLang="en-US" sz="1050" dirty="0"/>
                  <a:t>減算回路において、</a:t>
                </a:r>
                <a:r>
                  <a:rPr kumimoji="1" lang="en-US" altLang="ja-JP" sz="1050" dirty="0"/>
                  <a:t>R1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R2</a:t>
                </a:r>
                <a:r>
                  <a:rPr kumimoji="1" lang="ja-JP" altLang="en-US" sz="1050" dirty="0" err="1"/>
                  <a:t>、</a:t>
                </a:r>
                <a:r>
                  <a:rPr kumimoji="1" lang="en-US" altLang="ja-JP" sz="1050" dirty="0"/>
                  <a:t>R3</a:t>
                </a:r>
                <a:r>
                  <a:rPr kumimoji="1" lang="ja-JP" altLang="en-US" sz="1050" dirty="0"/>
                  <a:t>、</a:t>
                </a:r>
                <a:r>
                  <a:rPr kumimoji="1" lang="en-US" altLang="ja-JP" sz="1050" dirty="0"/>
                  <a:t>Rf</a:t>
                </a:r>
                <a:r>
                  <a:rPr kumimoji="1" lang="ja-JP" altLang="en-US" sz="1050" dirty="0"/>
                  <a:t>がすべて等価であった。このとき、減算回路の入出力関係はどのような式で与えられるか議論せよ。</a:t>
                </a:r>
                <a:endParaRPr kumimoji="1" lang="en-US" altLang="ja-JP" sz="105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B006129B-D994-4756-B9FF-31879E3892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" y="629920"/>
                <a:ext cx="6756935" cy="76867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6786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C5671-E5C1-4E34-BD87-F547CA80E5D0}"/>
              </a:ext>
            </a:extLst>
          </p:cNvPr>
          <p:cNvSpPr txBox="1"/>
          <p:nvPr/>
        </p:nvSpPr>
        <p:spPr>
          <a:xfrm>
            <a:off x="0" y="508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4E </a:t>
            </a:r>
            <a:r>
              <a:rPr kumimoji="1" lang="ja-JP" altLang="en-US" sz="1100" dirty="0"/>
              <a:t>アナログ回路</a:t>
            </a:r>
            <a:r>
              <a:rPr kumimoji="1" lang="en-US" altLang="ja-JP" sz="1100" dirty="0"/>
              <a:t>II</a:t>
            </a:r>
            <a:r>
              <a:rPr kumimoji="1" lang="ja-JP" altLang="en-US" sz="1100" dirty="0"/>
              <a:t>  授業資料</a:t>
            </a:r>
            <a:r>
              <a:rPr kumimoji="1" lang="en-US" altLang="ja-JP" sz="1100" dirty="0"/>
              <a:t>09:</a:t>
            </a:r>
            <a:r>
              <a:rPr kumimoji="1" lang="ja-JP" altLang="en-US" sz="1100" dirty="0"/>
              <a:t> これまでの復習１</a:t>
            </a:r>
            <a:endParaRPr kumimoji="1" lang="en-US" altLang="ja-JP" sz="1100" dirty="0"/>
          </a:p>
          <a:p>
            <a:pPr algn="r"/>
            <a:r>
              <a:rPr kumimoji="1" lang="ja-JP" altLang="en-US" sz="1100" dirty="0"/>
              <a:t>担当</a:t>
            </a:r>
            <a:r>
              <a:rPr kumimoji="1" lang="en-US" altLang="ja-JP" sz="1100" dirty="0"/>
              <a:t>: </a:t>
            </a:r>
            <a:r>
              <a:rPr kumimoji="1" lang="ja-JP" altLang="en-US" sz="1100" dirty="0"/>
              <a:t>大前</a:t>
            </a:r>
            <a:endParaRPr kumimoji="1" lang="en-US" altLang="ja-JP" sz="1100" dirty="0"/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C390A326-9924-40A3-BF6A-B6E1001D59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872102"/>
              </p:ext>
            </p:extLst>
          </p:nvPr>
        </p:nvGraphicFramePr>
        <p:xfrm>
          <a:off x="72190" y="454795"/>
          <a:ext cx="6713620" cy="226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7679">
                  <a:extLst>
                    <a:ext uri="{9D8B030D-6E8A-4147-A177-3AD203B41FA5}">
                      <a16:colId xmlns:a16="http://schemas.microsoft.com/office/drawing/2014/main" val="1972353544"/>
                    </a:ext>
                  </a:extLst>
                </a:gridCol>
                <a:gridCol w="2415941">
                  <a:extLst>
                    <a:ext uri="{9D8B030D-6E8A-4147-A177-3AD203B41FA5}">
                      <a16:colId xmlns:a16="http://schemas.microsoft.com/office/drawing/2014/main" val="3168246863"/>
                    </a:ext>
                  </a:extLst>
                </a:gridCol>
              </a:tblGrid>
              <a:tr h="1620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反転増幅回路（授業資料</a:t>
                      </a:r>
                      <a:r>
                        <a:rPr kumimoji="1" lang="en-US" altLang="ja-JP" sz="1100" dirty="0"/>
                        <a:t>1,2</a:t>
                      </a:r>
                      <a:r>
                        <a:rPr kumimoji="1" lang="ja-JP" altLang="en-US" sz="1100" dirty="0"/>
                        <a:t>）</a:t>
                      </a:r>
                      <a:endParaRPr kumimoji="1" lang="en-US" altLang="ja-JP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100" dirty="0"/>
                        <a:t>機能：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138117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公式：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540852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76DEEE31-3BB5-426D-A42C-1B58835C7B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471200"/>
              </p:ext>
            </p:extLst>
          </p:nvPr>
        </p:nvGraphicFramePr>
        <p:xfrm>
          <a:off x="72190" y="2820851"/>
          <a:ext cx="6713620" cy="226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7679">
                  <a:extLst>
                    <a:ext uri="{9D8B030D-6E8A-4147-A177-3AD203B41FA5}">
                      <a16:colId xmlns:a16="http://schemas.microsoft.com/office/drawing/2014/main" val="1972353544"/>
                    </a:ext>
                  </a:extLst>
                </a:gridCol>
                <a:gridCol w="2415941">
                  <a:extLst>
                    <a:ext uri="{9D8B030D-6E8A-4147-A177-3AD203B41FA5}">
                      <a16:colId xmlns:a16="http://schemas.microsoft.com/office/drawing/2014/main" val="3168246863"/>
                    </a:ext>
                  </a:extLst>
                </a:gridCol>
              </a:tblGrid>
              <a:tr h="162000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反転加算回路（授業資料</a:t>
                      </a:r>
                      <a:r>
                        <a:rPr kumimoji="1" lang="en-US" altLang="ja-JP" sz="1100" dirty="0"/>
                        <a:t>3,4</a:t>
                      </a:r>
                      <a:r>
                        <a:rPr kumimoji="1" lang="ja-JP" altLang="en-US" sz="1100" dirty="0"/>
                        <a:t>）</a:t>
                      </a:r>
                      <a:endParaRPr kumimoji="1" lang="en-US" altLang="ja-JP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100" dirty="0"/>
                        <a:t>機能：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138117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公式：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540852"/>
                  </a:ext>
                </a:extLst>
              </a:tr>
            </a:tbl>
          </a:graphicData>
        </a:graphic>
      </p:graphicFrame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EDA9D0A0-7611-4226-A693-534D4642D3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063370"/>
              </p:ext>
            </p:extLst>
          </p:nvPr>
        </p:nvGraphicFramePr>
        <p:xfrm>
          <a:off x="72190" y="5206005"/>
          <a:ext cx="6713620" cy="226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7679">
                  <a:extLst>
                    <a:ext uri="{9D8B030D-6E8A-4147-A177-3AD203B41FA5}">
                      <a16:colId xmlns:a16="http://schemas.microsoft.com/office/drawing/2014/main" val="1972353544"/>
                    </a:ext>
                  </a:extLst>
                </a:gridCol>
                <a:gridCol w="2415941">
                  <a:extLst>
                    <a:ext uri="{9D8B030D-6E8A-4147-A177-3AD203B41FA5}">
                      <a16:colId xmlns:a16="http://schemas.microsoft.com/office/drawing/2014/main" val="3168246863"/>
                    </a:ext>
                  </a:extLst>
                </a:gridCol>
              </a:tblGrid>
              <a:tr h="162000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非反転増幅回路（授業資料</a:t>
                      </a:r>
                      <a:r>
                        <a:rPr kumimoji="1" lang="en-US" altLang="ja-JP" sz="1100" dirty="0"/>
                        <a:t>5,6</a:t>
                      </a:r>
                      <a:r>
                        <a:rPr kumimoji="1" lang="ja-JP" altLang="en-US" sz="1100" dirty="0"/>
                        <a:t>）</a:t>
                      </a:r>
                      <a:endParaRPr kumimoji="1" lang="en-US" altLang="ja-JP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100" dirty="0"/>
                        <a:t>機能：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138117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公式：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540852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87078509-0584-4334-AC5B-ECC63A429B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804041"/>
              </p:ext>
            </p:extLst>
          </p:nvPr>
        </p:nvGraphicFramePr>
        <p:xfrm>
          <a:off x="72190" y="7591159"/>
          <a:ext cx="6713620" cy="226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7679">
                  <a:extLst>
                    <a:ext uri="{9D8B030D-6E8A-4147-A177-3AD203B41FA5}">
                      <a16:colId xmlns:a16="http://schemas.microsoft.com/office/drawing/2014/main" val="1972353544"/>
                    </a:ext>
                  </a:extLst>
                </a:gridCol>
                <a:gridCol w="2415941">
                  <a:extLst>
                    <a:ext uri="{9D8B030D-6E8A-4147-A177-3AD203B41FA5}">
                      <a16:colId xmlns:a16="http://schemas.microsoft.com/office/drawing/2014/main" val="3168246863"/>
                    </a:ext>
                  </a:extLst>
                </a:gridCol>
              </a:tblGrid>
              <a:tr h="162000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減算回路（授業資料</a:t>
                      </a:r>
                      <a:r>
                        <a:rPr kumimoji="1" lang="en-US" altLang="ja-JP" sz="1100" dirty="0"/>
                        <a:t>7,8</a:t>
                      </a:r>
                      <a:r>
                        <a:rPr kumimoji="1" lang="ja-JP" altLang="en-US" sz="1100" dirty="0"/>
                        <a:t>）</a:t>
                      </a:r>
                      <a:endParaRPr kumimoji="1" lang="en-US" altLang="ja-JP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100" dirty="0"/>
                        <a:t>機能：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138117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公式：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540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89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2391</TotalTime>
  <Words>3969</Words>
  <Application>Microsoft Macintosh PowerPoint</Application>
  <PresentationFormat>A4 210 x 297 mm</PresentationFormat>
  <Paragraphs>844</Paragraphs>
  <Slides>27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33" baseType="lpstr">
      <vt:lpstr>游ゴシック</vt:lpstr>
      <vt:lpstr>Arial</vt:lpstr>
      <vt:lpstr>Calibri</vt:lpstr>
      <vt:lpstr>Calibri Light</vt:lpstr>
      <vt:lpstr>Cambria Math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omae</dc:creator>
  <cp:lastModifiedBy>大前 佑斗</cp:lastModifiedBy>
  <cp:revision>132</cp:revision>
  <cp:lastPrinted>2019-01-11T03:21:39Z</cp:lastPrinted>
  <dcterms:created xsi:type="dcterms:W3CDTF">2018-03-05T06:56:26Z</dcterms:created>
  <dcterms:modified xsi:type="dcterms:W3CDTF">2019-01-22T04:29:35Z</dcterms:modified>
</cp:coreProperties>
</file>