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58" r:id="rId3"/>
    <p:sldId id="260" r:id="rId4"/>
    <p:sldId id="261" r:id="rId5"/>
    <p:sldId id="259"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6" r:id="rId19"/>
    <p:sldId id="274" r:id="rId20"/>
    <p:sldId id="277" r:id="rId21"/>
    <p:sldId id="278" r:id="rId22"/>
    <p:sldId id="280" r:id="rId23"/>
    <p:sldId id="279" r:id="rId24"/>
    <p:sldId id="281" r:id="rId25"/>
    <p:sldId id="282" r:id="rId26"/>
    <p:sldId id="283" r:id="rId27"/>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69"/>
  </p:normalViewPr>
  <p:slideViewPr>
    <p:cSldViewPr snapToGrid="0">
      <p:cViewPr>
        <p:scale>
          <a:sx n="92" d="100"/>
          <a:sy n="92" d="100"/>
        </p:scale>
        <p:origin x="232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omae\Desktop\&#27491;&#24358;&#27874;.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spPr>
            <a:ln w="19050" cap="rnd">
              <a:solidFill>
                <a:schemeClr val="accent1"/>
              </a:solidFill>
              <a:round/>
            </a:ln>
            <a:effectLst/>
          </c:spPr>
          <c:marker>
            <c:symbol val="circle"/>
            <c:size val="5"/>
            <c:spPr>
              <a:solidFill>
                <a:schemeClr val="accent1"/>
              </a:solidFill>
              <a:ln w="9525">
                <a:solidFill>
                  <a:schemeClr val="accent1"/>
                </a:solidFill>
              </a:ln>
              <a:effectLst/>
            </c:spPr>
          </c:marker>
          <c:xVal>
            <c:numRef>
              <c:f>Sheet1!$B$2:$B$42</c:f>
              <c:numCache>
                <c:formatCode>General</c:formatCode>
                <c:ptCount val="41"/>
                <c:pt idx="0">
                  <c:v>0</c:v>
                </c:pt>
                <c:pt idx="1">
                  <c:v>1E-3</c:v>
                </c:pt>
                <c:pt idx="2">
                  <c:v>2E-3</c:v>
                </c:pt>
                <c:pt idx="3">
                  <c:v>3.0000000000000001E-3</c:v>
                </c:pt>
                <c:pt idx="4">
                  <c:v>4.0000000000000001E-3</c:v>
                </c:pt>
                <c:pt idx="5">
                  <c:v>5.0000000000000001E-3</c:v>
                </c:pt>
                <c:pt idx="6">
                  <c:v>6.0000000000000001E-3</c:v>
                </c:pt>
                <c:pt idx="7">
                  <c:v>7.0000000000000001E-3</c:v>
                </c:pt>
                <c:pt idx="8">
                  <c:v>8.0000000000000002E-3</c:v>
                </c:pt>
                <c:pt idx="9">
                  <c:v>9.0000000000000011E-3</c:v>
                </c:pt>
                <c:pt idx="10">
                  <c:v>0.01</c:v>
                </c:pt>
                <c:pt idx="11">
                  <c:v>1.0999999999999999E-2</c:v>
                </c:pt>
                <c:pt idx="12">
                  <c:v>1.2E-2</c:v>
                </c:pt>
                <c:pt idx="13">
                  <c:v>1.3000000000000001E-2</c:v>
                </c:pt>
                <c:pt idx="14">
                  <c:v>1.4E-2</c:v>
                </c:pt>
                <c:pt idx="15">
                  <c:v>1.4999999999999999E-2</c:v>
                </c:pt>
                <c:pt idx="16">
                  <c:v>1.6E-2</c:v>
                </c:pt>
                <c:pt idx="17">
                  <c:v>1.7000000000000001E-2</c:v>
                </c:pt>
                <c:pt idx="18">
                  <c:v>1.8000000000000002E-2</c:v>
                </c:pt>
                <c:pt idx="19">
                  <c:v>1.9E-2</c:v>
                </c:pt>
                <c:pt idx="20">
                  <c:v>0.02</c:v>
                </c:pt>
                <c:pt idx="21">
                  <c:v>2.1000000000000001E-2</c:v>
                </c:pt>
                <c:pt idx="22">
                  <c:v>2.1999999999999999E-2</c:v>
                </c:pt>
                <c:pt idx="23">
                  <c:v>2.3E-2</c:v>
                </c:pt>
                <c:pt idx="24">
                  <c:v>2.4E-2</c:v>
                </c:pt>
                <c:pt idx="25">
                  <c:v>2.5000000000000001E-2</c:v>
                </c:pt>
                <c:pt idx="26">
                  <c:v>2.6000000000000002E-2</c:v>
                </c:pt>
                <c:pt idx="27">
                  <c:v>2.7E-2</c:v>
                </c:pt>
                <c:pt idx="28">
                  <c:v>2.8000000000000001E-2</c:v>
                </c:pt>
                <c:pt idx="29">
                  <c:v>2.9000000000000001E-2</c:v>
                </c:pt>
                <c:pt idx="30">
                  <c:v>0.03</c:v>
                </c:pt>
                <c:pt idx="31">
                  <c:v>3.1E-2</c:v>
                </c:pt>
                <c:pt idx="32">
                  <c:v>3.2000000000000001E-2</c:v>
                </c:pt>
                <c:pt idx="33">
                  <c:v>3.3000000000000002E-2</c:v>
                </c:pt>
                <c:pt idx="34">
                  <c:v>3.4000000000000002E-2</c:v>
                </c:pt>
                <c:pt idx="35">
                  <c:v>3.5000000000000003E-2</c:v>
                </c:pt>
                <c:pt idx="36">
                  <c:v>3.6000000000000004E-2</c:v>
                </c:pt>
                <c:pt idx="37">
                  <c:v>3.6999999999999998E-2</c:v>
                </c:pt>
                <c:pt idx="38">
                  <c:v>3.7999999999999999E-2</c:v>
                </c:pt>
                <c:pt idx="39">
                  <c:v>3.9E-2</c:v>
                </c:pt>
                <c:pt idx="40">
                  <c:v>0.04</c:v>
                </c:pt>
              </c:numCache>
            </c:numRef>
          </c:xVal>
          <c:yVal>
            <c:numRef>
              <c:f>Sheet1!$C$2:$C$42</c:f>
              <c:numCache>
                <c:formatCode>General</c:formatCode>
                <c:ptCount val="41"/>
                <c:pt idx="0">
                  <c:v>0.3</c:v>
                </c:pt>
                <c:pt idx="1">
                  <c:v>0.3309016994374947</c:v>
                </c:pt>
                <c:pt idx="2">
                  <c:v>0.3587785252292473</c:v>
                </c:pt>
                <c:pt idx="3">
                  <c:v>0.38090169943749475</c:v>
                </c:pt>
                <c:pt idx="4">
                  <c:v>0.39510565162951533</c:v>
                </c:pt>
                <c:pt idx="5">
                  <c:v>0.4</c:v>
                </c:pt>
                <c:pt idx="6">
                  <c:v>0.39510565162951533</c:v>
                </c:pt>
                <c:pt idx="7">
                  <c:v>0.38090169943749475</c:v>
                </c:pt>
                <c:pt idx="8">
                  <c:v>0.3587785252292473</c:v>
                </c:pt>
                <c:pt idx="9">
                  <c:v>0.3309016994374947</c:v>
                </c:pt>
                <c:pt idx="10">
                  <c:v>0.3</c:v>
                </c:pt>
                <c:pt idx="11">
                  <c:v>0.26909830056250528</c:v>
                </c:pt>
                <c:pt idx="12">
                  <c:v>0.24122147477075265</c:v>
                </c:pt>
                <c:pt idx="13">
                  <c:v>0.21909830056250518</c:v>
                </c:pt>
                <c:pt idx="14">
                  <c:v>0.20489434837048465</c:v>
                </c:pt>
                <c:pt idx="15">
                  <c:v>0.19999999999999998</c:v>
                </c:pt>
                <c:pt idx="16">
                  <c:v>0.20489434837048462</c:v>
                </c:pt>
                <c:pt idx="17">
                  <c:v>0.21909830056250529</c:v>
                </c:pt>
                <c:pt idx="18">
                  <c:v>0.24122147477075273</c:v>
                </c:pt>
                <c:pt idx="19">
                  <c:v>0.26909830056250522</c:v>
                </c:pt>
                <c:pt idx="20">
                  <c:v>0.3</c:v>
                </c:pt>
                <c:pt idx="21">
                  <c:v>0.33090169943749481</c:v>
                </c:pt>
                <c:pt idx="22">
                  <c:v>0.3587785252292473</c:v>
                </c:pt>
                <c:pt idx="23">
                  <c:v>0.38090169943749475</c:v>
                </c:pt>
                <c:pt idx="24">
                  <c:v>0.39510565162951539</c:v>
                </c:pt>
                <c:pt idx="25">
                  <c:v>0.4</c:v>
                </c:pt>
                <c:pt idx="26">
                  <c:v>0.39510565162951528</c:v>
                </c:pt>
                <c:pt idx="27">
                  <c:v>0.38090169943749475</c:v>
                </c:pt>
                <c:pt idx="28">
                  <c:v>0.35877852522924736</c:v>
                </c:pt>
                <c:pt idx="29">
                  <c:v>0.33090169943749476</c:v>
                </c:pt>
                <c:pt idx="30">
                  <c:v>0.30000000000000004</c:v>
                </c:pt>
                <c:pt idx="31">
                  <c:v>0.26909830056250528</c:v>
                </c:pt>
                <c:pt idx="32">
                  <c:v>0.2412214747707527</c:v>
                </c:pt>
                <c:pt idx="33">
                  <c:v>0.21909830056250518</c:v>
                </c:pt>
                <c:pt idx="34">
                  <c:v>0.20489434837048459</c:v>
                </c:pt>
                <c:pt idx="35">
                  <c:v>0.19999999999999998</c:v>
                </c:pt>
                <c:pt idx="36">
                  <c:v>0.20489434837048465</c:v>
                </c:pt>
                <c:pt idx="37">
                  <c:v>0.21909830056250523</c:v>
                </c:pt>
                <c:pt idx="38">
                  <c:v>0.24122147477075265</c:v>
                </c:pt>
                <c:pt idx="39">
                  <c:v>0.26909830056250522</c:v>
                </c:pt>
                <c:pt idx="40">
                  <c:v>0.29999999999999993</c:v>
                </c:pt>
              </c:numCache>
            </c:numRef>
          </c:yVal>
          <c:smooth val="0"/>
          <c:extLst>
            <c:ext xmlns:c16="http://schemas.microsoft.com/office/drawing/2014/chart" uri="{C3380CC4-5D6E-409C-BE32-E72D297353CC}">
              <c16:uniqueId val="{00000000-AEC3-4F9D-A5E5-9BE5181D930E}"/>
            </c:ext>
          </c:extLst>
        </c:ser>
        <c:dLbls>
          <c:showLegendKey val="0"/>
          <c:showVal val="0"/>
          <c:showCatName val="0"/>
          <c:showSerName val="0"/>
          <c:showPercent val="0"/>
          <c:showBubbleSize val="0"/>
        </c:dLbls>
        <c:axId val="488193888"/>
        <c:axId val="488188968"/>
      </c:scatterChart>
      <c:valAx>
        <c:axId val="488193888"/>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88188968"/>
        <c:crosses val="autoZero"/>
        <c:crossBetween val="midCat"/>
      </c:valAx>
      <c:valAx>
        <c:axId val="488188968"/>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88193888"/>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F0D2918C-A0C8-D54C-B979-5933387B8AD4}" type="datetimeFigureOut">
              <a:rPr kumimoji="1" lang="ja-JP" altLang="en-US" smtClean="0"/>
              <a:t>2019/1/11</a:t>
            </a:fld>
            <a:endParaRPr kumimoji="1" lang="ja-JP" altLang="en-US"/>
          </a:p>
        </p:txBody>
      </p:sp>
      <p:sp>
        <p:nvSpPr>
          <p:cNvPr id="4" name="スライド イメージ プレースホルダー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76788"/>
            <a:ext cx="5438775" cy="3908425"/>
          </a:xfrm>
          <a:prstGeom prst="rect">
            <a:avLst/>
          </a:prstGeom>
        </p:spPr>
        <p:txBody>
          <a:bodyPr vert="horz" lIns="91440" tIns="45720" rIns="91440" bIns="45720" rtlCol="0"/>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458A3922-1175-4945-B7AE-B78E8F07FCED}" type="slidenum">
              <a:rPr kumimoji="1" lang="ja-JP" altLang="en-US" smtClean="0"/>
              <a:t>‹#›</a:t>
            </a:fld>
            <a:endParaRPr kumimoji="1" lang="ja-JP" altLang="en-US"/>
          </a:p>
        </p:txBody>
      </p:sp>
    </p:spTree>
    <p:extLst>
      <p:ext uri="{BB962C8B-B14F-4D97-AF65-F5344CB8AC3E}">
        <p14:creationId xmlns:p14="http://schemas.microsoft.com/office/powerpoint/2010/main" val="33884942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DB157B-5919-4F40-B4D8-0E936E5B8B9D}" type="slidenum">
              <a:rPr kumimoji="1" lang="ja-JP" altLang="en-US" smtClean="0"/>
              <a:t>19</a:t>
            </a:fld>
            <a:endParaRPr kumimoji="1" lang="ja-JP" altLang="en-US"/>
          </a:p>
        </p:txBody>
      </p:sp>
    </p:spTree>
    <p:extLst>
      <p:ext uri="{BB962C8B-B14F-4D97-AF65-F5344CB8AC3E}">
        <p14:creationId xmlns:p14="http://schemas.microsoft.com/office/powerpoint/2010/main" val="3887081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DB157B-5919-4F40-B4D8-0E936E5B8B9D}" type="slidenum">
              <a:rPr kumimoji="1" lang="ja-JP" altLang="en-US" smtClean="0"/>
              <a:t>20</a:t>
            </a:fld>
            <a:endParaRPr kumimoji="1" lang="ja-JP" altLang="en-US"/>
          </a:p>
        </p:txBody>
      </p:sp>
    </p:spTree>
    <p:extLst>
      <p:ext uri="{BB962C8B-B14F-4D97-AF65-F5344CB8AC3E}">
        <p14:creationId xmlns:p14="http://schemas.microsoft.com/office/powerpoint/2010/main" val="460806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DB157B-5919-4F40-B4D8-0E936E5B8B9D}" type="slidenum">
              <a:rPr kumimoji="1" lang="ja-JP" altLang="en-US" smtClean="0"/>
              <a:t>21</a:t>
            </a:fld>
            <a:endParaRPr kumimoji="1" lang="ja-JP" altLang="en-US"/>
          </a:p>
        </p:txBody>
      </p:sp>
    </p:spTree>
    <p:extLst>
      <p:ext uri="{BB962C8B-B14F-4D97-AF65-F5344CB8AC3E}">
        <p14:creationId xmlns:p14="http://schemas.microsoft.com/office/powerpoint/2010/main" val="27325480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DB157B-5919-4F40-B4D8-0E936E5B8B9D}" type="slidenum">
              <a:rPr kumimoji="1" lang="ja-JP" altLang="en-US" smtClean="0"/>
              <a:t>22</a:t>
            </a:fld>
            <a:endParaRPr kumimoji="1" lang="ja-JP" altLang="en-US"/>
          </a:p>
        </p:txBody>
      </p:sp>
    </p:spTree>
    <p:extLst>
      <p:ext uri="{BB962C8B-B14F-4D97-AF65-F5344CB8AC3E}">
        <p14:creationId xmlns:p14="http://schemas.microsoft.com/office/powerpoint/2010/main" val="136505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DB157B-5919-4F40-B4D8-0E936E5B8B9D}" type="slidenum">
              <a:rPr kumimoji="1" lang="ja-JP" altLang="en-US" smtClean="0"/>
              <a:t>23</a:t>
            </a:fld>
            <a:endParaRPr kumimoji="1" lang="ja-JP" altLang="en-US"/>
          </a:p>
        </p:txBody>
      </p:sp>
    </p:spTree>
    <p:extLst>
      <p:ext uri="{BB962C8B-B14F-4D97-AF65-F5344CB8AC3E}">
        <p14:creationId xmlns:p14="http://schemas.microsoft.com/office/powerpoint/2010/main" val="3700959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DB157B-5919-4F40-B4D8-0E936E5B8B9D}" type="slidenum">
              <a:rPr kumimoji="1" lang="ja-JP" altLang="en-US" smtClean="0"/>
              <a:t>24</a:t>
            </a:fld>
            <a:endParaRPr kumimoji="1" lang="ja-JP" altLang="en-US"/>
          </a:p>
        </p:txBody>
      </p:sp>
    </p:spTree>
    <p:extLst>
      <p:ext uri="{BB962C8B-B14F-4D97-AF65-F5344CB8AC3E}">
        <p14:creationId xmlns:p14="http://schemas.microsoft.com/office/powerpoint/2010/main" val="40097734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DB157B-5919-4F40-B4D8-0E936E5B8B9D}" type="slidenum">
              <a:rPr kumimoji="1" lang="ja-JP" altLang="en-US" smtClean="0"/>
              <a:t>25</a:t>
            </a:fld>
            <a:endParaRPr kumimoji="1" lang="ja-JP" altLang="en-US"/>
          </a:p>
        </p:txBody>
      </p:sp>
    </p:spTree>
    <p:extLst>
      <p:ext uri="{BB962C8B-B14F-4D97-AF65-F5344CB8AC3E}">
        <p14:creationId xmlns:p14="http://schemas.microsoft.com/office/powerpoint/2010/main" val="27243491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86DB157B-5919-4F40-B4D8-0E936E5B8B9D}" type="slidenum">
              <a:rPr kumimoji="1" lang="ja-JP" altLang="en-US" smtClean="0"/>
              <a:t>26</a:t>
            </a:fld>
            <a:endParaRPr kumimoji="1" lang="ja-JP" altLang="en-US"/>
          </a:p>
        </p:txBody>
      </p:sp>
    </p:spTree>
    <p:extLst>
      <p:ext uri="{BB962C8B-B14F-4D97-AF65-F5344CB8AC3E}">
        <p14:creationId xmlns:p14="http://schemas.microsoft.com/office/powerpoint/2010/main" val="67172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マスター字幕の書式設定</a:t>
            </a:r>
            <a:endParaRPr lang="en-US" dirty="0"/>
          </a:p>
        </p:txBody>
      </p:sp>
      <p:sp>
        <p:nvSpPr>
          <p:cNvPr id="4" name="Date Placeholder 3"/>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1788378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30139059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198786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909514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2458014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3417578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1256926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153216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4103463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298020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63470E0-6254-4911-97E7-4B7CF750869A}" type="datetimeFigureOut">
              <a:rPr kumimoji="1" lang="ja-JP" altLang="en-US" smtClean="0"/>
              <a:t>2019/1/11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3261843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63470E0-6254-4911-97E7-4B7CF750869A}" type="datetimeFigureOut">
              <a:rPr kumimoji="1" lang="ja-JP" altLang="en-US" smtClean="0"/>
              <a:t>2019/1/11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65F4D42C-EE50-4D6A-9091-0CE5383F5748}" type="slidenum">
              <a:rPr kumimoji="1" lang="ja-JP" altLang="en-US" smtClean="0"/>
              <a:t>‹#›</a:t>
            </a:fld>
            <a:endParaRPr kumimoji="1" lang="ja-JP" altLang="en-US"/>
          </a:p>
        </p:txBody>
      </p:sp>
    </p:spTree>
    <p:extLst>
      <p:ext uri="{BB962C8B-B14F-4D97-AF65-F5344CB8AC3E}">
        <p14:creationId xmlns:p14="http://schemas.microsoft.com/office/powerpoint/2010/main" val="15851539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chart" Target="../charts/char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4" Type="http://schemas.openxmlformats.org/officeDocument/2006/relationships/image" Target="../media/image1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xml"/><Relationship Id="rId5" Type="http://schemas.openxmlformats.org/officeDocument/2006/relationships/image" Target="../media/image21.png"/><Relationship Id="rId4" Type="http://schemas.openxmlformats.org/officeDocument/2006/relationships/image" Target="../media/image20.png"/></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3.tiff"/><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4.tif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01: </a:t>
            </a:r>
            <a:r>
              <a:rPr kumimoji="1" lang="ja-JP" altLang="en-US" sz="1100" dirty="0"/>
              <a:t>電子回路で用いる数学・物理</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2" name="正方形/長方形 1">
            <a:extLst>
              <a:ext uri="{FF2B5EF4-FFF2-40B4-BE49-F238E27FC236}">
                <a16:creationId xmlns:a16="http://schemas.microsoft.com/office/drawing/2014/main" id="{9B0259E0-A7D6-4FBD-AB5A-B0C6373E89BC}"/>
              </a:ext>
            </a:extLst>
          </p:cNvPr>
          <p:cNvSpPr/>
          <p:nvPr/>
        </p:nvSpPr>
        <p:spPr>
          <a:xfrm>
            <a:off x="50532" y="1230696"/>
            <a:ext cx="6319520" cy="1923604"/>
          </a:xfrm>
          <a:prstGeom prst="rect">
            <a:avLst/>
          </a:prstGeom>
        </p:spPr>
        <p:txBody>
          <a:bodyPr wrap="square">
            <a:spAutoFit/>
          </a:bodyPr>
          <a:lstStyle/>
          <a:p>
            <a:r>
              <a:rPr kumimoji="1" lang="ja-JP" altLang="en-US" sz="1050" dirty="0"/>
              <a:t>問題：</a:t>
            </a:r>
            <a:endParaRPr kumimoji="1" lang="en-US" altLang="ja-JP" sz="1050" dirty="0"/>
          </a:p>
          <a:p>
            <a:endParaRPr kumimoji="1" lang="en-US" altLang="ja-JP" sz="1050" dirty="0"/>
          </a:p>
          <a:p>
            <a:r>
              <a:rPr kumimoji="1" lang="en-US" altLang="ja-JP" sz="1050" dirty="0"/>
              <a:t>log</a:t>
            </a:r>
            <a:r>
              <a:rPr kumimoji="1" lang="en-US" altLang="ja-JP" sz="1050" baseline="-25000" dirty="0"/>
              <a:t>10</a:t>
            </a:r>
            <a:r>
              <a:rPr kumimoji="1" lang="en-US" altLang="ja-JP" sz="1050" dirty="0"/>
              <a:t> 10				log</a:t>
            </a:r>
            <a:r>
              <a:rPr kumimoji="1" lang="en-US" altLang="ja-JP" sz="1050" baseline="-25000" dirty="0"/>
              <a:t>2</a:t>
            </a:r>
            <a:r>
              <a:rPr kumimoji="1" lang="en-US" altLang="ja-JP" sz="1050" dirty="0"/>
              <a:t> 8				log</a:t>
            </a:r>
            <a:r>
              <a:rPr kumimoji="1" lang="en-US" altLang="ja-JP" sz="1050" baseline="-25000" dirty="0"/>
              <a:t>3</a:t>
            </a:r>
            <a:r>
              <a:rPr kumimoji="1" lang="en-US" altLang="ja-JP" sz="1050" dirty="0"/>
              <a:t> 9	</a:t>
            </a:r>
          </a:p>
          <a:p>
            <a:endParaRPr kumimoji="1" lang="en-US" altLang="ja-JP" sz="1050" dirty="0"/>
          </a:p>
          <a:p>
            <a:endParaRPr kumimoji="1" lang="en-US" altLang="ja-JP" sz="1050" dirty="0"/>
          </a:p>
          <a:p>
            <a:endParaRPr kumimoji="1" lang="en-US" altLang="ja-JP" sz="1050" dirty="0"/>
          </a:p>
          <a:p>
            <a:r>
              <a:rPr kumimoji="1" lang="en-US" altLang="ja-JP" sz="1050" dirty="0"/>
              <a:t>log</a:t>
            </a:r>
            <a:r>
              <a:rPr kumimoji="1" lang="en-US" altLang="ja-JP" sz="1050" baseline="-25000" dirty="0"/>
              <a:t>10</a:t>
            </a:r>
            <a:r>
              <a:rPr kumimoji="1" lang="en-US" altLang="ja-JP" sz="1050" dirty="0"/>
              <a:t> 100			log</a:t>
            </a:r>
            <a:r>
              <a:rPr kumimoji="1" lang="en-US" altLang="ja-JP" sz="1050" baseline="-25000" dirty="0"/>
              <a:t>2</a:t>
            </a:r>
            <a:r>
              <a:rPr kumimoji="1" lang="en-US" altLang="ja-JP" sz="1050" dirty="0"/>
              <a:t> 256				log</a:t>
            </a:r>
            <a:r>
              <a:rPr kumimoji="1" lang="en-US" altLang="ja-JP" sz="1050" baseline="-25000" dirty="0"/>
              <a:t>10</a:t>
            </a:r>
            <a:r>
              <a:rPr kumimoji="1" lang="en-US" altLang="ja-JP" sz="1050" dirty="0"/>
              <a:t> 10</a:t>
            </a:r>
            <a:r>
              <a:rPr kumimoji="1" lang="en-US" altLang="ja-JP" sz="1050" baseline="30000" dirty="0"/>
              <a:t>10</a:t>
            </a:r>
          </a:p>
          <a:p>
            <a:endParaRPr kumimoji="1" lang="en-US" altLang="ja-JP" sz="1050" baseline="30000" dirty="0"/>
          </a:p>
          <a:p>
            <a:endParaRPr kumimoji="1" lang="en-US" altLang="ja-JP" sz="1050" baseline="30000" dirty="0"/>
          </a:p>
          <a:p>
            <a:endParaRPr kumimoji="1" lang="en-US" altLang="ja-JP" sz="1050" baseline="30000" dirty="0"/>
          </a:p>
          <a:p>
            <a:endParaRPr kumimoji="1" lang="en-US" altLang="ja-JP" sz="1050" baseline="30000" dirty="0"/>
          </a:p>
          <a:p>
            <a:endParaRPr kumimoji="1" lang="en-US" altLang="ja-JP" sz="1050" baseline="30000" dirty="0"/>
          </a:p>
          <a:p>
            <a:r>
              <a:rPr kumimoji="1" lang="en-US" altLang="ja-JP" sz="1050" dirty="0"/>
              <a:t>log</a:t>
            </a:r>
            <a:r>
              <a:rPr kumimoji="1" lang="en-US" altLang="ja-JP" sz="1050" baseline="-25000" dirty="0"/>
              <a:t>10</a:t>
            </a:r>
            <a:r>
              <a:rPr kumimoji="1" lang="en-US" altLang="ja-JP" sz="1050" dirty="0"/>
              <a:t> 1000 + log</a:t>
            </a:r>
            <a:r>
              <a:rPr kumimoji="1" lang="en-US" altLang="ja-JP" sz="1050" baseline="-25000" dirty="0"/>
              <a:t>10</a:t>
            </a:r>
            <a:r>
              <a:rPr kumimoji="1" lang="en-US" altLang="ja-JP" sz="1050" dirty="0"/>
              <a:t> 100						log</a:t>
            </a:r>
            <a:r>
              <a:rPr kumimoji="1" lang="en-US" altLang="ja-JP" sz="1050" baseline="-25000" dirty="0"/>
              <a:t>5</a:t>
            </a:r>
            <a:r>
              <a:rPr kumimoji="1" lang="en-US" altLang="ja-JP" sz="1050" dirty="0"/>
              <a:t> (125×25)</a:t>
            </a:r>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54879B9F-9C59-4A21-B00B-69F3AA62091C}"/>
                  </a:ext>
                </a:extLst>
              </p:cNvPr>
              <p:cNvSpPr txBox="1"/>
              <p:nvPr/>
            </p:nvSpPr>
            <p:spPr>
              <a:xfrm>
                <a:off x="50532" y="444273"/>
                <a:ext cx="6756935" cy="738664"/>
              </a:xfrm>
              <a:prstGeom prst="rect">
                <a:avLst/>
              </a:prstGeom>
              <a:noFill/>
            </p:spPr>
            <p:txBody>
              <a:bodyPr wrap="square" rtlCol="0">
                <a:spAutoFit/>
              </a:bodyPr>
              <a:lstStyle/>
              <a:p>
                <a:r>
                  <a:rPr kumimoji="1" lang="ja-JP" altLang="en-US" sz="1050" dirty="0"/>
                  <a:t>対数：　</a:t>
                </a:r>
                <a14:m>
                  <m:oMath xmlns:m="http://schemas.openxmlformats.org/officeDocument/2006/math">
                    <m:sSup>
                      <m:sSupPr>
                        <m:ctrlPr>
                          <a:rPr kumimoji="1" lang="en-US" altLang="ja-JP" sz="1050" b="0" i="1" smtClean="0">
                            <a:latin typeface="Cambria Math" panose="02040503050406030204" pitchFamily="18" charset="0"/>
                          </a:rPr>
                        </m:ctrlPr>
                      </m:sSupPr>
                      <m:e>
                        <m:r>
                          <a:rPr kumimoji="1" lang="en-US" altLang="ja-JP" sz="1050" b="0" i="1" smtClean="0">
                            <a:latin typeface="Cambria Math" panose="02040503050406030204" pitchFamily="18" charset="0"/>
                          </a:rPr>
                          <m:t>𝑎</m:t>
                        </m:r>
                      </m:e>
                      <m:sup>
                        <m:r>
                          <a:rPr kumimoji="1" lang="en-US" altLang="ja-JP" sz="1050" b="0" i="1" smtClean="0">
                            <a:latin typeface="Cambria Math" panose="02040503050406030204" pitchFamily="18" charset="0"/>
                          </a:rPr>
                          <m:t>𝑐</m:t>
                        </m:r>
                      </m:sup>
                    </m:sSup>
                    <m:r>
                      <a:rPr kumimoji="1" lang="en-US" altLang="ja-JP" sz="1050" b="0" i="1" smtClean="0">
                        <a:latin typeface="Cambria Math" panose="02040503050406030204" pitchFamily="18" charset="0"/>
                      </a:rPr>
                      <m:t>=</m:t>
                    </m:r>
                    <m:r>
                      <a:rPr kumimoji="1" lang="en-US" altLang="ja-JP" sz="1050" b="0" i="1" smtClean="0">
                        <a:latin typeface="Cambria Math" panose="02040503050406030204" pitchFamily="18" charset="0"/>
                      </a:rPr>
                      <m:t>𝑏</m:t>
                    </m:r>
                  </m:oMath>
                </a14:m>
                <a:r>
                  <a:rPr kumimoji="1" lang="en-US" altLang="ja-JP" sz="1050" dirty="0"/>
                  <a:t> </a:t>
                </a:r>
                <a:r>
                  <a:rPr kumimoji="1" lang="ja-JP" altLang="en-US" sz="1050" dirty="0"/>
                  <a:t>　→　</a:t>
                </a:r>
                <a:endParaRPr kumimoji="1" lang="en-US" altLang="ja-JP" sz="1050" dirty="0"/>
              </a:p>
              <a:p>
                <a:endParaRPr kumimoji="1" lang="en-US" altLang="ja-JP" sz="1050" dirty="0"/>
              </a:p>
              <a:p>
                <a:r>
                  <a:rPr kumimoji="1" lang="ja-JP" altLang="en-US" sz="1050" dirty="0"/>
                  <a:t>公式：</a:t>
                </a:r>
                <a:endParaRPr kumimoji="1" lang="en-US" altLang="ja-JP" sz="1050" dirty="0"/>
              </a:p>
              <a:p>
                <a:r>
                  <a:rPr kumimoji="1" lang="ja-JP" altLang="en-US" sz="1050" dirty="0"/>
                  <a:t>（１）</a:t>
                </a:r>
                <a:r>
                  <a:rPr kumimoji="1" lang="en-US" altLang="ja-JP" sz="1050" dirty="0"/>
                  <a:t>					</a:t>
                </a:r>
                <a:r>
                  <a:rPr kumimoji="1" lang="ja-JP" altLang="en-US" sz="1050" dirty="0"/>
                  <a:t>（２）</a:t>
                </a:r>
                <a:r>
                  <a:rPr kumimoji="1" lang="en-US" altLang="ja-JP" sz="1050" dirty="0"/>
                  <a:t>				</a:t>
                </a:r>
                <a:r>
                  <a:rPr kumimoji="1" lang="ja-JP" altLang="en-US" sz="1050" dirty="0"/>
                  <a:t>（３）</a:t>
                </a:r>
                <a:r>
                  <a:rPr kumimoji="1" lang="en-US" altLang="ja-JP" sz="1050" dirty="0"/>
                  <a:t>			</a:t>
                </a:r>
                <a:r>
                  <a:rPr kumimoji="1" lang="ja-JP" altLang="en-US" sz="1050" dirty="0"/>
                  <a:t>（４）</a:t>
                </a:r>
                <a:endParaRPr kumimoji="1" lang="en-US" altLang="ja-JP" sz="1050" dirty="0"/>
              </a:p>
            </p:txBody>
          </p:sp>
        </mc:Choice>
        <mc:Fallback xmlns="">
          <p:sp>
            <p:nvSpPr>
              <p:cNvPr id="8" name="テキスト ボックス 7">
                <a:extLst>
                  <a:ext uri="{FF2B5EF4-FFF2-40B4-BE49-F238E27FC236}">
                    <a16:creationId xmlns:a16="http://schemas.microsoft.com/office/drawing/2014/main" id="{54879B9F-9C59-4A21-B00B-69F3AA62091C}"/>
                  </a:ext>
                </a:extLst>
              </p:cNvPr>
              <p:cNvSpPr txBox="1">
                <a:spLocks noRot="1" noChangeAspect="1" noMove="1" noResize="1" noEditPoints="1" noAdjustHandles="1" noChangeArrowheads="1" noChangeShapeType="1" noTextEdit="1"/>
              </p:cNvSpPr>
              <p:nvPr/>
            </p:nvSpPr>
            <p:spPr>
              <a:xfrm>
                <a:off x="50532" y="444273"/>
                <a:ext cx="6756935" cy="738664"/>
              </a:xfrm>
              <a:prstGeom prst="rect">
                <a:avLst/>
              </a:prstGeom>
              <a:blipFill>
                <a:blip r:embed="rId2"/>
                <a:stretch>
                  <a:fillRect b="-413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43" name="正方形/長方形 42">
                <a:extLst>
                  <a:ext uri="{FF2B5EF4-FFF2-40B4-BE49-F238E27FC236}">
                    <a16:creationId xmlns:a16="http://schemas.microsoft.com/office/drawing/2014/main" id="{0C335BFC-0349-40E8-A934-C9695E438EBC}"/>
                  </a:ext>
                </a:extLst>
              </p:cNvPr>
              <p:cNvSpPr/>
              <p:nvPr/>
            </p:nvSpPr>
            <p:spPr>
              <a:xfrm>
                <a:off x="338606" y="4831326"/>
                <a:ext cx="2007616" cy="253916"/>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kumimoji="1" lang="en-US" altLang="ja-JP" sz="1050" b="0" i="1" smtClean="0">
                          <a:latin typeface="Cambria Math" panose="02040503050406030204" pitchFamily="18" charset="0"/>
                        </a:rPr>
                        <m:t>𝑉</m:t>
                      </m:r>
                      <m:r>
                        <a:rPr kumimoji="1" lang="en-US" altLang="ja-JP" sz="1050" b="0" i="1" smtClean="0">
                          <a:latin typeface="Cambria Math" panose="02040503050406030204" pitchFamily="18" charset="0"/>
                        </a:rPr>
                        <m:t>=</m:t>
                      </m:r>
                      <m:r>
                        <a:rPr kumimoji="1" lang="en-US" altLang="ja-JP" sz="1050" b="0" i="1" smtClean="0">
                          <a:latin typeface="Cambria Math" panose="02040503050406030204" pitchFamily="18" charset="0"/>
                        </a:rPr>
                        <m:t>𝐴</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2</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𝑓𝑡</m:t>
                          </m:r>
                        </m:e>
                      </m:d>
                      <m:r>
                        <a:rPr kumimoji="1" lang="en-US" altLang="ja-JP" sz="1050" b="0" i="1" smtClean="0">
                          <a:latin typeface="Cambria Math" panose="02040503050406030204" pitchFamily="18" charset="0"/>
                        </a:rPr>
                        <m:t>+</m:t>
                      </m:r>
                      <m:r>
                        <a:rPr kumimoji="1" lang="en-US" altLang="ja-JP" sz="1050" b="0" i="1" smtClean="0">
                          <a:latin typeface="Cambria Math" panose="02040503050406030204" pitchFamily="18" charset="0"/>
                        </a:rPr>
                        <m:t>h</m:t>
                      </m:r>
                    </m:oMath>
                  </m:oMathPara>
                </a14:m>
                <a:endParaRPr kumimoji="1" lang="en-US" altLang="ja-JP" sz="1050" dirty="0"/>
              </a:p>
            </p:txBody>
          </p:sp>
        </mc:Choice>
        <mc:Fallback xmlns="">
          <p:sp>
            <p:nvSpPr>
              <p:cNvPr id="43" name="正方形/長方形 42">
                <a:extLst>
                  <a:ext uri="{FF2B5EF4-FFF2-40B4-BE49-F238E27FC236}">
                    <a16:creationId xmlns:a16="http://schemas.microsoft.com/office/drawing/2014/main" id="{0C335BFC-0349-40E8-A934-C9695E438EBC}"/>
                  </a:ext>
                </a:extLst>
              </p:cNvPr>
              <p:cNvSpPr>
                <a:spLocks noRot="1" noChangeAspect="1" noMove="1" noResize="1" noEditPoints="1" noAdjustHandles="1" noChangeArrowheads="1" noChangeShapeType="1" noTextEdit="1"/>
              </p:cNvSpPr>
              <p:nvPr/>
            </p:nvSpPr>
            <p:spPr>
              <a:xfrm>
                <a:off x="338606" y="4831326"/>
                <a:ext cx="2007616" cy="253916"/>
              </a:xfrm>
              <a:prstGeom prst="rect">
                <a:avLst/>
              </a:prstGeom>
              <a:blipFill>
                <a:blip r:embed="rId3"/>
                <a:stretch>
                  <a:fillRect b="-7317"/>
                </a:stretch>
              </a:blipFill>
            </p:spPr>
            <p:txBody>
              <a:bodyPr/>
              <a:lstStyle/>
              <a:p>
                <a:r>
                  <a:rPr lang="ja-JP" altLang="en-US">
                    <a:noFill/>
                  </a:rPr>
                  <a:t> </a:t>
                </a:r>
              </a:p>
            </p:txBody>
          </p:sp>
        </mc:Fallback>
      </mc:AlternateContent>
      <p:sp>
        <p:nvSpPr>
          <p:cNvPr id="44" name="正方形/長方形 43">
            <a:extLst>
              <a:ext uri="{FF2B5EF4-FFF2-40B4-BE49-F238E27FC236}">
                <a16:creationId xmlns:a16="http://schemas.microsoft.com/office/drawing/2014/main" id="{57F8C0FD-7331-4DD5-B452-16F7568BE557}"/>
              </a:ext>
            </a:extLst>
          </p:cNvPr>
          <p:cNvSpPr/>
          <p:nvPr/>
        </p:nvSpPr>
        <p:spPr>
          <a:xfrm>
            <a:off x="210155" y="4594887"/>
            <a:ext cx="2305050" cy="1223412"/>
          </a:xfrm>
          <a:prstGeom prst="rect">
            <a:avLst/>
          </a:prstGeom>
          <a:ln>
            <a:solidFill>
              <a:schemeClr val="tx1"/>
            </a:solidFill>
          </a:ln>
        </p:spPr>
        <p:txBody>
          <a:bodyPr wrap="square">
            <a:spAutoFit/>
          </a:bodyPr>
          <a:lstStyle/>
          <a:p>
            <a:r>
              <a:rPr kumimoji="1" lang="ja-JP" altLang="en-US" sz="1050" dirty="0"/>
              <a:t>バイアス付き正弦波：</a:t>
            </a:r>
            <a:endParaRPr kumimoji="1" lang="en-US" altLang="ja-JP" sz="1050" dirty="0"/>
          </a:p>
          <a:p>
            <a:endParaRPr kumimoji="1" lang="en-US" altLang="ja-JP" sz="1050" dirty="0"/>
          </a:p>
          <a:p>
            <a:endParaRPr kumimoji="1" lang="en-US" altLang="ja-JP" sz="1050" dirty="0"/>
          </a:p>
          <a:p>
            <a:r>
              <a:rPr kumimoji="1" lang="en-US" altLang="ja-JP" sz="1050" dirty="0"/>
              <a:t>A: </a:t>
            </a:r>
            <a:r>
              <a:rPr kumimoji="1" lang="ja-JP" altLang="en-US" sz="1050" dirty="0"/>
              <a:t>振幅</a:t>
            </a:r>
            <a:endParaRPr kumimoji="1" lang="en-US" altLang="ja-JP" sz="1050" dirty="0"/>
          </a:p>
          <a:p>
            <a:r>
              <a:rPr kumimoji="1" lang="en-US" altLang="ja-JP" sz="1050" dirty="0"/>
              <a:t>f: </a:t>
            </a:r>
            <a:r>
              <a:rPr kumimoji="1" lang="ja-JP" altLang="en-US" sz="1050" dirty="0"/>
              <a:t>周波数</a:t>
            </a:r>
            <a:r>
              <a:rPr kumimoji="1" lang="en-US" altLang="ja-JP" sz="1050" dirty="0"/>
              <a:t>[Hz]</a:t>
            </a:r>
            <a:r>
              <a:rPr kumimoji="1" lang="ja-JP" altLang="en-US" sz="1050" dirty="0"/>
              <a:t> （</a:t>
            </a:r>
            <a:r>
              <a:rPr kumimoji="1" lang="en-US" altLang="ja-JP" sz="1050" dirty="0"/>
              <a:t>1/f</a:t>
            </a:r>
            <a:r>
              <a:rPr kumimoji="1" lang="ja-JP" altLang="en-US" sz="1050" dirty="0"/>
              <a:t>秒間に</a:t>
            </a:r>
            <a:r>
              <a:rPr kumimoji="1" lang="en-US" altLang="ja-JP" sz="1050" dirty="0"/>
              <a:t>1</a:t>
            </a:r>
            <a:r>
              <a:rPr kumimoji="1" lang="ja-JP" altLang="en-US" sz="1050" dirty="0"/>
              <a:t>回振動）</a:t>
            </a:r>
            <a:endParaRPr kumimoji="1" lang="en-US" altLang="ja-JP" sz="1050" dirty="0"/>
          </a:p>
          <a:p>
            <a:r>
              <a:rPr kumimoji="1" lang="en-US" altLang="ja-JP" sz="1050" dirty="0"/>
              <a:t>h: </a:t>
            </a:r>
            <a:r>
              <a:rPr kumimoji="1" lang="ja-JP" altLang="en-US" sz="1050" dirty="0"/>
              <a:t>バイアス</a:t>
            </a:r>
            <a:endParaRPr kumimoji="1" lang="en-US" altLang="ja-JP" sz="1050" dirty="0"/>
          </a:p>
          <a:p>
            <a:r>
              <a:rPr kumimoji="1" lang="en-US" altLang="ja-JP" sz="1050" dirty="0"/>
              <a:t>t: </a:t>
            </a:r>
            <a:r>
              <a:rPr kumimoji="1" lang="ja-JP" altLang="en-US" sz="1050" dirty="0"/>
              <a:t>時間</a:t>
            </a:r>
            <a:r>
              <a:rPr kumimoji="1" lang="en-US" altLang="ja-JP" sz="1050" dirty="0"/>
              <a:t>[</a:t>
            </a:r>
            <a:r>
              <a:rPr kumimoji="1" lang="ja-JP" altLang="en-US" sz="1050" dirty="0"/>
              <a:t>秒</a:t>
            </a:r>
            <a:r>
              <a:rPr kumimoji="1" lang="en-US" altLang="ja-JP" sz="1050" dirty="0"/>
              <a:t>]</a:t>
            </a:r>
          </a:p>
        </p:txBody>
      </p:sp>
      <p:graphicFrame>
        <p:nvGraphicFramePr>
          <p:cNvPr id="45" name="グラフ 44">
            <a:extLst>
              <a:ext uri="{FF2B5EF4-FFF2-40B4-BE49-F238E27FC236}">
                <a16:creationId xmlns:a16="http://schemas.microsoft.com/office/drawing/2014/main" id="{63F4DA43-F337-468C-8FE8-FCB0CBDDBFD9}"/>
              </a:ext>
            </a:extLst>
          </p:cNvPr>
          <p:cNvGraphicFramePr>
            <a:graphicFrameLocks/>
          </p:cNvGraphicFramePr>
          <p:nvPr>
            <p:extLst>
              <p:ext uri="{D42A27DB-BD31-4B8C-83A1-F6EECF244321}">
                <p14:modId xmlns:p14="http://schemas.microsoft.com/office/powerpoint/2010/main" val="1541077735"/>
              </p:ext>
            </p:extLst>
          </p:nvPr>
        </p:nvGraphicFramePr>
        <p:xfrm>
          <a:off x="3005738" y="4046554"/>
          <a:ext cx="3492133" cy="1403025"/>
        </p:xfrm>
        <a:graphic>
          <a:graphicData uri="http://schemas.openxmlformats.org/drawingml/2006/chart">
            <c:chart xmlns:c="http://schemas.openxmlformats.org/drawingml/2006/chart" xmlns:r="http://schemas.openxmlformats.org/officeDocument/2006/relationships" r:id="rId4"/>
          </a:graphicData>
        </a:graphic>
      </p:graphicFrame>
      <p:cxnSp>
        <p:nvCxnSpPr>
          <p:cNvPr id="46" name="直線コネクタ 45">
            <a:extLst>
              <a:ext uri="{FF2B5EF4-FFF2-40B4-BE49-F238E27FC236}">
                <a16:creationId xmlns:a16="http://schemas.microsoft.com/office/drawing/2014/main" id="{E669C3E8-CB88-4EC9-B652-F3C7C774CDA6}"/>
              </a:ext>
            </a:extLst>
          </p:cNvPr>
          <p:cNvCxnSpPr/>
          <p:nvPr/>
        </p:nvCxnSpPr>
        <p:spPr>
          <a:xfrm>
            <a:off x="3145471" y="4187161"/>
            <a:ext cx="0" cy="160260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FDA7C5CE-7F26-4E3E-AB07-022F9163AD9B}"/>
              </a:ext>
            </a:extLst>
          </p:cNvPr>
          <p:cNvCxnSpPr/>
          <p:nvPr/>
        </p:nvCxnSpPr>
        <p:spPr>
          <a:xfrm>
            <a:off x="4428171" y="4193510"/>
            <a:ext cx="0" cy="160260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C852A9FB-59DE-4EC8-BE4A-534A6266BE9F}"/>
              </a:ext>
            </a:extLst>
          </p:cNvPr>
          <p:cNvCxnSpPr/>
          <p:nvPr/>
        </p:nvCxnSpPr>
        <p:spPr>
          <a:xfrm>
            <a:off x="3145471" y="5465920"/>
            <a:ext cx="1282700" cy="0"/>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AED260F0-B274-490A-8D86-C6370CA060F2}"/>
              </a:ext>
            </a:extLst>
          </p:cNvPr>
          <p:cNvCxnSpPr>
            <a:cxnSpLocks/>
          </p:cNvCxnSpPr>
          <p:nvPr/>
        </p:nvCxnSpPr>
        <p:spPr>
          <a:xfrm>
            <a:off x="3145471" y="4634838"/>
            <a:ext cx="296545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直線矢印コネクタ 49">
            <a:extLst>
              <a:ext uri="{FF2B5EF4-FFF2-40B4-BE49-F238E27FC236}">
                <a16:creationId xmlns:a16="http://schemas.microsoft.com/office/drawing/2014/main" id="{6C9F03A1-7DD7-4207-A2BA-B83198F971E2}"/>
              </a:ext>
            </a:extLst>
          </p:cNvPr>
          <p:cNvCxnSpPr/>
          <p:nvPr/>
        </p:nvCxnSpPr>
        <p:spPr>
          <a:xfrm flipV="1">
            <a:off x="5971221" y="4634838"/>
            <a:ext cx="0" cy="659632"/>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a:extLst>
              <a:ext uri="{FF2B5EF4-FFF2-40B4-BE49-F238E27FC236}">
                <a16:creationId xmlns:a16="http://schemas.microsoft.com/office/drawing/2014/main" id="{6E80CE2D-EFAD-480C-9199-D8F655768755}"/>
              </a:ext>
            </a:extLst>
          </p:cNvPr>
          <p:cNvCxnSpPr>
            <a:cxnSpLocks/>
          </p:cNvCxnSpPr>
          <p:nvPr/>
        </p:nvCxnSpPr>
        <p:spPr>
          <a:xfrm flipV="1">
            <a:off x="4751804" y="4451072"/>
            <a:ext cx="0" cy="183766"/>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524C37B6-3FA3-4E29-9A36-2447B391765E}"/>
              </a:ext>
            </a:extLst>
          </p:cNvPr>
          <p:cNvSpPr/>
          <p:nvPr/>
        </p:nvSpPr>
        <p:spPr>
          <a:xfrm>
            <a:off x="6170191" y="5281770"/>
            <a:ext cx="365806" cy="253916"/>
          </a:xfrm>
          <a:prstGeom prst="rect">
            <a:avLst/>
          </a:prstGeom>
        </p:spPr>
        <p:txBody>
          <a:bodyPr wrap="none">
            <a:spAutoFit/>
          </a:bodyPr>
          <a:lstStyle/>
          <a:p>
            <a:r>
              <a:rPr kumimoji="1" lang="en-US" altLang="ja-JP" sz="1050"/>
              <a:t>t[s]</a:t>
            </a:r>
            <a:endParaRPr lang="ja-JP" altLang="en-US" sz="1050" dirty="0"/>
          </a:p>
        </p:txBody>
      </p:sp>
      <p:sp>
        <p:nvSpPr>
          <p:cNvPr id="53" name="正方形/長方形 52">
            <a:extLst>
              <a:ext uri="{FF2B5EF4-FFF2-40B4-BE49-F238E27FC236}">
                <a16:creationId xmlns:a16="http://schemas.microsoft.com/office/drawing/2014/main" id="{B2283AD9-9298-42FB-8A2B-0FBE6226B2B1}"/>
              </a:ext>
            </a:extLst>
          </p:cNvPr>
          <p:cNvSpPr/>
          <p:nvPr/>
        </p:nvSpPr>
        <p:spPr>
          <a:xfrm>
            <a:off x="3455284" y="5577589"/>
            <a:ext cx="678702" cy="3111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AF48474B-8837-4FB6-98C6-2FD57F294E3B}"/>
              </a:ext>
            </a:extLst>
          </p:cNvPr>
          <p:cNvSpPr/>
          <p:nvPr/>
        </p:nvSpPr>
        <p:spPr>
          <a:xfrm>
            <a:off x="6061994" y="4809079"/>
            <a:ext cx="678702" cy="3111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37D55CE9-C71A-4EB7-BFB1-423FF0D70E6D}"/>
              </a:ext>
            </a:extLst>
          </p:cNvPr>
          <p:cNvSpPr/>
          <p:nvPr/>
        </p:nvSpPr>
        <p:spPr>
          <a:xfrm>
            <a:off x="4966398" y="4083667"/>
            <a:ext cx="678702" cy="3111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6" name="直線コネクタ 55">
            <a:extLst>
              <a:ext uri="{FF2B5EF4-FFF2-40B4-BE49-F238E27FC236}">
                <a16:creationId xmlns:a16="http://schemas.microsoft.com/office/drawing/2014/main" id="{FE771BC0-77EC-456F-93DD-E984C8767BBE}"/>
              </a:ext>
            </a:extLst>
          </p:cNvPr>
          <p:cNvCxnSpPr>
            <a:cxnSpLocks/>
            <a:stCxn id="55" idx="2"/>
          </p:cNvCxnSpPr>
          <p:nvPr/>
        </p:nvCxnSpPr>
        <p:spPr>
          <a:xfrm flipH="1">
            <a:off x="4760908" y="4394817"/>
            <a:ext cx="544841" cy="165953"/>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7" name="正方形/長方形 56">
                <a:extLst>
                  <a:ext uri="{FF2B5EF4-FFF2-40B4-BE49-F238E27FC236}">
                    <a16:creationId xmlns:a16="http://schemas.microsoft.com/office/drawing/2014/main" id="{7B8A868D-C411-49EF-A235-89F3568C72AA}"/>
                  </a:ext>
                </a:extLst>
              </p:cNvPr>
              <p:cNvSpPr/>
              <p:nvPr/>
            </p:nvSpPr>
            <p:spPr>
              <a:xfrm>
                <a:off x="199072" y="5952678"/>
                <a:ext cx="2007616" cy="253916"/>
              </a:xfrm>
              <a:prstGeom prst="rect">
                <a:avLst/>
              </a:prstGeom>
            </p:spPr>
            <p:txBody>
              <a:bodyPr wrap="square">
                <a:spAutoFit/>
              </a:bodyPr>
              <a:lstStyle/>
              <a:p>
                <a14:m>
                  <m:oMath xmlns:m="http://schemas.openxmlformats.org/officeDocument/2006/math">
                    <m:r>
                      <a:rPr kumimoji="1" lang="en-US" altLang="ja-JP" sz="1050" b="0" i="1" smtClean="0">
                        <a:latin typeface="Cambria Math" panose="02040503050406030204" pitchFamily="18" charset="0"/>
                      </a:rPr>
                      <m:t>𝑉</m:t>
                    </m:r>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0.1</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2</m:t>
                        </m:r>
                        <m:r>
                          <a:rPr kumimoji="1" lang="en-US" altLang="ja-JP" sz="1050" b="0" i="1" smtClean="0">
                            <a:latin typeface="Cambria Math" panose="02040503050406030204" pitchFamily="18" charset="0"/>
                          </a:rPr>
                          <m:t>𝜋</m:t>
                        </m:r>
                        <m:r>
                          <a:rPr kumimoji="1" lang="en-US" altLang="ja-JP" sz="1050" i="1">
                            <a:latin typeface="Cambria Math" panose="02040503050406030204" pitchFamily="18" charset="0"/>
                          </a:rPr>
                          <m:t>×</m:t>
                        </m:r>
                        <m:r>
                          <a:rPr kumimoji="1" lang="en-US" altLang="ja-JP" sz="1050" b="0" i="1" smtClean="0">
                            <a:latin typeface="Cambria Math" panose="02040503050406030204" pitchFamily="18" charset="0"/>
                          </a:rPr>
                          <m:t>50</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+0.4</m:t>
                    </m:r>
                  </m:oMath>
                </a14:m>
                <a:r>
                  <a:rPr kumimoji="1" lang="en-US" altLang="ja-JP" sz="1050" dirty="0"/>
                  <a:t> [V]</a:t>
                </a:r>
              </a:p>
            </p:txBody>
          </p:sp>
        </mc:Choice>
        <mc:Fallback xmlns="">
          <p:sp>
            <p:nvSpPr>
              <p:cNvPr id="57" name="正方形/長方形 56">
                <a:extLst>
                  <a:ext uri="{FF2B5EF4-FFF2-40B4-BE49-F238E27FC236}">
                    <a16:creationId xmlns:a16="http://schemas.microsoft.com/office/drawing/2014/main" id="{7B8A868D-C411-49EF-A235-89F3568C72AA}"/>
                  </a:ext>
                </a:extLst>
              </p:cNvPr>
              <p:cNvSpPr>
                <a:spLocks noRot="1" noChangeAspect="1" noMove="1" noResize="1" noEditPoints="1" noAdjustHandles="1" noChangeArrowheads="1" noChangeShapeType="1" noTextEdit="1"/>
              </p:cNvSpPr>
              <p:nvPr/>
            </p:nvSpPr>
            <p:spPr>
              <a:xfrm>
                <a:off x="199072" y="5952678"/>
                <a:ext cx="2007616" cy="253916"/>
              </a:xfrm>
              <a:prstGeom prst="rect">
                <a:avLst/>
              </a:prstGeom>
              <a:blipFill>
                <a:blip r:embed="rId5"/>
                <a:stretch>
                  <a:fillRect b="-14286"/>
                </a:stretch>
              </a:blipFill>
            </p:spPr>
            <p:txBody>
              <a:bodyPr/>
              <a:lstStyle/>
              <a:p>
                <a:r>
                  <a:rPr lang="ja-JP" altLang="en-US">
                    <a:noFill/>
                  </a:rPr>
                  <a:t> </a:t>
                </a:r>
              </a:p>
            </p:txBody>
          </p:sp>
        </mc:Fallback>
      </mc:AlternateContent>
      <p:sp>
        <p:nvSpPr>
          <p:cNvPr id="58" name="正方形/長方形 57">
            <a:extLst>
              <a:ext uri="{FF2B5EF4-FFF2-40B4-BE49-F238E27FC236}">
                <a16:creationId xmlns:a16="http://schemas.microsoft.com/office/drawing/2014/main" id="{01B9D3D7-5E3D-4BB3-A6A6-A63A93B3E2DF}"/>
              </a:ext>
            </a:extLst>
          </p:cNvPr>
          <p:cNvSpPr/>
          <p:nvPr/>
        </p:nvSpPr>
        <p:spPr>
          <a:xfrm>
            <a:off x="2874437" y="4083667"/>
            <a:ext cx="261610" cy="253916"/>
          </a:xfrm>
          <a:prstGeom prst="rect">
            <a:avLst/>
          </a:prstGeom>
        </p:spPr>
        <p:txBody>
          <a:bodyPr wrap="none">
            <a:spAutoFit/>
          </a:bodyPr>
          <a:lstStyle/>
          <a:p>
            <a:r>
              <a:rPr kumimoji="1" lang="en-US" altLang="ja-JP" sz="1050" dirty="0"/>
              <a:t>V</a:t>
            </a:r>
            <a:endParaRPr lang="ja-JP" altLang="en-US" sz="1050" dirty="0"/>
          </a:p>
        </p:txBody>
      </p:sp>
      <p:sp>
        <p:nvSpPr>
          <p:cNvPr id="59" name="正方形/長方形 58">
            <a:extLst>
              <a:ext uri="{FF2B5EF4-FFF2-40B4-BE49-F238E27FC236}">
                <a16:creationId xmlns:a16="http://schemas.microsoft.com/office/drawing/2014/main" id="{5592C4E5-5705-4AE5-8D7B-2030A1200160}"/>
              </a:ext>
            </a:extLst>
          </p:cNvPr>
          <p:cNvSpPr/>
          <p:nvPr/>
        </p:nvSpPr>
        <p:spPr>
          <a:xfrm>
            <a:off x="2922147" y="5242564"/>
            <a:ext cx="253596" cy="253916"/>
          </a:xfrm>
          <a:prstGeom prst="rect">
            <a:avLst/>
          </a:prstGeom>
        </p:spPr>
        <p:txBody>
          <a:bodyPr wrap="none">
            <a:spAutoFit/>
          </a:bodyPr>
          <a:lstStyle/>
          <a:p>
            <a:r>
              <a:rPr kumimoji="1" lang="en-US" altLang="ja-JP" sz="1050" dirty="0"/>
              <a:t>0</a:t>
            </a:r>
            <a:endParaRPr lang="ja-JP" altLang="en-US" sz="1050" dirty="0"/>
          </a:p>
        </p:txBody>
      </p:sp>
      <mc:AlternateContent xmlns:mc="http://schemas.openxmlformats.org/markup-compatibility/2006" xmlns:a14="http://schemas.microsoft.com/office/drawing/2010/main">
        <mc:Choice Requires="a14">
          <p:sp>
            <p:nvSpPr>
              <p:cNvPr id="60" name="正方形/長方形 59">
                <a:extLst>
                  <a:ext uri="{FF2B5EF4-FFF2-40B4-BE49-F238E27FC236}">
                    <a16:creationId xmlns:a16="http://schemas.microsoft.com/office/drawing/2014/main" id="{1C59F5BE-BB78-4CA0-988C-B515009AE0CF}"/>
                  </a:ext>
                </a:extLst>
              </p:cNvPr>
              <p:cNvSpPr/>
              <p:nvPr/>
            </p:nvSpPr>
            <p:spPr>
              <a:xfrm>
                <a:off x="3462971" y="5952678"/>
                <a:ext cx="2007616" cy="253916"/>
              </a:xfrm>
              <a:prstGeom prst="rect">
                <a:avLst/>
              </a:prstGeom>
            </p:spPr>
            <p:txBody>
              <a:bodyPr wrap="square">
                <a:spAutoFit/>
              </a:bodyPr>
              <a:lstStyle/>
              <a:p>
                <a14:m>
                  <m:oMath xmlns:m="http://schemas.openxmlformats.org/officeDocument/2006/math">
                    <m:r>
                      <a:rPr kumimoji="1" lang="en-US" altLang="ja-JP" sz="1050" b="0" i="1" smtClean="0">
                        <a:latin typeface="Cambria Math" panose="02040503050406030204" pitchFamily="18" charset="0"/>
                      </a:rPr>
                      <m:t>𝑉</m:t>
                    </m:r>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0.2</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2</m:t>
                        </m:r>
                        <m:r>
                          <a:rPr kumimoji="1" lang="en-US" altLang="ja-JP" sz="1050" b="0" i="1" smtClean="0">
                            <a:latin typeface="Cambria Math" panose="02040503050406030204" pitchFamily="18" charset="0"/>
                          </a:rPr>
                          <m:t>𝜋</m:t>
                        </m:r>
                        <m:r>
                          <a:rPr kumimoji="1" lang="en-US" altLang="ja-JP" sz="1050" i="1">
                            <a:latin typeface="Cambria Math" panose="02040503050406030204" pitchFamily="18" charset="0"/>
                          </a:rPr>
                          <m:t>×</m:t>
                        </m:r>
                        <m:r>
                          <a:rPr kumimoji="1" lang="en-US" altLang="ja-JP" sz="1050" b="0" i="1" smtClean="0">
                            <a:latin typeface="Cambria Math" panose="02040503050406030204" pitchFamily="18" charset="0"/>
                          </a:rPr>
                          <m:t>40</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+0.3</m:t>
                    </m:r>
                  </m:oMath>
                </a14:m>
                <a:r>
                  <a:rPr kumimoji="1" lang="en-US" altLang="ja-JP" sz="1050" dirty="0"/>
                  <a:t> [V]</a:t>
                </a:r>
              </a:p>
            </p:txBody>
          </p:sp>
        </mc:Choice>
        <mc:Fallback xmlns="">
          <p:sp>
            <p:nvSpPr>
              <p:cNvPr id="60" name="正方形/長方形 59">
                <a:extLst>
                  <a:ext uri="{FF2B5EF4-FFF2-40B4-BE49-F238E27FC236}">
                    <a16:creationId xmlns:a16="http://schemas.microsoft.com/office/drawing/2014/main" id="{1C59F5BE-BB78-4CA0-988C-B515009AE0CF}"/>
                  </a:ext>
                </a:extLst>
              </p:cNvPr>
              <p:cNvSpPr>
                <a:spLocks noRot="1" noChangeAspect="1" noMove="1" noResize="1" noEditPoints="1" noAdjustHandles="1" noChangeArrowheads="1" noChangeShapeType="1" noTextEdit="1"/>
              </p:cNvSpPr>
              <p:nvPr/>
            </p:nvSpPr>
            <p:spPr>
              <a:xfrm>
                <a:off x="3462971" y="5952678"/>
                <a:ext cx="2007616" cy="253916"/>
              </a:xfrm>
              <a:prstGeom prst="rect">
                <a:avLst/>
              </a:prstGeom>
              <a:blipFill>
                <a:blip r:embed="rId6"/>
                <a:stretch>
                  <a:fillRect b="-14286"/>
                </a:stretch>
              </a:blipFill>
            </p:spPr>
            <p:txBody>
              <a:bodyPr/>
              <a:lstStyle/>
              <a:p>
                <a:r>
                  <a:rPr lang="ja-JP" altLang="en-US">
                    <a:noFill/>
                  </a:rPr>
                  <a:t> </a:t>
                </a:r>
              </a:p>
            </p:txBody>
          </p:sp>
        </mc:Fallback>
      </mc:AlternateContent>
      <p:graphicFrame>
        <p:nvGraphicFramePr>
          <p:cNvPr id="61" name="表 60">
            <a:extLst>
              <a:ext uri="{FF2B5EF4-FFF2-40B4-BE49-F238E27FC236}">
                <a16:creationId xmlns:a16="http://schemas.microsoft.com/office/drawing/2014/main" id="{481D6E99-E008-4EA8-879B-9D101D1F59AE}"/>
              </a:ext>
            </a:extLst>
          </p:cNvPr>
          <p:cNvGraphicFramePr>
            <a:graphicFrameLocks noGrp="1"/>
          </p:cNvGraphicFramePr>
          <p:nvPr>
            <p:extLst>
              <p:ext uri="{D42A27DB-BD31-4B8C-83A1-F6EECF244321}">
                <p14:modId xmlns:p14="http://schemas.microsoft.com/office/powerpoint/2010/main" val="823808806"/>
              </p:ext>
            </p:extLst>
          </p:nvPr>
        </p:nvGraphicFramePr>
        <p:xfrm>
          <a:off x="272979" y="6279619"/>
          <a:ext cx="2880000" cy="158496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2462954689"/>
                    </a:ext>
                  </a:extLst>
                </a:gridCol>
                <a:gridCol w="288000">
                  <a:extLst>
                    <a:ext uri="{9D8B030D-6E8A-4147-A177-3AD203B41FA5}">
                      <a16:colId xmlns:a16="http://schemas.microsoft.com/office/drawing/2014/main" val="57692586"/>
                    </a:ext>
                  </a:extLst>
                </a:gridCol>
                <a:gridCol w="288000">
                  <a:extLst>
                    <a:ext uri="{9D8B030D-6E8A-4147-A177-3AD203B41FA5}">
                      <a16:colId xmlns:a16="http://schemas.microsoft.com/office/drawing/2014/main" val="1410359291"/>
                    </a:ext>
                  </a:extLst>
                </a:gridCol>
                <a:gridCol w="288000">
                  <a:extLst>
                    <a:ext uri="{9D8B030D-6E8A-4147-A177-3AD203B41FA5}">
                      <a16:colId xmlns:a16="http://schemas.microsoft.com/office/drawing/2014/main" val="3723345299"/>
                    </a:ext>
                  </a:extLst>
                </a:gridCol>
                <a:gridCol w="288000">
                  <a:extLst>
                    <a:ext uri="{9D8B030D-6E8A-4147-A177-3AD203B41FA5}">
                      <a16:colId xmlns:a16="http://schemas.microsoft.com/office/drawing/2014/main" val="952576890"/>
                    </a:ext>
                  </a:extLst>
                </a:gridCol>
                <a:gridCol w="288000">
                  <a:extLst>
                    <a:ext uri="{9D8B030D-6E8A-4147-A177-3AD203B41FA5}">
                      <a16:colId xmlns:a16="http://schemas.microsoft.com/office/drawing/2014/main" val="1484576630"/>
                    </a:ext>
                  </a:extLst>
                </a:gridCol>
                <a:gridCol w="288000">
                  <a:extLst>
                    <a:ext uri="{9D8B030D-6E8A-4147-A177-3AD203B41FA5}">
                      <a16:colId xmlns:a16="http://schemas.microsoft.com/office/drawing/2014/main" val="123300330"/>
                    </a:ext>
                  </a:extLst>
                </a:gridCol>
                <a:gridCol w="288000">
                  <a:extLst>
                    <a:ext uri="{9D8B030D-6E8A-4147-A177-3AD203B41FA5}">
                      <a16:colId xmlns:a16="http://schemas.microsoft.com/office/drawing/2014/main" val="1615028140"/>
                    </a:ext>
                  </a:extLst>
                </a:gridCol>
                <a:gridCol w="288000">
                  <a:extLst>
                    <a:ext uri="{9D8B030D-6E8A-4147-A177-3AD203B41FA5}">
                      <a16:colId xmlns:a16="http://schemas.microsoft.com/office/drawing/2014/main" val="1327832674"/>
                    </a:ext>
                  </a:extLst>
                </a:gridCol>
                <a:gridCol w="288000">
                  <a:extLst>
                    <a:ext uri="{9D8B030D-6E8A-4147-A177-3AD203B41FA5}">
                      <a16:colId xmlns:a16="http://schemas.microsoft.com/office/drawing/2014/main" val="3058887817"/>
                    </a:ext>
                  </a:extLst>
                </a:gridCol>
              </a:tblGrid>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bl>
          </a:graphicData>
        </a:graphic>
      </p:graphicFrame>
      <p:sp>
        <p:nvSpPr>
          <p:cNvPr id="62" name="正方形/長方形 61">
            <a:extLst>
              <a:ext uri="{FF2B5EF4-FFF2-40B4-BE49-F238E27FC236}">
                <a16:creationId xmlns:a16="http://schemas.microsoft.com/office/drawing/2014/main" id="{D4BB8717-AC6D-4EC4-BFC7-AC7A10C09D38}"/>
              </a:ext>
            </a:extLst>
          </p:cNvPr>
          <p:cNvSpPr/>
          <p:nvPr/>
        </p:nvSpPr>
        <p:spPr>
          <a:xfrm>
            <a:off x="50532" y="6123029"/>
            <a:ext cx="261610" cy="253916"/>
          </a:xfrm>
          <a:prstGeom prst="rect">
            <a:avLst/>
          </a:prstGeom>
        </p:spPr>
        <p:txBody>
          <a:bodyPr wrap="none">
            <a:spAutoFit/>
          </a:bodyPr>
          <a:lstStyle/>
          <a:p>
            <a:r>
              <a:rPr kumimoji="1" lang="en-US" altLang="ja-JP" sz="1050" dirty="0"/>
              <a:t>V</a:t>
            </a:r>
            <a:endParaRPr lang="ja-JP" altLang="en-US" sz="1050" dirty="0"/>
          </a:p>
        </p:txBody>
      </p:sp>
      <p:sp>
        <p:nvSpPr>
          <p:cNvPr id="63" name="正方形/長方形 62">
            <a:extLst>
              <a:ext uri="{FF2B5EF4-FFF2-40B4-BE49-F238E27FC236}">
                <a16:creationId xmlns:a16="http://schemas.microsoft.com/office/drawing/2014/main" id="{0D3609D0-838E-462F-B1B4-56B705E3CD10}"/>
              </a:ext>
            </a:extLst>
          </p:cNvPr>
          <p:cNvSpPr/>
          <p:nvPr/>
        </p:nvSpPr>
        <p:spPr>
          <a:xfrm>
            <a:off x="3113816" y="7407957"/>
            <a:ext cx="365806" cy="253916"/>
          </a:xfrm>
          <a:prstGeom prst="rect">
            <a:avLst/>
          </a:prstGeom>
        </p:spPr>
        <p:txBody>
          <a:bodyPr wrap="none">
            <a:spAutoFit/>
          </a:bodyPr>
          <a:lstStyle/>
          <a:p>
            <a:r>
              <a:rPr kumimoji="1" lang="en-US" altLang="ja-JP" sz="1050" dirty="0"/>
              <a:t>t[s]</a:t>
            </a:r>
            <a:endParaRPr lang="ja-JP" altLang="en-US" sz="1050" dirty="0"/>
          </a:p>
        </p:txBody>
      </p:sp>
      <p:sp>
        <p:nvSpPr>
          <p:cNvPr id="64" name="正方形/長方形 63">
            <a:extLst>
              <a:ext uri="{FF2B5EF4-FFF2-40B4-BE49-F238E27FC236}">
                <a16:creationId xmlns:a16="http://schemas.microsoft.com/office/drawing/2014/main" id="{34E40320-8E41-43AE-A777-249B0B38C6E4}"/>
              </a:ext>
            </a:extLst>
          </p:cNvPr>
          <p:cNvSpPr/>
          <p:nvPr/>
        </p:nvSpPr>
        <p:spPr>
          <a:xfrm>
            <a:off x="58546" y="7407957"/>
            <a:ext cx="253596" cy="253916"/>
          </a:xfrm>
          <a:prstGeom prst="rect">
            <a:avLst/>
          </a:prstGeom>
        </p:spPr>
        <p:txBody>
          <a:bodyPr wrap="none">
            <a:spAutoFit/>
          </a:bodyPr>
          <a:lstStyle/>
          <a:p>
            <a:r>
              <a:rPr kumimoji="1" lang="en-US" altLang="ja-JP" sz="1050" dirty="0"/>
              <a:t>0</a:t>
            </a:r>
            <a:endParaRPr lang="ja-JP" altLang="en-US" sz="1050" dirty="0"/>
          </a:p>
        </p:txBody>
      </p:sp>
      <p:graphicFrame>
        <p:nvGraphicFramePr>
          <p:cNvPr id="67" name="表 66">
            <a:extLst>
              <a:ext uri="{FF2B5EF4-FFF2-40B4-BE49-F238E27FC236}">
                <a16:creationId xmlns:a16="http://schemas.microsoft.com/office/drawing/2014/main" id="{80C6C489-FC3D-4295-BFC9-A7F379F7EB75}"/>
              </a:ext>
            </a:extLst>
          </p:cNvPr>
          <p:cNvGraphicFramePr>
            <a:graphicFrameLocks noGrp="1"/>
          </p:cNvGraphicFramePr>
          <p:nvPr>
            <p:extLst>
              <p:ext uri="{D42A27DB-BD31-4B8C-83A1-F6EECF244321}">
                <p14:modId xmlns:p14="http://schemas.microsoft.com/office/powerpoint/2010/main" val="2692752176"/>
              </p:ext>
            </p:extLst>
          </p:nvPr>
        </p:nvGraphicFramePr>
        <p:xfrm>
          <a:off x="3774153" y="6274644"/>
          <a:ext cx="2880000" cy="158496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2462954689"/>
                    </a:ext>
                  </a:extLst>
                </a:gridCol>
                <a:gridCol w="288000">
                  <a:extLst>
                    <a:ext uri="{9D8B030D-6E8A-4147-A177-3AD203B41FA5}">
                      <a16:colId xmlns:a16="http://schemas.microsoft.com/office/drawing/2014/main" val="57692586"/>
                    </a:ext>
                  </a:extLst>
                </a:gridCol>
                <a:gridCol w="288000">
                  <a:extLst>
                    <a:ext uri="{9D8B030D-6E8A-4147-A177-3AD203B41FA5}">
                      <a16:colId xmlns:a16="http://schemas.microsoft.com/office/drawing/2014/main" val="1410359291"/>
                    </a:ext>
                  </a:extLst>
                </a:gridCol>
                <a:gridCol w="288000">
                  <a:extLst>
                    <a:ext uri="{9D8B030D-6E8A-4147-A177-3AD203B41FA5}">
                      <a16:colId xmlns:a16="http://schemas.microsoft.com/office/drawing/2014/main" val="3723345299"/>
                    </a:ext>
                  </a:extLst>
                </a:gridCol>
                <a:gridCol w="288000">
                  <a:extLst>
                    <a:ext uri="{9D8B030D-6E8A-4147-A177-3AD203B41FA5}">
                      <a16:colId xmlns:a16="http://schemas.microsoft.com/office/drawing/2014/main" val="952576890"/>
                    </a:ext>
                  </a:extLst>
                </a:gridCol>
                <a:gridCol w="288000">
                  <a:extLst>
                    <a:ext uri="{9D8B030D-6E8A-4147-A177-3AD203B41FA5}">
                      <a16:colId xmlns:a16="http://schemas.microsoft.com/office/drawing/2014/main" val="1484576630"/>
                    </a:ext>
                  </a:extLst>
                </a:gridCol>
                <a:gridCol w="288000">
                  <a:extLst>
                    <a:ext uri="{9D8B030D-6E8A-4147-A177-3AD203B41FA5}">
                      <a16:colId xmlns:a16="http://schemas.microsoft.com/office/drawing/2014/main" val="123300330"/>
                    </a:ext>
                  </a:extLst>
                </a:gridCol>
                <a:gridCol w="288000">
                  <a:extLst>
                    <a:ext uri="{9D8B030D-6E8A-4147-A177-3AD203B41FA5}">
                      <a16:colId xmlns:a16="http://schemas.microsoft.com/office/drawing/2014/main" val="1615028140"/>
                    </a:ext>
                  </a:extLst>
                </a:gridCol>
                <a:gridCol w="288000">
                  <a:extLst>
                    <a:ext uri="{9D8B030D-6E8A-4147-A177-3AD203B41FA5}">
                      <a16:colId xmlns:a16="http://schemas.microsoft.com/office/drawing/2014/main" val="1327832674"/>
                    </a:ext>
                  </a:extLst>
                </a:gridCol>
                <a:gridCol w="288000">
                  <a:extLst>
                    <a:ext uri="{9D8B030D-6E8A-4147-A177-3AD203B41FA5}">
                      <a16:colId xmlns:a16="http://schemas.microsoft.com/office/drawing/2014/main" val="3058887817"/>
                    </a:ext>
                  </a:extLst>
                </a:gridCol>
              </a:tblGrid>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bl>
          </a:graphicData>
        </a:graphic>
      </p:graphicFrame>
      <p:sp>
        <p:nvSpPr>
          <p:cNvPr id="68" name="正方形/長方形 67">
            <a:extLst>
              <a:ext uri="{FF2B5EF4-FFF2-40B4-BE49-F238E27FC236}">
                <a16:creationId xmlns:a16="http://schemas.microsoft.com/office/drawing/2014/main" id="{F605E508-8E3B-4160-8267-9C02F1225959}"/>
              </a:ext>
            </a:extLst>
          </p:cNvPr>
          <p:cNvSpPr/>
          <p:nvPr/>
        </p:nvSpPr>
        <p:spPr>
          <a:xfrm>
            <a:off x="3555942" y="6118054"/>
            <a:ext cx="261610" cy="253916"/>
          </a:xfrm>
          <a:prstGeom prst="rect">
            <a:avLst/>
          </a:prstGeom>
        </p:spPr>
        <p:txBody>
          <a:bodyPr wrap="none">
            <a:spAutoFit/>
          </a:bodyPr>
          <a:lstStyle/>
          <a:p>
            <a:r>
              <a:rPr kumimoji="1" lang="en-US" altLang="ja-JP" sz="1050" dirty="0"/>
              <a:t>V</a:t>
            </a:r>
            <a:endParaRPr lang="ja-JP" altLang="en-US" sz="1050" dirty="0"/>
          </a:p>
        </p:txBody>
      </p:sp>
      <p:sp>
        <p:nvSpPr>
          <p:cNvPr id="69" name="正方形/長方形 68">
            <a:extLst>
              <a:ext uri="{FF2B5EF4-FFF2-40B4-BE49-F238E27FC236}">
                <a16:creationId xmlns:a16="http://schemas.microsoft.com/office/drawing/2014/main" id="{F046A8F5-0B79-4304-BF01-BDEA8354D7AD}"/>
              </a:ext>
            </a:extLst>
          </p:cNvPr>
          <p:cNvSpPr/>
          <p:nvPr/>
        </p:nvSpPr>
        <p:spPr>
          <a:xfrm>
            <a:off x="6614990" y="7402982"/>
            <a:ext cx="365806" cy="253916"/>
          </a:xfrm>
          <a:prstGeom prst="rect">
            <a:avLst/>
          </a:prstGeom>
        </p:spPr>
        <p:txBody>
          <a:bodyPr wrap="none">
            <a:spAutoFit/>
          </a:bodyPr>
          <a:lstStyle/>
          <a:p>
            <a:r>
              <a:rPr kumimoji="1" lang="en-US" altLang="ja-JP" sz="1050" dirty="0"/>
              <a:t>t[s]</a:t>
            </a:r>
            <a:endParaRPr lang="ja-JP" altLang="en-US" sz="1050" dirty="0"/>
          </a:p>
        </p:txBody>
      </p:sp>
      <p:sp>
        <p:nvSpPr>
          <p:cNvPr id="70" name="正方形/長方形 69">
            <a:extLst>
              <a:ext uri="{FF2B5EF4-FFF2-40B4-BE49-F238E27FC236}">
                <a16:creationId xmlns:a16="http://schemas.microsoft.com/office/drawing/2014/main" id="{672A0110-B2B7-44CD-BBA2-C602643E5DEE}"/>
              </a:ext>
            </a:extLst>
          </p:cNvPr>
          <p:cNvSpPr/>
          <p:nvPr/>
        </p:nvSpPr>
        <p:spPr>
          <a:xfrm>
            <a:off x="3559720" y="7402982"/>
            <a:ext cx="253596" cy="253916"/>
          </a:xfrm>
          <a:prstGeom prst="rect">
            <a:avLst/>
          </a:prstGeom>
        </p:spPr>
        <p:txBody>
          <a:bodyPr wrap="none">
            <a:spAutoFit/>
          </a:bodyPr>
          <a:lstStyle/>
          <a:p>
            <a:r>
              <a:rPr kumimoji="1" lang="en-US" altLang="ja-JP" sz="1050" dirty="0"/>
              <a:t>0</a:t>
            </a:r>
            <a:endParaRPr lang="ja-JP" altLang="en-US" sz="1050" dirty="0"/>
          </a:p>
        </p:txBody>
      </p:sp>
      <mc:AlternateContent xmlns:mc="http://schemas.openxmlformats.org/markup-compatibility/2006" xmlns:a14="http://schemas.microsoft.com/office/drawing/2010/main">
        <mc:Choice Requires="a14">
          <p:sp>
            <p:nvSpPr>
              <p:cNvPr id="73" name="正方形/長方形 72">
                <a:extLst>
                  <a:ext uri="{FF2B5EF4-FFF2-40B4-BE49-F238E27FC236}">
                    <a16:creationId xmlns:a16="http://schemas.microsoft.com/office/drawing/2014/main" id="{07B7E8FF-3CDB-4A3E-908E-398DEA8AF37D}"/>
                  </a:ext>
                </a:extLst>
              </p:cNvPr>
              <p:cNvSpPr/>
              <p:nvPr/>
            </p:nvSpPr>
            <p:spPr>
              <a:xfrm>
                <a:off x="210155" y="7952842"/>
                <a:ext cx="2007616" cy="253916"/>
              </a:xfrm>
              <a:prstGeom prst="rect">
                <a:avLst/>
              </a:prstGeom>
            </p:spPr>
            <p:txBody>
              <a:bodyPr wrap="square">
                <a:spAutoFit/>
              </a:bodyPr>
              <a:lstStyle/>
              <a:p>
                <a14:m>
                  <m:oMath xmlns:m="http://schemas.openxmlformats.org/officeDocument/2006/math">
                    <m:r>
                      <a:rPr kumimoji="1" lang="en-US" altLang="ja-JP" sz="1050" b="0" i="1" smtClean="0">
                        <a:latin typeface="Cambria Math" panose="02040503050406030204" pitchFamily="18" charset="0"/>
                      </a:rPr>
                      <m:t>𝑉</m:t>
                    </m:r>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0.2</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200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+0.2</m:t>
                    </m:r>
                  </m:oMath>
                </a14:m>
                <a:r>
                  <a:rPr kumimoji="1" lang="en-US" altLang="ja-JP" sz="1050" dirty="0"/>
                  <a:t> [V]</a:t>
                </a:r>
              </a:p>
            </p:txBody>
          </p:sp>
        </mc:Choice>
        <mc:Fallback xmlns="">
          <p:sp>
            <p:nvSpPr>
              <p:cNvPr id="73" name="正方形/長方形 72">
                <a:extLst>
                  <a:ext uri="{FF2B5EF4-FFF2-40B4-BE49-F238E27FC236}">
                    <a16:creationId xmlns:a16="http://schemas.microsoft.com/office/drawing/2014/main" id="{07B7E8FF-3CDB-4A3E-908E-398DEA8AF37D}"/>
                  </a:ext>
                </a:extLst>
              </p:cNvPr>
              <p:cNvSpPr>
                <a:spLocks noRot="1" noChangeAspect="1" noMove="1" noResize="1" noEditPoints="1" noAdjustHandles="1" noChangeArrowheads="1" noChangeShapeType="1" noTextEdit="1"/>
              </p:cNvSpPr>
              <p:nvPr/>
            </p:nvSpPr>
            <p:spPr>
              <a:xfrm>
                <a:off x="210155" y="7952842"/>
                <a:ext cx="2007616" cy="253916"/>
              </a:xfrm>
              <a:prstGeom prst="rect">
                <a:avLst/>
              </a:prstGeom>
              <a:blipFill>
                <a:blip r:embed="rId7"/>
                <a:stretch>
                  <a:fillRect b="-1707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4" name="正方形/長方形 73">
                <a:extLst>
                  <a:ext uri="{FF2B5EF4-FFF2-40B4-BE49-F238E27FC236}">
                    <a16:creationId xmlns:a16="http://schemas.microsoft.com/office/drawing/2014/main" id="{7341B8A3-C0E6-46D1-90D3-918F3EDFAB59}"/>
                  </a:ext>
                </a:extLst>
              </p:cNvPr>
              <p:cNvSpPr/>
              <p:nvPr/>
            </p:nvSpPr>
            <p:spPr>
              <a:xfrm>
                <a:off x="3474054" y="7952842"/>
                <a:ext cx="2007616" cy="253916"/>
              </a:xfrm>
              <a:prstGeom prst="rect">
                <a:avLst/>
              </a:prstGeom>
            </p:spPr>
            <p:txBody>
              <a:bodyPr wrap="square">
                <a:spAutoFit/>
              </a:bodyPr>
              <a:lstStyle/>
              <a:p>
                <a14:m>
                  <m:oMath xmlns:m="http://schemas.openxmlformats.org/officeDocument/2006/math">
                    <m:r>
                      <a:rPr kumimoji="1" lang="en-US" altLang="ja-JP" sz="1050" b="0" i="1" smtClean="0">
                        <a:latin typeface="Cambria Math" panose="02040503050406030204" pitchFamily="18" charset="0"/>
                      </a:rPr>
                      <m:t>𝑉</m:t>
                    </m:r>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0.2</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40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+0.4</m:t>
                    </m:r>
                  </m:oMath>
                </a14:m>
                <a:r>
                  <a:rPr kumimoji="1" lang="en-US" altLang="ja-JP" sz="1050" dirty="0"/>
                  <a:t> [V]</a:t>
                </a:r>
              </a:p>
            </p:txBody>
          </p:sp>
        </mc:Choice>
        <mc:Fallback xmlns="">
          <p:sp>
            <p:nvSpPr>
              <p:cNvPr id="74" name="正方形/長方形 73">
                <a:extLst>
                  <a:ext uri="{FF2B5EF4-FFF2-40B4-BE49-F238E27FC236}">
                    <a16:creationId xmlns:a16="http://schemas.microsoft.com/office/drawing/2014/main" id="{7341B8A3-C0E6-46D1-90D3-918F3EDFAB59}"/>
                  </a:ext>
                </a:extLst>
              </p:cNvPr>
              <p:cNvSpPr>
                <a:spLocks noRot="1" noChangeAspect="1" noMove="1" noResize="1" noEditPoints="1" noAdjustHandles="1" noChangeArrowheads="1" noChangeShapeType="1" noTextEdit="1"/>
              </p:cNvSpPr>
              <p:nvPr/>
            </p:nvSpPr>
            <p:spPr>
              <a:xfrm>
                <a:off x="3474054" y="7952842"/>
                <a:ext cx="2007616" cy="253916"/>
              </a:xfrm>
              <a:prstGeom prst="rect">
                <a:avLst/>
              </a:prstGeom>
              <a:blipFill>
                <a:blip r:embed="rId8"/>
                <a:stretch>
                  <a:fillRect b="-17073"/>
                </a:stretch>
              </a:blipFill>
            </p:spPr>
            <p:txBody>
              <a:bodyPr/>
              <a:lstStyle/>
              <a:p>
                <a:r>
                  <a:rPr lang="ja-JP" altLang="en-US">
                    <a:noFill/>
                  </a:rPr>
                  <a:t> </a:t>
                </a:r>
              </a:p>
            </p:txBody>
          </p:sp>
        </mc:Fallback>
      </mc:AlternateContent>
      <p:graphicFrame>
        <p:nvGraphicFramePr>
          <p:cNvPr id="75" name="表 74">
            <a:extLst>
              <a:ext uri="{FF2B5EF4-FFF2-40B4-BE49-F238E27FC236}">
                <a16:creationId xmlns:a16="http://schemas.microsoft.com/office/drawing/2014/main" id="{31F630D0-6BE8-4BEE-A0F7-F3CC8C47C9C6}"/>
              </a:ext>
            </a:extLst>
          </p:cNvPr>
          <p:cNvGraphicFramePr>
            <a:graphicFrameLocks noGrp="1"/>
          </p:cNvGraphicFramePr>
          <p:nvPr>
            <p:extLst>
              <p:ext uri="{D42A27DB-BD31-4B8C-83A1-F6EECF244321}">
                <p14:modId xmlns:p14="http://schemas.microsoft.com/office/powerpoint/2010/main" val="2718483010"/>
              </p:ext>
            </p:extLst>
          </p:nvPr>
        </p:nvGraphicFramePr>
        <p:xfrm>
          <a:off x="284062" y="8279783"/>
          <a:ext cx="2880000" cy="158496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2462954689"/>
                    </a:ext>
                  </a:extLst>
                </a:gridCol>
                <a:gridCol w="288000">
                  <a:extLst>
                    <a:ext uri="{9D8B030D-6E8A-4147-A177-3AD203B41FA5}">
                      <a16:colId xmlns:a16="http://schemas.microsoft.com/office/drawing/2014/main" val="57692586"/>
                    </a:ext>
                  </a:extLst>
                </a:gridCol>
                <a:gridCol w="288000">
                  <a:extLst>
                    <a:ext uri="{9D8B030D-6E8A-4147-A177-3AD203B41FA5}">
                      <a16:colId xmlns:a16="http://schemas.microsoft.com/office/drawing/2014/main" val="1410359291"/>
                    </a:ext>
                  </a:extLst>
                </a:gridCol>
                <a:gridCol w="288000">
                  <a:extLst>
                    <a:ext uri="{9D8B030D-6E8A-4147-A177-3AD203B41FA5}">
                      <a16:colId xmlns:a16="http://schemas.microsoft.com/office/drawing/2014/main" val="3723345299"/>
                    </a:ext>
                  </a:extLst>
                </a:gridCol>
                <a:gridCol w="288000">
                  <a:extLst>
                    <a:ext uri="{9D8B030D-6E8A-4147-A177-3AD203B41FA5}">
                      <a16:colId xmlns:a16="http://schemas.microsoft.com/office/drawing/2014/main" val="952576890"/>
                    </a:ext>
                  </a:extLst>
                </a:gridCol>
                <a:gridCol w="288000">
                  <a:extLst>
                    <a:ext uri="{9D8B030D-6E8A-4147-A177-3AD203B41FA5}">
                      <a16:colId xmlns:a16="http://schemas.microsoft.com/office/drawing/2014/main" val="1484576630"/>
                    </a:ext>
                  </a:extLst>
                </a:gridCol>
                <a:gridCol w="288000">
                  <a:extLst>
                    <a:ext uri="{9D8B030D-6E8A-4147-A177-3AD203B41FA5}">
                      <a16:colId xmlns:a16="http://schemas.microsoft.com/office/drawing/2014/main" val="123300330"/>
                    </a:ext>
                  </a:extLst>
                </a:gridCol>
                <a:gridCol w="288000">
                  <a:extLst>
                    <a:ext uri="{9D8B030D-6E8A-4147-A177-3AD203B41FA5}">
                      <a16:colId xmlns:a16="http://schemas.microsoft.com/office/drawing/2014/main" val="1615028140"/>
                    </a:ext>
                  </a:extLst>
                </a:gridCol>
                <a:gridCol w="288000">
                  <a:extLst>
                    <a:ext uri="{9D8B030D-6E8A-4147-A177-3AD203B41FA5}">
                      <a16:colId xmlns:a16="http://schemas.microsoft.com/office/drawing/2014/main" val="1327832674"/>
                    </a:ext>
                  </a:extLst>
                </a:gridCol>
                <a:gridCol w="288000">
                  <a:extLst>
                    <a:ext uri="{9D8B030D-6E8A-4147-A177-3AD203B41FA5}">
                      <a16:colId xmlns:a16="http://schemas.microsoft.com/office/drawing/2014/main" val="3058887817"/>
                    </a:ext>
                  </a:extLst>
                </a:gridCol>
              </a:tblGrid>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bl>
          </a:graphicData>
        </a:graphic>
      </p:graphicFrame>
      <p:sp>
        <p:nvSpPr>
          <p:cNvPr id="76" name="正方形/長方形 75">
            <a:extLst>
              <a:ext uri="{FF2B5EF4-FFF2-40B4-BE49-F238E27FC236}">
                <a16:creationId xmlns:a16="http://schemas.microsoft.com/office/drawing/2014/main" id="{B45F6CE7-31ED-4089-917A-187B3C3B6935}"/>
              </a:ext>
            </a:extLst>
          </p:cNvPr>
          <p:cNvSpPr/>
          <p:nvPr/>
        </p:nvSpPr>
        <p:spPr>
          <a:xfrm>
            <a:off x="61615" y="8123193"/>
            <a:ext cx="261610" cy="253916"/>
          </a:xfrm>
          <a:prstGeom prst="rect">
            <a:avLst/>
          </a:prstGeom>
        </p:spPr>
        <p:txBody>
          <a:bodyPr wrap="none">
            <a:spAutoFit/>
          </a:bodyPr>
          <a:lstStyle/>
          <a:p>
            <a:r>
              <a:rPr kumimoji="1" lang="en-US" altLang="ja-JP" sz="1050" dirty="0"/>
              <a:t>V</a:t>
            </a:r>
            <a:endParaRPr lang="ja-JP" altLang="en-US" sz="1050" dirty="0"/>
          </a:p>
        </p:txBody>
      </p:sp>
      <p:sp>
        <p:nvSpPr>
          <p:cNvPr id="77" name="正方形/長方形 76">
            <a:extLst>
              <a:ext uri="{FF2B5EF4-FFF2-40B4-BE49-F238E27FC236}">
                <a16:creationId xmlns:a16="http://schemas.microsoft.com/office/drawing/2014/main" id="{3A6A4E3F-2656-471E-8E4A-D7BADA685A71}"/>
              </a:ext>
            </a:extLst>
          </p:cNvPr>
          <p:cNvSpPr/>
          <p:nvPr/>
        </p:nvSpPr>
        <p:spPr>
          <a:xfrm>
            <a:off x="3124899" y="9408121"/>
            <a:ext cx="365806" cy="253916"/>
          </a:xfrm>
          <a:prstGeom prst="rect">
            <a:avLst/>
          </a:prstGeom>
        </p:spPr>
        <p:txBody>
          <a:bodyPr wrap="none">
            <a:spAutoFit/>
          </a:bodyPr>
          <a:lstStyle/>
          <a:p>
            <a:r>
              <a:rPr kumimoji="1" lang="en-US" altLang="ja-JP" sz="1050" dirty="0"/>
              <a:t>t[s]</a:t>
            </a:r>
            <a:endParaRPr lang="ja-JP" altLang="en-US" sz="1050" dirty="0"/>
          </a:p>
        </p:txBody>
      </p:sp>
      <p:sp>
        <p:nvSpPr>
          <p:cNvPr id="78" name="正方形/長方形 77">
            <a:extLst>
              <a:ext uri="{FF2B5EF4-FFF2-40B4-BE49-F238E27FC236}">
                <a16:creationId xmlns:a16="http://schemas.microsoft.com/office/drawing/2014/main" id="{A7EB427E-34D4-4856-9D34-2EFA3B6B4D8C}"/>
              </a:ext>
            </a:extLst>
          </p:cNvPr>
          <p:cNvSpPr/>
          <p:nvPr/>
        </p:nvSpPr>
        <p:spPr>
          <a:xfrm>
            <a:off x="69629" y="9408121"/>
            <a:ext cx="253596" cy="253916"/>
          </a:xfrm>
          <a:prstGeom prst="rect">
            <a:avLst/>
          </a:prstGeom>
        </p:spPr>
        <p:txBody>
          <a:bodyPr wrap="none">
            <a:spAutoFit/>
          </a:bodyPr>
          <a:lstStyle/>
          <a:p>
            <a:r>
              <a:rPr kumimoji="1" lang="en-US" altLang="ja-JP" sz="1050" dirty="0"/>
              <a:t>0</a:t>
            </a:r>
            <a:endParaRPr lang="ja-JP" altLang="en-US" sz="1050" dirty="0"/>
          </a:p>
        </p:txBody>
      </p:sp>
      <p:graphicFrame>
        <p:nvGraphicFramePr>
          <p:cNvPr id="81" name="表 80">
            <a:extLst>
              <a:ext uri="{FF2B5EF4-FFF2-40B4-BE49-F238E27FC236}">
                <a16:creationId xmlns:a16="http://schemas.microsoft.com/office/drawing/2014/main" id="{4649D08C-3B05-448E-888B-067BEACDB597}"/>
              </a:ext>
            </a:extLst>
          </p:cNvPr>
          <p:cNvGraphicFramePr>
            <a:graphicFrameLocks noGrp="1"/>
          </p:cNvGraphicFramePr>
          <p:nvPr>
            <p:extLst>
              <p:ext uri="{D42A27DB-BD31-4B8C-83A1-F6EECF244321}">
                <p14:modId xmlns:p14="http://schemas.microsoft.com/office/powerpoint/2010/main" val="4014088113"/>
              </p:ext>
            </p:extLst>
          </p:nvPr>
        </p:nvGraphicFramePr>
        <p:xfrm>
          <a:off x="3785236" y="8274808"/>
          <a:ext cx="2880000" cy="158496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2462954689"/>
                    </a:ext>
                  </a:extLst>
                </a:gridCol>
                <a:gridCol w="288000">
                  <a:extLst>
                    <a:ext uri="{9D8B030D-6E8A-4147-A177-3AD203B41FA5}">
                      <a16:colId xmlns:a16="http://schemas.microsoft.com/office/drawing/2014/main" val="57692586"/>
                    </a:ext>
                  </a:extLst>
                </a:gridCol>
                <a:gridCol w="288000">
                  <a:extLst>
                    <a:ext uri="{9D8B030D-6E8A-4147-A177-3AD203B41FA5}">
                      <a16:colId xmlns:a16="http://schemas.microsoft.com/office/drawing/2014/main" val="1410359291"/>
                    </a:ext>
                  </a:extLst>
                </a:gridCol>
                <a:gridCol w="288000">
                  <a:extLst>
                    <a:ext uri="{9D8B030D-6E8A-4147-A177-3AD203B41FA5}">
                      <a16:colId xmlns:a16="http://schemas.microsoft.com/office/drawing/2014/main" val="3723345299"/>
                    </a:ext>
                  </a:extLst>
                </a:gridCol>
                <a:gridCol w="288000">
                  <a:extLst>
                    <a:ext uri="{9D8B030D-6E8A-4147-A177-3AD203B41FA5}">
                      <a16:colId xmlns:a16="http://schemas.microsoft.com/office/drawing/2014/main" val="952576890"/>
                    </a:ext>
                  </a:extLst>
                </a:gridCol>
                <a:gridCol w="288000">
                  <a:extLst>
                    <a:ext uri="{9D8B030D-6E8A-4147-A177-3AD203B41FA5}">
                      <a16:colId xmlns:a16="http://schemas.microsoft.com/office/drawing/2014/main" val="1484576630"/>
                    </a:ext>
                  </a:extLst>
                </a:gridCol>
                <a:gridCol w="288000">
                  <a:extLst>
                    <a:ext uri="{9D8B030D-6E8A-4147-A177-3AD203B41FA5}">
                      <a16:colId xmlns:a16="http://schemas.microsoft.com/office/drawing/2014/main" val="123300330"/>
                    </a:ext>
                  </a:extLst>
                </a:gridCol>
                <a:gridCol w="288000">
                  <a:extLst>
                    <a:ext uri="{9D8B030D-6E8A-4147-A177-3AD203B41FA5}">
                      <a16:colId xmlns:a16="http://schemas.microsoft.com/office/drawing/2014/main" val="1615028140"/>
                    </a:ext>
                  </a:extLst>
                </a:gridCol>
                <a:gridCol w="288000">
                  <a:extLst>
                    <a:ext uri="{9D8B030D-6E8A-4147-A177-3AD203B41FA5}">
                      <a16:colId xmlns:a16="http://schemas.microsoft.com/office/drawing/2014/main" val="1327832674"/>
                    </a:ext>
                  </a:extLst>
                </a:gridCol>
                <a:gridCol w="288000">
                  <a:extLst>
                    <a:ext uri="{9D8B030D-6E8A-4147-A177-3AD203B41FA5}">
                      <a16:colId xmlns:a16="http://schemas.microsoft.com/office/drawing/2014/main" val="3058887817"/>
                    </a:ext>
                  </a:extLst>
                </a:gridCol>
              </a:tblGrid>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bl>
          </a:graphicData>
        </a:graphic>
      </p:graphicFrame>
      <p:sp>
        <p:nvSpPr>
          <p:cNvPr id="82" name="正方形/長方形 81">
            <a:extLst>
              <a:ext uri="{FF2B5EF4-FFF2-40B4-BE49-F238E27FC236}">
                <a16:creationId xmlns:a16="http://schemas.microsoft.com/office/drawing/2014/main" id="{390765DB-1A0A-44C0-B423-353DA256D5C7}"/>
              </a:ext>
            </a:extLst>
          </p:cNvPr>
          <p:cNvSpPr/>
          <p:nvPr/>
        </p:nvSpPr>
        <p:spPr>
          <a:xfrm>
            <a:off x="3567025" y="8118218"/>
            <a:ext cx="261610" cy="253916"/>
          </a:xfrm>
          <a:prstGeom prst="rect">
            <a:avLst/>
          </a:prstGeom>
        </p:spPr>
        <p:txBody>
          <a:bodyPr wrap="none">
            <a:spAutoFit/>
          </a:bodyPr>
          <a:lstStyle/>
          <a:p>
            <a:r>
              <a:rPr kumimoji="1" lang="en-US" altLang="ja-JP" sz="1050" dirty="0"/>
              <a:t>V</a:t>
            </a:r>
            <a:endParaRPr lang="ja-JP" altLang="en-US" sz="1050" dirty="0"/>
          </a:p>
        </p:txBody>
      </p:sp>
      <p:sp>
        <p:nvSpPr>
          <p:cNvPr id="83" name="正方形/長方形 82">
            <a:extLst>
              <a:ext uri="{FF2B5EF4-FFF2-40B4-BE49-F238E27FC236}">
                <a16:creationId xmlns:a16="http://schemas.microsoft.com/office/drawing/2014/main" id="{F011B54A-7AB7-4F12-ADD1-307E571072EB}"/>
              </a:ext>
            </a:extLst>
          </p:cNvPr>
          <p:cNvSpPr/>
          <p:nvPr/>
        </p:nvSpPr>
        <p:spPr>
          <a:xfrm>
            <a:off x="6626073" y="9403146"/>
            <a:ext cx="365806" cy="253916"/>
          </a:xfrm>
          <a:prstGeom prst="rect">
            <a:avLst/>
          </a:prstGeom>
        </p:spPr>
        <p:txBody>
          <a:bodyPr wrap="none">
            <a:spAutoFit/>
          </a:bodyPr>
          <a:lstStyle/>
          <a:p>
            <a:r>
              <a:rPr kumimoji="1" lang="en-US" altLang="ja-JP" sz="1050" dirty="0"/>
              <a:t>t[s]</a:t>
            </a:r>
            <a:endParaRPr lang="ja-JP" altLang="en-US" sz="1050" dirty="0"/>
          </a:p>
        </p:txBody>
      </p:sp>
      <p:sp>
        <p:nvSpPr>
          <p:cNvPr id="84" name="正方形/長方形 83">
            <a:extLst>
              <a:ext uri="{FF2B5EF4-FFF2-40B4-BE49-F238E27FC236}">
                <a16:creationId xmlns:a16="http://schemas.microsoft.com/office/drawing/2014/main" id="{FE48BAB5-5573-4FB6-A063-06E3B7A98696}"/>
              </a:ext>
            </a:extLst>
          </p:cNvPr>
          <p:cNvSpPr/>
          <p:nvPr/>
        </p:nvSpPr>
        <p:spPr>
          <a:xfrm>
            <a:off x="3570803" y="9403146"/>
            <a:ext cx="253596" cy="253916"/>
          </a:xfrm>
          <a:prstGeom prst="rect">
            <a:avLst/>
          </a:prstGeom>
        </p:spPr>
        <p:txBody>
          <a:bodyPr wrap="none">
            <a:spAutoFit/>
          </a:bodyPr>
          <a:lstStyle/>
          <a:p>
            <a:r>
              <a:rPr kumimoji="1" lang="en-US" altLang="ja-JP" sz="1050" dirty="0"/>
              <a:t>0</a:t>
            </a:r>
            <a:endParaRPr lang="ja-JP" altLang="en-US" sz="1050" dirty="0"/>
          </a:p>
        </p:txBody>
      </p:sp>
      <p:sp>
        <p:nvSpPr>
          <p:cNvPr id="87" name="テキスト ボックス 86">
            <a:extLst>
              <a:ext uri="{FF2B5EF4-FFF2-40B4-BE49-F238E27FC236}">
                <a16:creationId xmlns:a16="http://schemas.microsoft.com/office/drawing/2014/main" id="{F6DEA9A7-2C41-4F0A-91D1-3E6E203F5AEB}"/>
              </a:ext>
            </a:extLst>
          </p:cNvPr>
          <p:cNvSpPr txBox="1"/>
          <p:nvPr/>
        </p:nvSpPr>
        <p:spPr>
          <a:xfrm>
            <a:off x="40958" y="4108932"/>
            <a:ext cx="1745509" cy="253916"/>
          </a:xfrm>
          <a:prstGeom prst="rect">
            <a:avLst/>
          </a:prstGeom>
          <a:noFill/>
        </p:spPr>
        <p:txBody>
          <a:bodyPr wrap="square" rtlCol="0">
            <a:spAutoFit/>
          </a:bodyPr>
          <a:lstStyle/>
          <a:p>
            <a:r>
              <a:rPr kumimoji="1" lang="ja-JP" altLang="en-US" sz="1050" dirty="0"/>
              <a:t>・交流電圧の波形</a:t>
            </a:r>
            <a:endParaRPr kumimoji="1" lang="en-US" altLang="ja-JP" sz="1050" dirty="0"/>
          </a:p>
        </p:txBody>
      </p:sp>
    </p:spTree>
    <p:extLst>
      <p:ext uri="{BB962C8B-B14F-4D97-AF65-F5344CB8AC3E}">
        <p14:creationId xmlns:p14="http://schemas.microsoft.com/office/powerpoint/2010/main" val="3043856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10: </a:t>
            </a:r>
            <a:r>
              <a:rPr kumimoji="1" lang="ja-JP" altLang="en-US" sz="1100" dirty="0"/>
              <a:t>これまでの復習</a:t>
            </a:r>
            <a:r>
              <a:rPr kumimoji="1" lang="en-US" altLang="ja-JP" sz="1100" dirty="0"/>
              <a:t>01</a:t>
            </a:r>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2" name="正方形/長方形 1">
            <a:extLst>
              <a:ext uri="{FF2B5EF4-FFF2-40B4-BE49-F238E27FC236}">
                <a16:creationId xmlns:a16="http://schemas.microsoft.com/office/drawing/2014/main" id="{9B0259E0-A7D6-4FBD-AB5A-B0C6373E89BC}"/>
              </a:ext>
            </a:extLst>
          </p:cNvPr>
          <p:cNvSpPr/>
          <p:nvPr/>
        </p:nvSpPr>
        <p:spPr>
          <a:xfrm>
            <a:off x="50532" y="556926"/>
            <a:ext cx="6319520" cy="253916"/>
          </a:xfrm>
          <a:prstGeom prst="rect">
            <a:avLst/>
          </a:prstGeom>
        </p:spPr>
        <p:txBody>
          <a:bodyPr wrap="square">
            <a:spAutoFit/>
          </a:bodyPr>
          <a:lstStyle/>
          <a:p>
            <a:r>
              <a:rPr kumimoji="1" lang="en-US" altLang="ja-JP" sz="1050" dirty="0"/>
              <a:t>log</a:t>
            </a:r>
            <a:r>
              <a:rPr kumimoji="1" lang="en-US" altLang="ja-JP" sz="1050" baseline="-25000" dirty="0"/>
              <a:t>10</a:t>
            </a:r>
            <a:r>
              <a:rPr kumimoji="1" lang="en-US" altLang="ja-JP" sz="1050" dirty="0"/>
              <a:t> 1000				log</a:t>
            </a:r>
            <a:r>
              <a:rPr kumimoji="1" lang="en-US" altLang="ja-JP" sz="1050" baseline="-25000" dirty="0"/>
              <a:t>2</a:t>
            </a:r>
            <a:r>
              <a:rPr kumimoji="1" lang="en-US" altLang="ja-JP" sz="1050" dirty="0"/>
              <a:t> 256				log</a:t>
            </a:r>
            <a:r>
              <a:rPr kumimoji="1" lang="en-US" altLang="ja-JP" sz="1050" baseline="-25000" dirty="0"/>
              <a:t>3</a:t>
            </a:r>
            <a:r>
              <a:rPr kumimoji="1" lang="en-US" altLang="ja-JP" sz="1050" dirty="0"/>
              <a:t> 27	</a:t>
            </a:r>
          </a:p>
        </p:txBody>
      </p:sp>
      <mc:AlternateContent xmlns:mc="http://schemas.openxmlformats.org/markup-compatibility/2006" xmlns:a14="http://schemas.microsoft.com/office/drawing/2010/main">
        <mc:Choice Requires="a14">
          <p:sp>
            <p:nvSpPr>
              <p:cNvPr id="57" name="正方形/長方形 56">
                <a:extLst>
                  <a:ext uri="{FF2B5EF4-FFF2-40B4-BE49-F238E27FC236}">
                    <a16:creationId xmlns:a16="http://schemas.microsoft.com/office/drawing/2014/main" id="{7B8A868D-C411-49EF-A235-89F3568C72AA}"/>
                  </a:ext>
                </a:extLst>
              </p:cNvPr>
              <p:cNvSpPr/>
              <p:nvPr/>
            </p:nvSpPr>
            <p:spPr>
              <a:xfrm>
                <a:off x="122070" y="1813810"/>
                <a:ext cx="2007616" cy="253916"/>
              </a:xfrm>
              <a:prstGeom prst="rect">
                <a:avLst/>
              </a:prstGeom>
            </p:spPr>
            <p:txBody>
              <a:bodyPr wrap="square">
                <a:spAutoFit/>
              </a:bodyPr>
              <a:lstStyle/>
              <a:p>
                <a14:m>
                  <m:oMath xmlns:m="http://schemas.openxmlformats.org/officeDocument/2006/math">
                    <m:r>
                      <a:rPr kumimoji="1" lang="en-US" altLang="ja-JP" sz="1050" b="0" i="1" smtClean="0">
                        <a:latin typeface="Cambria Math" panose="02040503050406030204" pitchFamily="18" charset="0"/>
                      </a:rPr>
                      <m:t>𝑉</m:t>
                    </m:r>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0.2</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200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+0.3</m:t>
                    </m:r>
                  </m:oMath>
                </a14:m>
                <a:r>
                  <a:rPr kumimoji="1" lang="en-US" altLang="ja-JP" sz="1050" dirty="0"/>
                  <a:t> [V]</a:t>
                </a:r>
              </a:p>
            </p:txBody>
          </p:sp>
        </mc:Choice>
        <mc:Fallback xmlns="">
          <p:sp>
            <p:nvSpPr>
              <p:cNvPr id="57" name="正方形/長方形 56">
                <a:extLst>
                  <a:ext uri="{FF2B5EF4-FFF2-40B4-BE49-F238E27FC236}">
                    <a16:creationId xmlns:a16="http://schemas.microsoft.com/office/drawing/2014/main" id="{7B8A868D-C411-49EF-A235-89F3568C72AA}"/>
                  </a:ext>
                </a:extLst>
              </p:cNvPr>
              <p:cNvSpPr>
                <a:spLocks noRot="1" noChangeAspect="1" noMove="1" noResize="1" noEditPoints="1" noAdjustHandles="1" noChangeArrowheads="1" noChangeShapeType="1" noTextEdit="1"/>
              </p:cNvSpPr>
              <p:nvPr/>
            </p:nvSpPr>
            <p:spPr>
              <a:xfrm>
                <a:off x="122070" y="1813810"/>
                <a:ext cx="2007616" cy="253916"/>
              </a:xfrm>
              <a:prstGeom prst="rect">
                <a:avLst/>
              </a:prstGeom>
              <a:blipFill>
                <a:blip r:embed="rId2"/>
                <a:stretch>
                  <a:fillRect b="-1707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60" name="正方形/長方形 59">
                <a:extLst>
                  <a:ext uri="{FF2B5EF4-FFF2-40B4-BE49-F238E27FC236}">
                    <a16:creationId xmlns:a16="http://schemas.microsoft.com/office/drawing/2014/main" id="{1C59F5BE-BB78-4CA0-988C-B515009AE0CF}"/>
                  </a:ext>
                </a:extLst>
              </p:cNvPr>
              <p:cNvSpPr/>
              <p:nvPr/>
            </p:nvSpPr>
            <p:spPr>
              <a:xfrm>
                <a:off x="3385969" y="1813810"/>
                <a:ext cx="2007616" cy="253916"/>
              </a:xfrm>
              <a:prstGeom prst="rect">
                <a:avLst/>
              </a:prstGeom>
            </p:spPr>
            <p:txBody>
              <a:bodyPr wrap="square">
                <a:spAutoFit/>
              </a:bodyPr>
              <a:lstStyle/>
              <a:p>
                <a14:m>
                  <m:oMath xmlns:m="http://schemas.openxmlformats.org/officeDocument/2006/math">
                    <m:r>
                      <a:rPr kumimoji="1" lang="en-US" altLang="ja-JP" sz="1050" b="0" i="1" smtClean="0">
                        <a:latin typeface="Cambria Math" panose="02040503050406030204" pitchFamily="18" charset="0"/>
                      </a:rPr>
                      <m:t>𝑉</m:t>
                    </m:r>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0.1</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80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+0.4</m:t>
                    </m:r>
                  </m:oMath>
                </a14:m>
                <a:r>
                  <a:rPr kumimoji="1" lang="en-US" altLang="ja-JP" sz="1050" dirty="0"/>
                  <a:t> [V]</a:t>
                </a:r>
              </a:p>
            </p:txBody>
          </p:sp>
        </mc:Choice>
        <mc:Fallback xmlns="">
          <p:sp>
            <p:nvSpPr>
              <p:cNvPr id="60" name="正方形/長方形 59">
                <a:extLst>
                  <a:ext uri="{FF2B5EF4-FFF2-40B4-BE49-F238E27FC236}">
                    <a16:creationId xmlns:a16="http://schemas.microsoft.com/office/drawing/2014/main" id="{1C59F5BE-BB78-4CA0-988C-B515009AE0CF}"/>
                  </a:ext>
                </a:extLst>
              </p:cNvPr>
              <p:cNvSpPr>
                <a:spLocks noRot="1" noChangeAspect="1" noMove="1" noResize="1" noEditPoints="1" noAdjustHandles="1" noChangeArrowheads="1" noChangeShapeType="1" noTextEdit="1"/>
              </p:cNvSpPr>
              <p:nvPr/>
            </p:nvSpPr>
            <p:spPr>
              <a:xfrm>
                <a:off x="3385969" y="1813810"/>
                <a:ext cx="2007616" cy="253916"/>
              </a:xfrm>
              <a:prstGeom prst="rect">
                <a:avLst/>
              </a:prstGeom>
              <a:blipFill>
                <a:blip r:embed="rId3"/>
                <a:stretch>
                  <a:fillRect b="-17073"/>
                </a:stretch>
              </a:blipFill>
            </p:spPr>
            <p:txBody>
              <a:bodyPr/>
              <a:lstStyle/>
              <a:p>
                <a:r>
                  <a:rPr lang="ja-JP" altLang="en-US">
                    <a:noFill/>
                  </a:rPr>
                  <a:t> </a:t>
                </a:r>
              </a:p>
            </p:txBody>
          </p:sp>
        </mc:Fallback>
      </mc:AlternateContent>
      <p:graphicFrame>
        <p:nvGraphicFramePr>
          <p:cNvPr id="61" name="表 60">
            <a:extLst>
              <a:ext uri="{FF2B5EF4-FFF2-40B4-BE49-F238E27FC236}">
                <a16:creationId xmlns:a16="http://schemas.microsoft.com/office/drawing/2014/main" id="{481D6E99-E008-4EA8-879B-9D101D1F59AE}"/>
              </a:ext>
            </a:extLst>
          </p:cNvPr>
          <p:cNvGraphicFramePr>
            <a:graphicFrameLocks noGrp="1"/>
          </p:cNvGraphicFramePr>
          <p:nvPr>
            <p:extLst>
              <p:ext uri="{D42A27DB-BD31-4B8C-83A1-F6EECF244321}">
                <p14:modId xmlns:p14="http://schemas.microsoft.com/office/powerpoint/2010/main" val="2943496315"/>
              </p:ext>
            </p:extLst>
          </p:nvPr>
        </p:nvGraphicFramePr>
        <p:xfrm>
          <a:off x="195977" y="2140751"/>
          <a:ext cx="2880000" cy="158496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2462954689"/>
                    </a:ext>
                  </a:extLst>
                </a:gridCol>
                <a:gridCol w="288000">
                  <a:extLst>
                    <a:ext uri="{9D8B030D-6E8A-4147-A177-3AD203B41FA5}">
                      <a16:colId xmlns:a16="http://schemas.microsoft.com/office/drawing/2014/main" val="57692586"/>
                    </a:ext>
                  </a:extLst>
                </a:gridCol>
                <a:gridCol w="288000">
                  <a:extLst>
                    <a:ext uri="{9D8B030D-6E8A-4147-A177-3AD203B41FA5}">
                      <a16:colId xmlns:a16="http://schemas.microsoft.com/office/drawing/2014/main" val="1410359291"/>
                    </a:ext>
                  </a:extLst>
                </a:gridCol>
                <a:gridCol w="288000">
                  <a:extLst>
                    <a:ext uri="{9D8B030D-6E8A-4147-A177-3AD203B41FA5}">
                      <a16:colId xmlns:a16="http://schemas.microsoft.com/office/drawing/2014/main" val="3723345299"/>
                    </a:ext>
                  </a:extLst>
                </a:gridCol>
                <a:gridCol w="288000">
                  <a:extLst>
                    <a:ext uri="{9D8B030D-6E8A-4147-A177-3AD203B41FA5}">
                      <a16:colId xmlns:a16="http://schemas.microsoft.com/office/drawing/2014/main" val="952576890"/>
                    </a:ext>
                  </a:extLst>
                </a:gridCol>
                <a:gridCol w="288000">
                  <a:extLst>
                    <a:ext uri="{9D8B030D-6E8A-4147-A177-3AD203B41FA5}">
                      <a16:colId xmlns:a16="http://schemas.microsoft.com/office/drawing/2014/main" val="1484576630"/>
                    </a:ext>
                  </a:extLst>
                </a:gridCol>
                <a:gridCol w="288000">
                  <a:extLst>
                    <a:ext uri="{9D8B030D-6E8A-4147-A177-3AD203B41FA5}">
                      <a16:colId xmlns:a16="http://schemas.microsoft.com/office/drawing/2014/main" val="123300330"/>
                    </a:ext>
                  </a:extLst>
                </a:gridCol>
                <a:gridCol w="288000">
                  <a:extLst>
                    <a:ext uri="{9D8B030D-6E8A-4147-A177-3AD203B41FA5}">
                      <a16:colId xmlns:a16="http://schemas.microsoft.com/office/drawing/2014/main" val="1615028140"/>
                    </a:ext>
                  </a:extLst>
                </a:gridCol>
                <a:gridCol w="288000">
                  <a:extLst>
                    <a:ext uri="{9D8B030D-6E8A-4147-A177-3AD203B41FA5}">
                      <a16:colId xmlns:a16="http://schemas.microsoft.com/office/drawing/2014/main" val="1327832674"/>
                    </a:ext>
                  </a:extLst>
                </a:gridCol>
                <a:gridCol w="288000">
                  <a:extLst>
                    <a:ext uri="{9D8B030D-6E8A-4147-A177-3AD203B41FA5}">
                      <a16:colId xmlns:a16="http://schemas.microsoft.com/office/drawing/2014/main" val="3058887817"/>
                    </a:ext>
                  </a:extLst>
                </a:gridCol>
              </a:tblGrid>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bl>
          </a:graphicData>
        </a:graphic>
      </p:graphicFrame>
      <p:sp>
        <p:nvSpPr>
          <p:cNvPr id="62" name="正方形/長方形 61">
            <a:extLst>
              <a:ext uri="{FF2B5EF4-FFF2-40B4-BE49-F238E27FC236}">
                <a16:creationId xmlns:a16="http://schemas.microsoft.com/office/drawing/2014/main" id="{D4BB8717-AC6D-4EC4-BFC7-AC7A10C09D38}"/>
              </a:ext>
            </a:extLst>
          </p:cNvPr>
          <p:cNvSpPr/>
          <p:nvPr/>
        </p:nvSpPr>
        <p:spPr>
          <a:xfrm>
            <a:off x="-26470" y="1984161"/>
            <a:ext cx="261610" cy="253916"/>
          </a:xfrm>
          <a:prstGeom prst="rect">
            <a:avLst/>
          </a:prstGeom>
        </p:spPr>
        <p:txBody>
          <a:bodyPr wrap="none">
            <a:spAutoFit/>
          </a:bodyPr>
          <a:lstStyle/>
          <a:p>
            <a:r>
              <a:rPr kumimoji="1" lang="en-US" altLang="ja-JP" sz="1050" dirty="0"/>
              <a:t>V</a:t>
            </a:r>
            <a:endParaRPr lang="ja-JP" altLang="en-US" sz="1050" dirty="0"/>
          </a:p>
        </p:txBody>
      </p:sp>
      <p:sp>
        <p:nvSpPr>
          <p:cNvPr id="63" name="正方形/長方形 62">
            <a:extLst>
              <a:ext uri="{FF2B5EF4-FFF2-40B4-BE49-F238E27FC236}">
                <a16:creationId xmlns:a16="http://schemas.microsoft.com/office/drawing/2014/main" id="{0D3609D0-838E-462F-B1B4-56B705E3CD10}"/>
              </a:ext>
            </a:extLst>
          </p:cNvPr>
          <p:cNvSpPr/>
          <p:nvPr/>
        </p:nvSpPr>
        <p:spPr>
          <a:xfrm>
            <a:off x="3036814" y="3269089"/>
            <a:ext cx="365806" cy="253916"/>
          </a:xfrm>
          <a:prstGeom prst="rect">
            <a:avLst/>
          </a:prstGeom>
        </p:spPr>
        <p:txBody>
          <a:bodyPr wrap="none">
            <a:spAutoFit/>
          </a:bodyPr>
          <a:lstStyle/>
          <a:p>
            <a:r>
              <a:rPr kumimoji="1" lang="en-US" altLang="ja-JP" sz="1050" dirty="0"/>
              <a:t>t[s]</a:t>
            </a:r>
            <a:endParaRPr lang="ja-JP" altLang="en-US" sz="1050" dirty="0"/>
          </a:p>
        </p:txBody>
      </p:sp>
      <p:sp>
        <p:nvSpPr>
          <p:cNvPr id="64" name="正方形/長方形 63">
            <a:extLst>
              <a:ext uri="{FF2B5EF4-FFF2-40B4-BE49-F238E27FC236}">
                <a16:creationId xmlns:a16="http://schemas.microsoft.com/office/drawing/2014/main" id="{34E40320-8E41-43AE-A777-249B0B38C6E4}"/>
              </a:ext>
            </a:extLst>
          </p:cNvPr>
          <p:cNvSpPr/>
          <p:nvPr/>
        </p:nvSpPr>
        <p:spPr>
          <a:xfrm>
            <a:off x="-18456" y="3269089"/>
            <a:ext cx="253596" cy="253916"/>
          </a:xfrm>
          <a:prstGeom prst="rect">
            <a:avLst/>
          </a:prstGeom>
        </p:spPr>
        <p:txBody>
          <a:bodyPr wrap="none">
            <a:spAutoFit/>
          </a:bodyPr>
          <a:lstStyle/>
          <a:p>
            <a:r>
              <a:rPr kumimoji="1" lang="en-US" altLang="ja-JP" sz="1050" dirty="0"/>
              <a:t>0</a:t>
            </a:r>
            <a:endParaRPr lang="ja-JP" altLang="en-US" sz="1050" dirty="0"/>
          </a:p>
        </p:txBody>
      </p:sp>
      <p:graphicFrame>
        <p:nvGraphicFramePr>
          <p:cNvPr id="67" name="表 66">
            <a:extLst>
              <a:ext uri="{FF2B5EF4-FFF2-40B4-BE49-F238E27FC236}">
                <a16:creationId xmlns:a16="http://schemas.microsoft.com/office/drawing/2014/main" id="{80C6C489-FC3D-4295-BFC9-A7F379F7EB75}"/>
              </a:ext>
            </a:extLst>
          </p:cNvPr>
          <p:cNvGraphicFramePr>
            <a:graphicFrameLocks noGrp="1"/>
          </p:cNvGraphicFramePr>
          <p:nvPr>
            <p:extLst>
              <p:ext uri="{D42A27DB-BD31-4B8C-83A1-F6EECF244321}">
                <p14:modId xmlns:p14="http://schemas.microsoft.com/office/powerpoint/2010/main" val="2171220187"/>
              </p:ext>
            </p:extLst>
          </p:nvPr>
        </p:nvGraphicFramePr>
        <p:xfrm>
          <a:off x="3697151" y="2135776"/>
          <a:ext cx="2880000" cy="1584960"/>
        </p:xfrm>
        <a:graphic>
          <a:graphicData uri="http://schemas.openxmlformats.org/drawingml/2006/table">
            <a:tbl>
              <a:tblPr firstRow="1" bandRow="1">
                <a:tableStyleId>{5940675A-B579-460E-94D1-54222C63F5DA}</a:tableStyleId>
              </a:tblPr>
              <a:tblGrid>
                <a:gridCol w="288000">
                  <a:extLst>
                    <a:ext uri="{9D8B030D-6E8A-4147-A177-3AD203B41FA5}">
                      <a16:colId xmlns:a16="http://schemas.microsoft.com/office/drawing/2014/main" val="2462954689"/>
                    </a:ext>
                  </a:extLst>
                </a:gridCol>
                <a:gridCol w="288000">
                  <a:extLst>
                    <a:ext uri="{9D8B030D-6E8A-4147-A177-3AD203B41FA5}">
                      <a16:colId xmlns:a16="http://schemas.microsoft.com/office/drawing/2014/main" val="57692586"/>
                    </a:ext>
                  </a:extLst>
                </a:gridCol>
                <a:gridCol w="288000">
                  <a:extLst>
                    <a:ext uri="{9D8B030D-6E8A-4147-A177-3AD203B41FA5}">
                      <a16:colId xmlns:a16="http://schemas.microsoft.com/office/drawing/2014/main" val="1410359291"/>
                    </a:ext>
                  </a:extLst>
                </a:gridCol>
                <a:gridCol w="288000">
                  <a:extLst>
                    <a:ext uri="{9D8B030D-6E8A-4147-A177-3AD203B41FA5}">
                      <a16:colId xmlns:a16="http://schemas.microsoft.com/office/drawing/2014/main" val="3723345299"/>
                    </a:ext>
                  </a:extLst>
                </a:gridCol>
                <a:gridCol w="288000">
                  <a:extLst>
                    <a:ext uri="{9D8B030D-6E8A-4147-A177-3AD203B41FA5}">
                      <a16:colId xmlns:a16="http://schemas.microsoft.com/office/drawing/2014/main" val="952576890"/>
                    </a:ext>
                  </a:extLst>
                </a:gridCol>
                <a:gridCol w="288000">
                  <a:extLst>
                    <a:ext uri="{9D8B030D-6E8A-4147-A177-3AD203B41FA5}">
                      <a16:colId xmlns:a16="http://schemas.microsoft.com/office/drawing/2014/main" val="1484576630"/>
                    </a:ext>
                  </a:extLst>
                </a:gridCol>
                <a:gridCol w="288000">
                  <a:extLst>
                    <a:ext uri="{9D8B030D-6E8A-4147-A177-3AD203B41FA5}">
                      <a16:colId xmlns:a16="http://schemas.microsoft.com/office/drawing/2014/main" val="123300330"/>
                    </a:ext>
                  </a:extLst>
                </a:gridCol>
                <a:gridCol w="288000">
                  <a:extLst>
                    <a:ext uri="{9D8B030D-6E8A-4147-A177-3AD203B41FA5}">
                      <a16:colId xmlns:a16="http://schemas.microsoft.com/office/drawing/2014/main" val="1615028140"/>
                    </a:ext>
                  </a:extLst>
                </a:gridCol>
                <a:gridCol w="288000">
                  <a:extLst>
                    <a:ext uri="{9D8B030D-6E8A-4147-A177-3AD203B41FA5}">
                      <a16:colId xmlns:a16="http://schemas.microsoft.com/office/drawing/2014/main" val="1327832674"/>
                    </a:ext>
                  </a:extLst>
                </a:gridCol>
                <a:gridCol w="288000">
                  <a:extLst>
                    <a:ext uri="{9D8B030D-6E8A-4147-A177-3AD203B41FA5}">
                      <a16:colId xmlns:a16="http://schemas.microsoft.com/office/drawing/2014/main" val="3058887817"/>
                    </a:ext>
                  </a:extLst>
                </a:gridCol>
              </a:tblGrid>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44000">
                <a:tc>
                  <a:txBody>
                    <a:bodyPr/>
                    <a:lstStyle/>
                    <a:p>
                      <a:endParaRPr kumimoji="1" lang="ja-JP" altLang="en-US" sz="7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7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bl>
          </a:graphicData>
        </a:graphic>
      </p:graphicFrame>
      <p:sp>
        <p:nvSpPr>
          <p:cNvPr id="68" name="正方形/長方形 67">
            <a:extLst>
              <a:ext uri="{FF2B5EF4-FFF2-40B4-BE49-F238E27FC236}">
                <a16:creationId xmlns:a16="http://schemas.microsoft.com/office/drawing/2014/main" id="{F605E508-8E3B-4160-8267-9C02F1225959}"/>
              </a:ext>
            </a:extLst>
          </p:cNvPr>
          <p:cNvSpPr/>
          <p:nvPr/>
        </p:nvSpPr>
        <p:spPr>
          <a:xfrm>
            <a:off x="3478940" y="1979186"/>
            <a:ext cx="261610" cy="253916"/>
          </a:xfrm>
          <a:prstGeom prst="rect">
            <a:avLst/>
          </a:prstGeom>
        </p:spPr>
        <p:txBody>
          <a:bodyPr wrap="none">
            <a:spAutoFit/>
          </a:bodyPr>
          <a:lstStyle/>
          <a:p>
            <a:r>
              <a:rPr kumimoji="1" lang="en-US" altLang="ja-JP" sz="1050" dirty="0"/>
              <a:t>V</a:t>
            </a:r>
            <a:endParaRPr lang="ja-JP" altLang="en-US" sz="1050" dirty="0"/>
          </a:p>
        </p:txBody>
      </p:sp>
      <p:sp>
        <p:nvSpPr>
          <p:cNvPr id="69" name="正方形/長方形 68">
            <a:extLst>
              <a:ext uri="{FF2B5EF4-FFF2-40B4-BE49-F238E27FC236}">
                <a16:creationId xmlns:a16="http://schemas.microsoft.com/office/drawing/2014/main" id="{F046A8F5-0B79-4304-BF01-BDEA8354D7AD}"/>
              </a:ext>
            </a:extLst>
          </p:cNvPr>
          <p:cNvSpPr/>
          <p:nvPr/>
        </p:nvSpPr>
        <p:spPr>
          <a:xfrm>
            <a:off x="6537988" y="3264114"/>
            <a:ext cx="365806" cy="253916"/>
          </a:xfrm>
          <a:prstGeom prst="rect">
            <a:avLst/>
          </a:prstGeom>
        </p:spPr>
        <p:txBody>
          <a:bodyPr wrap="none">
            <a:spAutoFit/>
          </a:bodyPr>
          <a:lstStyle/>
          <a:p>
            <a:r>
              <a:rPr kumimoji="1" lang="en-US" altLang="ja-JP" sz="1050" dirty="0"/>
              <a:t>t[s]</a:t>
            </a:r>
            <a:endParaRPr lang="ja-JP" altLang="en-US" sz="1050" dirty="0"/>
          </a:p>
        </p:txBody>
      </p:sp>
      <p:sp>
        <p:nvSpPr>
          <p:cNvPr id="70" name="正方形/長方形 69">
            <a:extLst>
              <a:ext uri="{FF2B5EF4-FFF2-40B4-BE49-F238E27FC236}">
                <a16:creationId xmlns:a16="http://schemas.microsoft.com/office/drawing/2014/main" id="{672A0110-B2B7-44CD-BBA2-C602643E5DEE}"/>
              </a:ext>
            </a:extLst>
          </p:cNvPr>
          <p:cNvSpPr/>
          <p:nvPr/>
        </p:nvSpPr>
        <p:spPr>
          <a:xfrm>
            <a:off x="3482718" y="3264114"/>
            <a:ext cx="253596" cy="253916"/>
          </a:xfrm>
          <a:prstGeom prst="rect">
            <a:avLst/>
          </a:prstGeom>
        </p:spPr>
        <p:txBody>
          <a:bodyPr wrap="none">
            <a:spAutoFit/>
          </a:bodyPr>
          <a:lstStyle/>
          <a:p>
            <a:r>
              <a:rPr kumimoji="1" lang="en-US" altLang="ja-JP" sz="1050" dirty="0"/>
              <a:t>0</a:t>
            </a:r>
            <a:endParaRPr lang="ja-JP" altLang="en-US" sz="1050" dirty="0"/>
          </a:p>
        </p:txBody>
      </p:sp>
      <mc:AlternateContent xmlns:mc="http://schemas.openxmlformats.org/markup-compatibility/2006" xmlns:a14="http://schemas.microsoft.com/office/drawing/2010/main">
        <mc:Choice Requires="a14">
          <p:sp>
            <p:nvSpPr>
              <p:cNvPr id="42" name="テキスト ボックス 41">
                <a:extLst>
                  <a:ext uri="{FF2B5EF4-FFF2-40B4-BE49-F238E27FC236}">
                    <a16:creationId xmlns:a16="http://schemas.microsoft.com/office/drawing/2014/main" id="{3E33F42C-D20D-4932-A26B-C92DB20D98FF}"/>
                  </a:ext>
                </a:extLst>
              </p:cNvPr>
              <p:cNvSpPr txBox="1"/>
              <p:nvPr/>
            </p:nvSpPr>
            <p:spPr>
              <a:xfrm>
                <a:off x="-18456" y="3959166"/>
                <a:ext cx="6756935" cy="1708160"/>
              </a:xfrm>
              <a:prstGeom prst="rect">
                <a:avLst/>
              </a:prstGeom>
              <a:noFill/>
            </p:spPr>
            <p:txBody>
              <a:bodyPr wrap="square" rtlCol="0">
                <a:spAutoFit/>
              </a:bodyPr>
              <a:lstStyle/>
              <a:p>
                <a:r>
                  <a:rPr kumimoji="1" lang="ja-JP" altLang="en-US" sz="1050" dirty="0"/>
                  <a:t>直流電圧</a:t>
                </a:r>
                <a:r>
                  <a:rPr kumimoji="1" lang="en-US" altLang="ja-JP" sz="1050" dirty="0"/>
                  <a:t>50[V]</a:t>
                </a:r>
                <a:r>
                  <a:rPr kumimoji="1" lang="ja-JP" altLang="en-US" sz="1050" dirty="0"/>
                  <a:t>をある増幅器に入力したとき、出力電圧が</a:t>
                </a:r>
                <a:r>
                  <a:rPr kumimoji="1" lang="en-US" altLang="ja-JP" sz="1050" dirty="0"/>
                  <a:t>10k[V]</a:t>
                </a:r>
                <a:r>
                  <a:rPr kumimoji="1" lang="ja-JP" altLang="en-US" sz="1050" dirty="0"/>
                  <a:t>であった。電圧増幅度、電圧利得はいくらか。</a:t>
                </a:r>
                <a:endParaRPr kumimoji="1" lang="en-US" altLang="ja-JP" sz="1050" dirty="0"/>
              </a:p>
              <a:p>
                <a:r>
                  <a:rPr kumimoji="1" lang="ja-JP" altLang="en-US" sz="1050" dirty="0"/>
                  <a:t>また、この増幅器は増幅させているか、減衰させているか、反転させているか、それぞれ述べよ。</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dirty="0"/>
                  <a:t>交流電圧</a:t>
                </a:r>
                <a14:m>
                  <m:oMath xmlns:m="http://schemas.openxmlformats.org/officeDocument/2006/math">
                    <m:r>
                      <a:rPr kumimoji="1" lang="en-US" altLang="ja-JP" sz="1050">
                        <a:latin typeface="Cambria Math" panose="02040503050406030204" pitchFamily="18" charset="0"/>
                      </a:rPr>
                      <m:t>0.</m:t>
                    </m:r>
                    <m:r>
                      <a:rPr kumimoji="1" lang="en-US" altLang="ja-JP" sz="1050" b="0" i="0" smtClean="0">
                        <a:latin typeface="Cambria Math" panose="02040503050406030204" pitchFamily="18" charset="0"/>
                      </a:rPr>
                      <m:t>05</m:t>
                    </m:r>
                    <m:r>
                      <m:rPr>
                        <m:sty m:val="p"/>
                      </m:rPr>
                      <a:rPr kumimoji="1" lang="en-US" altLang="ja-JP" sz="1050">
                        <a:latin typeface="Cambria Math" panose="02040503050406030204" pitchFamily="18" charset="0"/>
                      </a:rPr>
                      <m:t>sin</m:t>
                    </m:r>
                    <m:d>
                      <m:dPr>
                        <m:ctrlPr>
                          <a:rPr kumimoji="1" lang="en-US" altLang="ja-JP" sz="1050" i="1">
                            <a:latin typeface="Cambria Math" panose="02040503050406030204" pitchFamily="18" charset="0"/>
                          </a:rPr>
                        </m:ctrlPr>
                      </m:dPr>
                      <m:e>
                        <m:r>
                          <a:rPr kumimoji="1" lang="en-US" altLang="ja-JP" sz="1050" b="0" i="1" smtClean="0">
                            <a:latin typeface="Cambria Math" panose="02040503050406030204" pitchFamily="18" charset="0"/>
                          </a:rPr>
                          <m:t>200</m:t>
                        </m:r>
                        <m:r>
                          <a:rPr kumimoji="1" lang="en-US" altLang="ja-JP" sz="1050" b="0" i="1" smtClean="0">
                            <a:latin typeface="Cambria Math" panose="02040503050406030204" pitchFamily="18" charset="0"/>
                          </a:rPr>
                          <m:t>𝜋</m:t>
                        </m:r>
                        <m:r>
                          <a:rPr kumimoji="1" lang="en-US" altLang="ja-JP" sz="1050" i="1">
                            <a:latin typeface="Cambria Math" panose="02040503050406030204" pitchFamily="18" charset="0"/>
                          </a:rPr>
                          <m:t>𝑡</m:t>
                        </m:r>
                      </m:e>
                    </m:d>
                  </m:oMath>
                </a14:m>
                <a:r>
                  <a:rPr kumimoji="1" lang="en-US" altLang="ja-JP" sz="1050" dirty="0"/>
                  <a:t>[V]</a:t>
                </a:r>
                <a:r>
                  <a:rPr kumimoji="1" lang="ja-JP" altLang="en-US" sz="1050" dirty="0"/>
                  <a:t>をある増幅器に入力したとき、出力電圧が</a:t>
                </a:r>
                <a14:m>
                  <m:oMath xmlns:m="http://schemas.openxmlformats.org/officeDocument/2006/math">
                    <m:r>
                      <a:rPr kumimoji="1" lang="en-US" altLang="ja-JP" sz="1050" b="0" i="0" smtClean="0">
                        <a:latin typeface="Cambria Math" panose="02040503050406030204" pitchFamily="18" charset="0"/>
                      </a:rPr>
                      <m:t>−</m:t>
                    </m:r>
                    <m:r>
                      <a:rPr kumimoji="1" lang="en-US" altLang="ja-JP" sz="1050">
                        <a:latin typeface="Cambria Math" panose="02040503050406030204" pitchFamily="18" charset="0"/>
                      </a:rPr>
                      <m:t>0.</m:t>
                    </m:r>
                    <m:r>
                      <a:rPr kumimoji="1" lang="en-US" altLang="ja-JP" sz="1050" b="0" i="0" smtClean="0">
                        <a:latin typeface="Cambria Math" panose="02040503050406030204" pitchFamily="18" charset="0"/>
                      </a:rPr>
                      <m:t>4</m:t>
                    </m:r>
                    <m:r>
                      <m:rPr>
                        <m:sty m:val="p"/>
                      </m:rPr>
                      <a:rPr kumimoji="1" lang="en-US" altLang="ja-JP" sz="1050">
                        <a:latin typeface="Cambria Math" panose="02040503050406030204" pitchFamily="18" charset="0"/>
                      </a:rPr>
                      <m:t>sin</m:t>
                    </m:r>
                    <m:d>
                      <m:dPr>
                        <m:ctrlPr>
                          <a:rPr kumimoji="1" lang="en-US" altLang="ja-JP" sz="1050" i="1">
                            <a:latin typeface="Cambria Math" panose="02040503050406030204" pitchFamily="18" charset="0"/>
                          </a:rPr>
                        </m:ctrlPr>
                      </m:dPr>
                      <m:e>
                        <m:r>
                          <a:rPr kumimoji="1" lang="en-US" altLang="ja-JP" sz="1050" i="1">
                            <a:latin typeface="Cambria Math" panose="02040503050406030204" pitchFamily="18" charset="0"/>
                          </a:rPr>
                          <m:t>200</m:t>
                        </m:r>
                        <m:r>
                          <a:rPr kumimoji="1" lang="en-US" altLang="ja-JP" sz="1050" i="1">
                            <a:latin typeface="Cambria Math" panose="02040503050406030204" pitchFamily="18" charset="0"/>
                          </a:rPr>
                          <m:t>𝜋</m:t>
                        </m:r>
                        <m:r>
                          <a:rPr kumimoji="1" lang="en-US" altLang="ja-JP" sz="1050" i="1">
                            <a:latin typeface="Cambria Math" panose="02040503050406030204" pitchFamily="18" charset="0"/>
                          </a:rPr>
                          <m:t>𝑡</m:t>
                        </m:r>
                      </m:e>
                    </m:d>
                  </m:oMath>
                </a14:m>
                <a:r>
                  <a:rPr kumimoji="1" lang="en-US" altLang="ja-JP" sz="1050" dirty="0"/>
                  <a:t>[V]</a:t>
                </a:r>
                <a:r>
                  <a:rPr kumimoji="1" lang="ja-JP" altLang="en-US" sz="1050" dirty="0"/>
                  <a:t>であった。電圧増幅度を求め、入力・出力波形を書け。</a:t>
                </a:r>
                <a:endParaRPr kumimoji="1" lang="en-US" altLang="ja-JP" sz="1050" dirty="0"/>
              </a:p>
            </p:txBody>
          </p:sp>
        </mc:Choice>
        <mc:Fallback xmlns="">
          <p:sp>
            <p:nvSpPr>
              <p:cNvPr id="42" name="テキスト ボックス 41">
                <a:extLst>
                  <a:ext uri="{FF2B5EF4-FFF2-40B4-BE49-F238E27FC236}">
                    <a16:creationId xmlns:a16="http://schemas.microsoft.com/office/drawing/2014/main" id="{3E33F42C-D20D-4932-A26B-C92DB20D98FF}"/>
                  </a:ext>
                </a:extLst>
              </p:cNvPr>
              <p:cNvSpPr txBox="1">
                <a:spLocks noRot="1" noChangeAspect="1" noMove="1" noResize="1" noEditPoints="1" noAdjustHandles="1" noChangeArrowheads="1" noChangeShapeType="1" noTextEdit="1"/>
              </p:cNvSpPr>
              <p:nvPr/>
            </p:nvSpPr>
            <p:spPr>
              <a:xfrm>
                <a:off x="-18456" y="3959166"/>
                <a:ext cx="6756935" cy="1708160"/>
              </a:xfrm>
              <a:prstGeom prst="rect">
                <a:avLst/>
              </a:prstGeom>
              <a:blipFill>
                <a:blip r:embed="rId4"/>
                <a:stretch>
                  <a:fillRect b="-712"/>
                </a:stretch>
              </a:blipFill>
            </p:spPr>
            <p:txBody>
              <a:bodyPr/>
              <a:lstStyle/>
              <a:p>
                <a:r>
                  <a:rPr lang="ja-JP" altLang="en-US">
                    <a:noFill/>
                  </a:rPr>
                  <a:t> </a:t>
                </a:r>
              </a:p>
            </p:txBody>
          </p:sp>
        </mc:Fallback>
      </mc:AlternateContent>
      <p:sp>
        <p:nvSpPr>
          <p:cNvPr id="65" name="テキスト ボックス 64">
            <a:extLst>
              <a:ext uri="{FF2B5EF4-FFF2-40B4-BE49-F238E27FC236}">
                <a16:creationId xmlns:a16="http://schemas.microsoft.com/office/drawing/2014/main" id="{098CCFF9-AB9B-42BF-9B2C-2DE970FC4440}"/>
              </a:ext>
            </a:extLst>
          </p:cNvPr>
          <p:cNvSpPr txBox="1"/>
          <p:nvPr/>
        </p:nvSpPr>
        <p:spPr>
          <a:xfrm>
            <a:off x="-18457" y="7043077"/>
            <a:ext cx="6756935" cy="577081"/>
          </a:xfrm>
          <a:prstGeom prst="rect">
            <a:avLst/>
          </a:prstGeom>
          <a:noFill/>
        </p:spPr>
        <p:txBody>
          <a:bodyPr wrap="square" rtlCol="0">
            <a:spAutoFit/>
          </a:bodyPr>
          <a:lstStyle/>
          <a:p>
            <a:r>
              <a:rPr kumimoji="1" lang="ja-JP" altLang="en-US" sz="1050" dirty="0"/>
              <a:t>増幅器</a:t>
            </a:r>
            <a:r>
              <a:rPr kumimoji="1" lang="en-US" altLang="ja-JP" sz="1050" dirty="0"/>
              <a:t>X</a:t>
            </a:r>
            <a:r>
              <a:rPr kumimoji="1" lang="ja-JP" altLang="en-US" sz="1050" dirty="0"/>
              <a:t>の電圧増幅度は</a:t>
            </a:r>
            <a:r>
              <a:rPr kumimoji="1" lang="en-US" altLang="ja-JP" sz="1050" dirty="0"/>
              <a:t>20</a:t>
            </a:r>
            <a:r>
              <a:rPr kumimoji="1" lang="ja-JP" altLang="en-US" sz="1050" dirty="0" err="1"/>
              <a:t>、</a:t>
            </a:r>
            <a:r>
              <a:rPr kumimoji="1" lang="ja-JP" altLang="en-US" sz="1050" dirty="0"/>
              <a:t>増幅器</a:t>
            </a:r>
            <a:r>
              <a:rPr kumimoji="1" lang="en-US" altLang="ja-JP" sz="1050" dirty="0"/>
              <a:t>Y</a:t>
            </a:r>
            <a:r>
              <a:rPr kumimoji="1" lang="ja-JP" altLang="en-US" sz="1050" dirty="0"/>
              <a:t>の電圧増幅度は</a:t>
            </a:r>
            <a:r>
              <a:rPr kumimoji="1" lang="en-US" altLang="ja-JP" sz="1050" dirty="0"/>
              <a:t>3000</a:t>
            </a:r>
            <a:r>
              <a:rPr kumimoji="1" lang="ja-JP" altLang="en-US" sz="1050" dirty="0"/>
              <a:t>であった。</a:t>
            </a:r>
            <a:r>
              <a:rPr kumimoji="1" lang="en-US" altLang="ja-JP" sz="1050" dirty="0"/>
              <a:t>10[V]</a:t>
            </a:r>
            <a:r>
              <a:rPr kumimoji="1" lang="ja-JP" altLang="en-US" sz="1050" dirty="0"/>
              <a:t>の直流電圧を増幅器</a:t>
            </a:r>
            <a:r>
              <a:rPr kumimoji="1" lang="en-US" altLang="ja-JP" sz="1050" dirty="0"/>
              <a:t>X</a:t>
            </a:r>
            <a:r>
              <a:rPr kumimoji="1" lang="ja-JP" altLang="en-US" sz="1050" dirty="0"/>
              <a:t>に入れ、その出力を増幅器</a:t>
            </a:r>
            <a:r>
              <a:rPr kumimoji="1" lang="en-US" altLang="ja-JP" sz="1050" dirty="0"/>
              <a:t>Y</a:t>
            </a:r>
            <a:r>
              <a:rPr kumimoji="1" lang="ja-JP" altLang="en-US" sz="1050" dirty="0"/>
              <a:t>に入れた。このとき、最終的に得られる出力電圧はいくらか。また、</a:t>
            </a:r>
            <a:r>
              <a:rPr kumimoji="1" lang="en-US" altLang="ja-JP" sz="1050" dirty="0"/>
              <a:t>2</a:t>
            </a:r>
            <a:r>
              <a:rPr kumimoji="1" lang="ja-JP" altLang="en-US" sz="1050" dirty="0" err="1"/>
              <a:t>つの</a:t>
            </a:r>
            <a:r>
              <a:rPr kumimoji="1" lang="ja-JP" altLang="en-US" sz="1050" dirty="0"/>
              <a:t>増幅器を直列に接続した場合、その合成となる増幅度および利得はいくらになるか。</a:t>
            </a:r>
            <a:endParaRPr kumimoji="1" lang="en-US" altLang="ja-JP" sz="1050" dirty="0"/>
          </a:p>
        </p:txBody>
      </p:sp>
      <p:sp>
        <p:nvSpPr>
          <p:cNvPr id="66" name="正方形/長方形 65">
            <a:extLst>
              <a:ext uri="{FF2B5EF4-FFF2-40B4-BE49-F238E27FC236}">
                <a16:creationId xmlns:a16="http://schemas.microsoft.com/office/drawing/2014/main" id="{0B5DB1AD-9D8C-4ACD-81B5-AE96B25B9436}"/>
              </a:ext>
            </a:extLst>
          </p:cNvPr>
          <p:cNvSpPr/>
          <p:nvPr/>
        </p:nvSpPr>
        <p:spPr>
          <a:xfrm>
            <a:off x="1915313" y="1643459"/>
            <a:ext cx="1160663" cy="420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1" name="正方形/長方形 70">
            <a:extLst>
              <a:ext uri="{FF2B5EF4-FFF2-40B4-BE49-F238E27FC236}">
                <a16:creationId xmlns:a16="http://schemas.microsoft.com/office/drawing/2014/main" id="{5B84E353-07D6-48C5-A050-6B60DBB20267}"/>
              </a:ext>
            </a:extLst>
          </p:cNvPr>
          <p:cNvSpPr/>
          <p:nvPr/>
        </p:nvSpPr>
        <p:spPr>
          <a:xfrm>
            <a:off x="5416488" y="1643459"/>
            <a:ext cx="1160663" cy="42043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552142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11: </a:t>
            </a:r>
            <a:r>
              <a:rPr kumimoji="1" lang="ja-JP" altLang="en-US" sz="1100" dirty="0"/>
              <a:t>これまでの復習</a:t>
            </a:r>
            <a:r>
              <a:rPr kumimoji="1" lang="en-US" altLang="ja-JP" sz="1100" dirty="0"/>
              <a:t>02</a:t>
            </a:r>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18" name="テキスト ボックス 17">
            <a:extLst>
              <a:ext uri="{FF2B5EF4-FFF2-40B4-BE49-F238E27FC236}">
                <a16:creationId xmlns:a16="http://schemas.microsoft.com/office/drawing/2014/main" id="{97B05696-CE23-4230-B325-E3C01D34B0A5}"/>
              </a:ext>
            </a:extLst>
          </p:cNvPr>
          <p:cNvSpPr txBox="1"/>
          <p:nvPr/>
        </p:nvSpPr>
        <p:spPr>
          <a:xfrm>
            <a:off x="-2" y="629433"/>
            <a:ext cx="6858002" cy="1061829"/>
          </a:xfrm>
          <a:prstGeom prst="rect">
            <a:avLst/>
          </a:prstGeom>
          <a:noFill/>
        </p:spPr>
        <p:txBody>
          <a:bodyPr wrap="square" rtlCol="0">
            <a:spAutoFit/>
          </a:bodyPr>
          <a:lstStyle/>
          <a:p>
            <a:r>
              <a:rPr kumimoji="1" lang="ja-JP" altLang="en-US" sz="1050" dirty="0"/>
              <a:t>エミッタ接地増幅回路を組み、電流を計測したところ、ベース電流</a:t>
            </a:r>
            <a:r>
              <a:rPr kumimoji="1" lang="en-US" altLang="ja-JP" sz="1050" dirty="0"/>
              <a:t>IB=2mA</a:t>
            </a:r>
            <a:r>
              <a:rPr kumimoji="1" lang="ja-JP" altLang="en-US" sz="1050" dirty="0" err="1"/>
              <a:t>、</a:t>
            </a:r>
            <a:r>
              <a:rPr kumimoji="1" lang="ja-JP" altLang="en-US" sz="1050" dirty="0"/>
              <a:t>エミッタ電流</a:t>
            </a:r>
            <a:r>
              <a:rPr kumimoji="1" lang="en-US" altLang="ja-JP" sz="1050" dirty="0"/>
              <a:t>IE</a:t>
            </a:r>
            <a:r>
              <a:rPr kumimoji="1" lang="ja-JP" altLang="en-US" sz="1050" dirty="0"/>
              <a:t>は</a:t>
            </a:r>
            <a:r>
              <a:rPr kumimoji="1" lang="en-US" altLang="ja-JP" sz="1050" dirty="0"/>
              <a:t>230m[A]</a:t>
            </a:r>
            <a:r>
              <a:rPr kumimoji="1" lang="ja-JP" altLang="en-US" sz="1050" dirty="0"/>
              <a:t>であった。このとき、コレクタ電流</a:t>
            </a:r>
            <a:r>
              <a:rPr kumimoji="1" lang="en-US" altLang="ja-JP" sz="1050" dirty="0"/>
              <a:t>IC</a:t>
            </a:r>
            <a:r>
              <a:rPr kumimoji="1" lang="ja-JP" altLang="en-US" sz="1050" dirty="0"/>
              <a:t>はいくらとなるか。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dirty="0"/>
              <a:t>上の問題において、電流増幅度、電流利得はいくらとなるか。</a:t>
            </a:r>
            <a:endParaRPr kumimoji="1" lang="en-US" altLang="ja-JP" sz="1050" dirty="0"/>
          </a:p>
        </p:txBody>
      </p:sp>
      <p:sp>
        <p:nvSpPr>
          <p:cNvPr id="19" name="テキスト ボックス 18">
            <a:extLst>
              <a:ext uri="{FF2B5EF4-FFF2-40B4-BE49-F238E27FC236}">
                <a16:creationId xmlns:a16="http://schemas.microsoft.com/office/drawing/2014/main" id="{49733092-A74F-4986-A7B8-B2F72F176F30}"/>
              </a:ext>
            </a:extLst>
          </p:cNvPr>
          <p:cNvSpPr txBox="1"/>
          <p:nvPr/>
        </p:nvSpPr>
        <p:spPr>
          <a:xfrm>
            <a:off x="-2" y="2816781"/>
            <a:ext cx="6858002" cy="1546577"/>
          </a:xfrm>
          <a:prstGeom prst="rect">
            <a:avLst/>
          </a:prstGeom>
          <a:noFill/>
        </p:spPr>
        <p:txBody>
          <a:bodyPr wrap="square" rtlCol="0">
            <a:spAutoFit/>
          </a:bodyPr>
          <a:lstStyle/>
          <a:p>
            <a:r>
              <a:rPr kumimoji="1" lang="ja-JP" altLang="en-US" sz="1050" dirty="0"/>
              <a:t>エミッタ接地増幅回路において、ベース・エミッタ間電圧</a:t>
            </a:r>
            <a:r>
              <a:rPr kumimoji="1" lang="en-US" altLang="ja-JP" sz="1050" dirty="0"/>
              <a:t>V</a:t>
            </a:r>
            <a:r>
              <a:rPr kumimoji="1" lang="en-US" altLang="ja-JP" sz="1050" baseline="-25000" dirty="0"/>
              <a:t>BE</a:t>
            </a:r>
            <a:r>
              <a:rPr kumimoji="1" lang="en-US" altLang="ja-JP" sz="1050" dirty="0"/>
              <a:t>=0.8[V]</a:t>
            </a:r>
            <a:r>
              <a:rPr kumimoji="1" lang="ja-JP" altLang="en-US" sz="1050" dirty="0" err="1"/>
              <a:t>、</a:t>
            </a:r>
            <a:r>
              <a:rPr kumimoji="1" lang="ja-JP" altLang="en-US" sz="1050" dirty="0"/>
              <a:t>コレクタ電流</a:t>
            </a:r>
            <a:r>
              <a:rPr kumimoji="1" lang="en-US" altLang="ja-JP" sz="1050" dirty="0"/>
              <a:t>I</a:t>
            </a:r>
            <a:r>
              <a:rPr kumimoji="1" lang="en-US" altLang="ja-JP" sz="1050" baseline="-25000" dirty="0"/>
              <a:t>C</a:t>
            </a:r>
            <a:r>
              <a:rPr kumimoji="1" lang="en-US" altLang="ja-JP" sz="1050" dirty="0"/>
              <a:t>=100[mA]</a:t>
            </a:r>
            <a:r>
              <a:rPr kumimoji="1" lang="ja-JP" altLang="en-US" sz="1050" dirty="0" err="1"/>
              <a:t>、</a:t>
            </a:r>
            <a:endParaRPr kumimoji="1" lang="en-US" altLang="ja-JP" sz="1050" dirty="0"/>
          </a:p>
          <a:p>
            <a:r>
              <a:rPr kumimoji="1" lang="ja-JP" altLang="en-US" sz="1050" dirty="0"/>
              <a:t>エミッタ電流</a:t>
            </a:r>
            <a:r>
              <a:rPr kumimoji="1" lang="en-US" altLang="ja-JP" sz="1050" dirty="0"/>
              <a:t>I</a:t>
            </a:r>
            <a:r>
              <a:rPr kumimoji="1" lang="en-US" altLang="ja-JP" sz="1050" baseline="-25000" dirty="0"/>
              <a:t>E</a:t>
            </a:r>
            <a:r>
              <a:rPr kumimoji="1" lang="en-US" altLang="ja-JP" sz="1050" dirty="0"/>
              <a:t>=110[mA]</a:t>
            </a:r>
            <a:r>
              <a:rPr kumimoji="1" lang="ja-JP" altLang="en-US" sz="1050" dirty="0" err="1"/>
              <a:t>、</a:t>
            </a:r>
            <a:r>
              <a:rPr kumimoji="1" lang="ja-JP" altLang="en-US" sz="1050" dirty="0"/>
              <a:t>負荷抵抗</a:t>
            </a:r>
            <a:r>
              <a:rPr kumimoji="1" lang="en-US" altLang="ja-JP" sz="1050" dirty="0"/>
              <a:t>R</a:t>
            </a:r>
            <a:r>
              <a:rPr kumimoji="1" lang="en-US" altLang="ja-JP" sz="1050" baseline="-25000" dirty="0"/>
              <a:t>L</a:t>
            </a:r>
            <a:r>
              <a:rPr kumimoji="1" lang="en-US" altLang="ja-JP" sz="1050" dirty="0"/>
              <a:t>=100[Ω]</a:t>
            </a:r>
            <a:r>
              <a:rPr kumimoji="1" lang="ja-JP" altLang="en-US" sz="1050" dirty="0"/>
              <a:t>であった。このとき、以下を求めよ。</a:t>
            </a:r>
            <a:endParaRPr kumimoji="1" lang="en-US" altLang="ja-JP" sz="1050" dirty="0"/>
          </a:p>
          <a:p>
            <a:endParaRPr kumimoji="1" lang="en-US" altLang="ja-JP" sz="1050" dirty="0"/>
          </a:p>
          <a:p>
            <a:r>
              <a:rPr kumimoji="1" lang="en-US" altLang="ja-JP" sz="1050" dirty="0"/>
              <a:t>1. </a:t>
            </a:r>
            <a:r>
              <a:rPr kumimoji="1" lang="ja-JP" altLang="en-US" sz="1050" dirty="0"/>
              <a:t>ベース電流</a:t>
            </a:r>
            <a:endParaRPr kumimoji="1" lang="en-US" altLang="ja-JP" sz="1050" dirty="0"/>
          </a:p>
          <a:p>
            <a:r>
              <a:rPr kumimoji="1" lang="en-US" altLang="ja-JP" sz="1050" dirty="0"/>
              <a:t>2. </a:t>
            </a:r>
            <a:r>
              <a:rPr kumimoji="1" lang="ja-JP" altLang="en-US" sz="1050" dirty="0"/>
              <a:t>コレクタ・エミッタ間電圧</a:t>
            </a:r>
            <a:endParaRPr kumimoji="1" lang="en-US" altLang="ja-JP" sz="1050" dirty="0"/>
          </a:p>
          <a:p>
            <a:r>
              <a:rPr kumimoji="1" lang="en-US" altLang="ja-JP" sz="1050" dirty="0"/>
              <a:t>3. </a:t>
            </a:r>
            <a:r>
              <a:rPr kumimoji="1" lang="ja-JP" altLang="en-US" sz="1050" dirty="0"/>
              <a:t>電流増幅度</a:t>
            </a:r>
            <a:endParaRPr kumimoji="1" lang="en-US" altLang="ja-JP" sz="1050" dirty="0"/>
          </a:p>
          <a:p>
            <a:r>
              <a:rPr kumimoji="1" lang="en-US" altLang="ja-JP" sz="1050" dirty="0"/>
              <a:t>4. </a:t>
            </a:r>
            <a:r>
              <a:rPr kumimoji="1" lang="ja-JP" altLang="en-US" sz="1050" dirty="0"/>
              <a:t>電圧増幅度</a:t>
            </a:r>
            <a:endParaRPr kumimoji="1" lang="en-US" altLang="ja-JP" sz="1050" dirty="0"/>
          </a:p>
          <a:p>
            <a:r>
              <a:rPr kumimoji="1" lang="en-US" altLang="ja-JP" sz="1050" dirty="0"/>
              <a:t>5. </a:t>
            </a:r>
            <a:r>
              <a:rPr kumimoji="1" lang="ja-JP" altLang="en-US" sz="1050" dirty="0"/>
              <a:t>入力インピーダンス</a:t>
            </a:r>
            <a:endParaRPr kumimoji="1" lang="en-US" altLang="ja-JP" sz="1050" dirty="0"/>
          </a:p>
          <a:p>
            <a:r>
              <a:rPr kumimoji="1" lang="en-US" altLang="ja-JP" sz="1050" dirty="0"/>
              <a:t>6. </a:t>
            </a:r>
            <a:r>
              <a:rPr kumimoji="1" lang="ja-JP" altLang="en-US" sz="1050" dirty="0"/>
              <a:t>出力アドミタンス</a:t>
            </a:r>
            <a:endParaRPr kumimoji="1" lang="en-US" altLang="ja-JP" sz="1050" dirty="0"/>
          </a:p>
        </p:txBody>
      </p:sp>
    </p:spTree>
    <p:extLst>
      <p:ext uri="{BB962C8B-B14F-4D97-AF65-F5344CB8AC3E}">
        <p14:creationId xmlns:p14="http://schemas.microsoft.com/office/powerpoint/2010/main" val="4123633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12: </a:t>
            </a:r>
            <a:r>
              <a:rPr kumimoji="1" lang="ja-JP" altLang="en-US" sz="1100" dirty="0"/>
              <a:t>これまでの復習</a:t>
            </a:r>
            <a:r>
              <a:rPr kumimoji="1" lang="en-US" altLang="ja-JP" sz="1100" dirty="0"/>
              <a:t>03</a:t>
            </a:r>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19" name="テキスト ボックス 18">
            <a:extLst>
              <a:ext uri="{FF2B5EF4-FFF2-40B4-BE49-F238E27FC236}">
                <a16:creationId xmlns:a16="http://schemas.microsoft.com/office/drawing/2014/main" id="{49733092-A74F-4986-A7B8-B2F72F176F30}"/>
              </a:ext>
            </a:extLst>
          </p:cNvPr>
          <p:cNvSpPr txBox="1"/>
          <p:nvPr/>
        </p:nvSpPr>
        <p:spPr>
          <a:xfrm>
            <a:off x="-2" y="556181"/>
            <a:ext cx="6858002" cy="1546577"/>
          </a:xfrm>
          <a:prstGeom prst="rect">
            <a:avLst/>
          </a:prstGeom>
          <a:noFill/>
        </p:spPr>
        <p:txBody>
          <a:bodyPr wrap="square" rtlCol="0">
            <a:spAutoFit/>
          </a:bodyPr>
          <a:lstStyle/>
          <a:p>
            <a:r>
              <a:rPr kumimoji="1" lang="ja-JP" altLang="en-US" sz="1050" dirty="0"/>
              <a:t>エミッタ接地増幅回路において、ベース・エミッタ間電圧</a:t>
            </a:r>
            <a:r>
              <a:rPr kumimoji="1" lang="en-US" altLang="ja-JP" sz="1050" dirty="0"/>
              <a:t>V</a:t>
            </a:r>
            <a:r>
              <a:rPr kumimoji="1" lang="en-US" altLang="ja-JP" sz="1050" baseline="-25000" dirty="0"/>
              <a:t>BE</a:t>
            </a:r>
            <a:r>
              <a:rPr kumimoji="1" lang="en-US" altLang="ja-JP" sz="1050" dirty="0"/>
              <a:t>=1.2[V]</a:t>
            </a:r>
            <a:r>
              <a:rPr kumimoji="1" lang="ja-JP" altLang="en-US" sz="1050" dirty="0" err="1"/>
              <a:t>、</a:t>
            </a:r>
            <a:r>
              <a:rPr kumimoji="1" lang="ja-JP" altLang="en-US" sz="1050" dirty="0"/>
              <a:t>コレクタ電流</a:t>
            </a:r>
            <a:r>
              <a:rPr kumimoji="1" lang="en-US" altLang="ja-JP" sz="1050" dirty="0"/>
              <a:t>I</a:t>
            </a:r>
            <a:r>
              <a:rPr kumimoji="1" lang="en-US" altLang="ja-JP" sz="1050" baseline="-25000" dirty="0"/>
              <a:t>C</a:t>
            </a:r>
            <a:r>
              <a:rPr kumimoji="1" lang="en-US" altLang="ja-JP" sz="1050" dirty="0"/>
              <a:t>=300[mA]</a:t>
            </a:r>
            <a:r>
              <a:rPr kumimoji="1" lang="ja-JP" altLang="en-US" sz="1050" dirty="0" err="1"/>
              <a:t>、</a:t>
            </a:r>
            <a:endParaRPr kumimoji="1" lang="en-US" altLang="ja-JP" sz="1050" dirty="0"/>
          </a:p>
          <a:p>
            <a:r>
              <a:rPr kumimoji="1" lang="ja-JP" altLang="en-US" sz="1050" dirty="0"/>
              <a:t>エミッタ電流</a:t>
            </a:r>
            <a:r>
              <a:rPr kumimoji="1" lang="en-US" altLang="ja-JP" sz="1050" dirty="0"/>
              <a:t>I</a:t>
            </a:r>
            <a:r>
              <a:rPr kumimoji="1" lang="en-US" altLang="ja-JP" sz="1050" baseline="-25000" dirty="0"/>
              <a:t>E</a:t>
            </a:r>
            <a:r>
              <a:rPr kumimoji="1" lang="en-US" altLang="ja-JP" sz="1050" dirty="0"/>
              <a:t>=310[mA]</a:t>
            </a:r>
            <a:r>
              <a:rPr kumimoji="1" lang="ja-JP" altLang="en-US" sz="1050" dirty="0" err="1"/>
              <a:t>、</a:t>
            </a:r>
            <a:r>
              <a:rPr kumimoji="1" lang="ja-JP" altLang="en-US" sz="1050" dirty="0"/>
              <a:t>負荷抵抗</a:t>
            </a:r>
            <a:r>
              <a:rPr kumimoji="1" lang="en-US" altLang="ja-JP" sz="1050" dirty="0"/>
              <a:t>R</a:t>
            </a:r>
            <a:r>
              <a:rPr kumimoji="1" lang="en-US" altLang="ja-JP" sz="1050" baseline="-25000" dirty="0"/>
              <a:t>L</a:t>
            </a:r>
            <a:r>
              <a:rPr kumimoji="1" lang="en-US" altLang="ja-JP" sz="1050" dirty="0"/>
              <a:t>=150[Ω]</a:t>
            </a:r>
            <a:r>
              <a:rPr kumimoji="1" lang="ja-JP" altLang="en-US" sz="1050" dirty="0"/>
              <a:t>であった。このとき、以下を求めよ。</a:t>
            </a:r>
            <a:endParaRPr kumimoji="1" lang="en-US" altLang="ja-JP" sz="1050" dirty="0"/>
          </a:p>
          <a:p>
            <a:endParaRPr kumimoji="1" lang="en-US" altLang="ja-JP" sz="1050" dirty="0"/>
          </a:p>
          <a:p>
            <a:r>
              <a:rPr kumimoji="1" lang="en-US" altLang="ja-JP" sz="1050" dirty="0"/>
              <a:t>1. </a:t>
            </a:r>
            <a:r>
              <a:rPr kumimoji="1" lang="ja-JP" altLang="en-US" sz="1050" dirty="0"/>
              <a:t>ベース電流</a:t>
            </a:r>
            <a:endParaRPr kumimoji="1" lang="en-US" altLang="ja-JP" sz="1050" dirty="0"/>
          </a:p>
          <a:p>
            <a:r>
              <a:rPr kumimoji="1" lang="en-US" altLang="ja-JP" sz="1050" dirty="0"/>
              <a:t>2. </a:t>
            </a:r>
            <a:r>
              <a:rPr kumimoji="1" lang="ja-JP" altLang="en-US" sz="1050" dirty="0"/>
              <a:t>コレクタ・エミッタ間電圧</a:t>
            </a:r>
            <a:endParaRPr kumimoji="1" lang="en-US" altLang="ja-JP" sz="1050" dirty="0"/>
          </a:p>
          <a:p>
            <a:r>
              <a:rPr kumimoji="1" lang="en-US" altLang="ja-JP" sz="1050" dirty="0"/>
              <a:t>3. </a:t>
            </a:r>
            <a:r>
              <a:rPr kumimoji="1" lang="ja-JP" altLang="en-US" sz="1050" dirty="0"/>
              <a:t>電流増幅度</a:t>
            </a:r>
            <a:endParaRPr kumimoji="1" lang="en-US" altLang="ja-JP" sz="1050" dirty="0"/>
          </a:p>
          <a:p>
            <a:r>
              <a:rPr kumimoji="1" lang="en-US" altLang="ja-JP" sz="1050" dirty="0"/>
              <a:t>4. </a:t>
            </a:r>
            <a:r>
              <a:rPr kumimoji="1" lang="ja-JP" altLang="en-US" sz="1050" dirty="0"/>
              <a:t>電圧増幅度</a:t>
            </a:r>
            <a:endParaRPr kumimoji="1" lang="en-US" altLang="ja-JP" sz="1050" dirty="0"/>
          </a:p>
          <a:p>
            <a:r>
              <a:rPr kumimoji="1" lang="en-US" altLang="ja-JP" sz="1050" dirty="0"/>
              <a:t>5. </a:t>
            </a:r>
            <a:r>
              <a:rPr kumimoji="1" lang="ja-JP" altLang="en-US" sz="1050" dirty="0"/>
              <a:t>入力インピーダンス</a:t>
            </a:r>
            <a:endParaRPr kumimoji="1" lang="en-US" altLang="ja-JP" sz="1050" dirty="0"/>
          </a:p>
          <a:p>
            <a:r>
              <a:rPr kumimoji="1" lang="en-US" altLang="ja-JP" sz="1050" dirty="0"/>
              <a:t>6. </a:t>
            </a:r>
            <a:r>
              <a:rPr kumimoji="1" lang="ja-JP" altLang="en-US" sz="1050" dirty="0"/>
              <a:t>出力アドミタンス</a:t>
            </a:r>
            <a:endParaRPr kumimoji="1" lang="en-US" altLang="ja-JP" sz="1050" dirty="0"/>
          </a:p>
        </p:txBody>
      </p:sp>
      <p:sp>
        <p:nvSpPr>
          <p:cNvPr id="5" name="テキスト ボックス 4">
            <a:extLst>
              <a:ext uri="{FF2B5EF4-FFF2-40B4-BE49-F238E27FC236}">
                <a16:creationId xmlns:a16="http://schemas.microsoft.com/office/drawing/2014/main" id="{F42FCAE9-1733-4052-9AC0-41D1D98C158C}"/>
              </a:ext>
            </a:extLst>
          </p:cNvPr>
          <p:cNvSpPr txBox="1"/>
          <p:nvPr/>
        </p:nvSpPr>
        <p:spPr>
          <a:xfrm>
            <a:off x="0" y="4266462"/>
            <a:ext cx="6601290" cy="1546577"/>
          </a:xfrm>
          <a:prstGeom prst="rect">
            <a:avLst/>
          </a:prstGeom>
          <a:noFill/>
        </p:spPr>
        <p:txBody>
          <a:bodyPr wrap="square" rtlCol="0">
            <a:spAutoFit/>
          </a:bodyPr>
          <a:lstStyle/>
          <a:p>
            <a:r>
              <a:rPr kumimoji="1" lang="ja-JP" altLang="en-US" sz="1050" dirty="0"/>
              <a:t>電流増幅率が</a:t>
            </a:r>
            <a:r>
              <a:rPr kumimoji="1" lang="en-US" altLang="ja-JP" sz="1050" dirty="0"/>
              <a:t>300</a:t>
            </a:r>
            <a:r>
              <a:rPr kumimoji="1" lang="ja-JP" altLang="en-US" sz="1050" dirty="0"/>
              <a:t>のトランジスタをエミッタ接地させた増幅回路に対し、負荷抵抗</a:t>
            </a:r>
            <a:r>
              <a:rPr kumimoji="1" lang="en-US" altLang="ja-JP" sz="1050" dirty="0"/>
              <a:t>R</a:t>
            </a:r>
            <a:r>
              <a:rPr kumimoji="1" lang="en-US" altLang="ja-JP" sz="1050" baseline="-25000" dirty="0"/>
              <a:t>L</a:t>
            </a:r>
            <a:r>
              <a:rPr kumimoji="1" lang="en-US" altLang="ja-JP" sz="1050" dirty="0"/>
              <a:t>=2[</a:t>
            </a:r>
            <a:r>
              <a:rPr kumimoji="1" lang="en-US" altLang="ja-JP" sz="1050" dirty="0" err="1"/>
              <a:t>kΩ</a:t>
            </a:r>
            <a:r>
              <a:rPr kumimoji="1" lang="en-US" altLang="ja-JP" sz="1050" dirty="0"/>
              <a:t>]</a:t>
            </a:r>
            <a:r>
              <a:rPr kumimoji="1" lang="ja-JP" altLang="en-US" sz="1050" dirty="0"/>
              <a:t>を接続した。このとき、コレクタ電流が</a:t>
            </a:r>
            <a:r>
              <a:rPr kumimoji="1" lang="en-US" altLang="ja-JP" sz="1050" dirty="0"/>
              <a:t>300[mA]</a:t>
            </a:r>
            <a:r>
              <a:rPr kumimoji="1" lang="ja-JP" altLang="en-US" sz="1050" dirty="0" err="1"/>
              <a:t>、</a:t>
            </a:r>
            <a:r>
              <a:rPr kumimoji="1" lang="ja-JP" altLang="en-US" sz="1050" dirty="0"/>
              <a:t>ベース・エミッタ間電圧</a:t>
            </a:r>
            <a:r>
              <a:rPr kumimoji="1" lang="en-US" altLang="ja-JP" sz="1050" dirty="0"/>
              <a:t>0.7[V]</a:t>
            </a:r>
            <a:r>
              <a:rPr kumimoji="1" lang="ja-JP" altLang="en-US" sz="1050" dirty="0"/>
              <a:t>であった。このとき、以下の問題に答えよ。</a:t>
            </a:r>
            <a:endParaRPr kumimoji="1" lang="en-US" altLang="ja-JP" sz="1050" dirty="0"/>
          </a:p>
          <a:p>
            <a:endParaRPr kumimoji="1" lang="en-US" altLang="ja-JP" sz="1050" dirty="0"/>
          </a:p>
          <a:p>
            <a:r>
              <a:rPr kumimoji="1" lang="en-US" altLang="ja-JP" sz="1050" dirty="0"/>
              <a:t>1. </a:t>
            </a:r>
            <a:r>
              <a:rPr kumimoji="1" lang="ja-JP" altLang="en-US" sz="1050" dirty="0"/>
              <a:t>ベース電流</a:t>
            </a:r>
            <a:endParaRPr kumimoji="1" lang="en-US" altLang="ja-JP" sz="1050" dirty="0"/>
          </a:p>
          <a:p>
            <a:r>
              <a:rPr kumimoji="1" lang="en-US" altLang="ja-JP" sz="1050" dirty="0"/>
              <a:t>2. </a:t>
            </a:r>
            <a:r>
              <a:rPr kumimoji="1" lang="ja-JP" altLang="en-US" sz="1050" dirty="0"/>
              <a:t>入力インピーダンス</a:t>
            </a:r>
            <a:endParaRPr kumimoji="1" lang="en-US" altLang="ja-JP" sz="1050" dirty="0"/>
          </a:p>
          <a:p>
            <a:r>
              <a:rPr kumimoji="1" lang="en-US" altLang="ja-JP" sz="1050" dirty="0"/>
              <a:t>3. </a:t>
            </a:r>
            <a:r>
              <a:rPr kumimoji="1" lang="ja-JP" altLang="en-US" sz="1050" dirty="0"/>
              <a:t>コレクタ・エミッタ間電圧</a:t>
            </a:r>
            <a:endParaRPr kumimoji="1" lang="en-US" altLang="ja-JP" sz="1050" dirty="0"/>
          </a:p>
          <a:p>
            <a:r>
              <a:rPr kumimoji="1" lang="en-US" altLang="ja-JP" sz="1050" dirty="0"/>
              <a:t>4. </a:t>
            </a:r>
            <a:r>
              <a:rPr kumimoji="1" lang="ja-JP" altLang="en-US" sz="1050" dirty="0"/>
              <a:t>電圧増幅度</a:t>
            </a:r>
            <a:endParaRPr kumimoji="1" lang="en-US" altLang="ja-JP" sz="1050" dirty="0"/>
          </a:p>
          <a:p>
            <a:r>
              <a:rPr kumimoji="1" lang="en-US" altLang="ja-JP" sz="1050" dirty="0"/>
              <a:t>5. </a:t>
            </a:r>
            <a:r>
              <a:rPr kumimoji="1" lang="ja-JP" altLang="en-US" sz="1050" dirty="0"/>
              <a:t>出力アドミタンス</a:t>
            </a:r>
            <a:endParaRPr kumimoji="1" lang="en-US" altLang="ja-JP" sz="1050" dirty="0"/>
          </a:p>
          <a:p>
            <a:r>
              <a:rPr kumimoji="1" lang="en-US" altLang="ja-JP" sz="1050" dirty="0"/>
              <a:t>6. </a:t>
            </a:r>
            <a:r>
              <a:rPr kumimoji="1" lang="ja-JP" altLang="en-US" sz="1050" dirty="0"/>
              <a:t>エミッタ電流</a:t>
            </a:r>
            <a:endParaRPr kumimoji="1" lang="en-US" altLang="ja-JP" sz="1050" dirty="0"/>
          </a:p>
        </p:txBody>
      </p:sp>
    </p:spTree>
    <p:extLst>
      <p:ext uri="{BB962C8B-B14F-4D97-AF65-F5344CB8AC3E}">
        <p14:creationId xmlns:p14="http://schemas.microsoft.com/office/powerpoint/2010/main" val="35503881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13: </a:t>
            </a:r>
            <a:r>
              <a:rPr kumimoji="1" lang="ja-JP" altLang="en-US" sz="1100" dirty="0"/>
              <a:t>これまでの復習</a:t>
            </a:r>
            <a:r>
              <a:rPr kumimoji="1" lang="en-US" altLang="ja-JP" sz="1100" dirty="0"/>
              <a:t>04</a:t>
            </a:r>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graphicFrame>
        <p:nvGraphicFramePr>
          <p:cNvPr id="30" name="表 29">
            <a:extLst>
              <a:ext uri="{FF2B5EF4-FFF2-40B4-BE49-F238E27FC236}">
                <a16:creationId xmlns:a16="http://schemas.microsoft.com/office/drawing/2014/main" id="{4AB84B5B-849C-4CE6-BA8F-03C0A780D4F7}"/>
              </a:ext>
            </a:extLst>
          </p:cNvPr>
          <p:cNvGraphicFramePr>
            <a:graphicFrameLocks noGrp="1"/>
          </p:cNvGraphicFramePr>
          <p:nvPr>
            <p:extLst>
              <p:ext uri="{D42A27DB-BD31-4B8C-83A1-F6EECF244321}">
                <p14:modId xmlns:p14="http://schemas.microsoft.com/office/powerpoint/2010/main" val="2415377460"/>
              </p:ext>
            </p:extLst>
          </p:nvPr>
        </p:nvGraphicFramePr>
        <p:xfrm>
          <a:off x="499562" y="958407"/>
          <a:ext cx="2082800" cy="720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gridCol w="208280">
                  <a:extLst>
                    <a:ext uri="{9D8B030D-6E8A-4147-A177-3AD203B41FA5}">
                      <a16:colId xmlns:a16="http://schemas.microsoft.com/office/drawing/2014/main" val="1327832674"/>
                    </a:ext>
                  </a:extLst>
                </a:gridCol>
                <a:gridCol w="208280">
                  <a:extLst>
                    <a:ext uri="{9D8B030D-6E8A-4147-A177-3AD203B41FA5}">
                      <a16:colId xmlns:a16="http://schemas.microsoft.com/office/drawing/2014/main" val="3058887817"/>
                    </a:ext>
                  </a:extLst>
                </a:gridCol>
              </a:tblGrid>
              <a:tr h="180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80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80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r h="180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9584444"/>
                  </a:ext>
                </a:extLst>
              </a:tr>
            </a:tbl>
          </a:graphicData>
        </a:graphic>
      </p:graphicFrame>
      <p:cxnSp>
        <p:nvCxnSpPr>
          <p:cNvPr id="31" name="直線コネクタ 30">
            <a:extLst>
              <a:ext uri="{FF2B5EF4-FFF2-40B4-BE49-F238E27FC236}">
                <a16:creationId xmlns:a16="http://schemas.microsoft.com/office/drawing/2014/main" id="{4B742FD9-8730-4661-B73F-D10AA87073AE}"/>
              </a:ext>
            </a:extLst>
          </p:cNvPr>
          <p:cNvCxnSpPr>
            <a:cxnSpLocks/>
          </p:cNvCxnSpPr>
          <p:nvPr/>
        </p:nvCxnSpPr>
        <p:spPr>
          <a:xfrm>
            <a:off x="499562" y="1664793"/>
            <a:ext cx="126589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C01915D9-F7BA-4B25-B358-4FA9177A11A3}"/>
              </a:ext>
            </a:extLst>
          </p:cNvPr>
          <p:cNvCxnSpPr>
            <a:cxnSpLocks/>
          </p:cNvCxnSpPr>
          <p:nvPr/>
        </p:nvCxnSpPr>
        <p:spPr>
          <a:xfrm flipV="1">
            <a:off x="1742177" y="958407"/>
            <a:ext cx="840185" cy="72416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10511C6C-C215-48F1-B737-F62B0130987A}"/>
              </a:ext>
            </a:extLst>
          </p:cNvPr>
          <p:cNvSpPr txBox="1"/>
          <p:nvPr/>
        </p:nvSpPr>
        <p:spPr>
          <a:xfrm rot="16200000">
            <a:off x="-68610" y="1133715"/>
            <a:ext cx="529513"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34" name="テキスト ボックス 33">
            <a:extLst>
              <a:ext uri="{FF2B5EF4-FFF2-40B4-BE49-F238E27FC236}">
                <a16:creationId xmlns:a16="http://schemas.microsoft.com/office/drawing/2014/main" id="{563420C0-AADB-4CD1-96FE-294A4B861C45}"/>
              </a:ext>
            </a:extLst>
          </p:cNvPr>
          <p:cNvSpPr txBox="1"/>
          <p:nvPr/>
        </p:nvSpPr>
        <p:spPr>
          <a:xfrm>
            <a:off x="1187610" y="1772911"/>
            <a:ext cx="554567" cy="246221"/>
          </a:xfrm>
          <a:prstGeom prst="rect">
            <a:avLst/>
          </a:prstGeom>
          <a:noFill/>
        </p:spPr>
        <p:txBody>
          <a:bodyPr wrap="square" rtlCol="0">
            <a:spAutoFit/>
          </a:bodyPr>
          <a:lstStyle/>
          <a:p>
            <a:r>
              <a:rPr kumimoji="1" lang="en-US" altLang="ja-JP" sz="1000" dirty="0"/>
              <a:t>V</a:t>
            </a:r>
            <a:r>
              <a:rPr kumimoji="1" lang="en-US" altLang="ja-JP" sz="1000" baseline="-25000" dirty="0"/>
              <a:t>BE</a:t>
            </a:r>
            <a:r>
              <a:rPr kumimoji="1" lang="en-US" altLang="ja-JP" sz="1000" dirty="0"/>
              <a:t>[V]</a:t>
            </a:r>
            <a:endParaRPr kumimoji="1" lang="ja-JP" altLang="en-US" sz="1000" dirty="0"/>
          </a:p>
        </p:txBody>
      </p:sp>
      <p:sp>
        <p:nvSpPr>
          <p:cNvPr id="35" name="テキスト ボックス 34">
            <a:extLst>
              <a:ext uri="{FF2B5EF4-FFF2-40B4-BE49-F238E27FC236}">
                <a16:creationId xmlns:a16="http://schemas.microsoft.com/office/drawing/2014/main" id="{52D6D441-D655-4C2C-9AE8-CEFD9561B769}"/>
              </a:ext>
            </a:extLst>
          </p:cNvPr>
          <p:cNvSpPr txBox="1"/>
          <p:nvPr/>
        </p:nvSpPr>
        <p:spPr>
          <a:xfrm>
            <a:off x="347294" y="1647900"/>
            <a:ext cx="2482850" cy="215444"/>
          </a:xfrm>
          <a:prstGeom prst="rect">
            <a:avLst/>
          </a:prstGeom>
          <a:noFill/>
        </p:spPr>
        <p:txBody>
          <a:bodyPr wrap="square" rtlCol="0">
            <a:spAutoFit/>
          </a:bodyPr>
          <a:lstStyle/>
          <a:p>
            <a:r>
              <a:rPr kumimoji="1" lang="en-US" altLang="ja-JP" sz="800" dirty="0"/>
              <a:t>0       0.1    0.2    0.3   0.4    0.5   0.6    0.7    0.8    0.9    1.0</a:t>
            </a:r>
            <a:endParaRPr kumimoji="1" lang="ja-JP" altLang="en-US" sz="800" dirty="0"/>
          </a:p>
        </p:txBody>
      </p:sp>
      <p:sp>
        <p:nvSpPr>
          <p:cNvPr id="36" name="テキスト ボックス 35">
            <a:extLst>
              <a:ext uri="{FF2B5EF4-FFF2-40B4-BE49-F238E27FC236}">
                <a16:creationId xmlns:a16="http://schemas.microsoft.com/office/drawing/2014/main" id="{342DE418-574E-422A-B297-D1F6E3A9E0CE}"/>
              </a:ext>
            </a:extLst>
          </p:cNvPr>
          <p:cNvSpPr txBox="1"/>
          <p:nvPr/>
        </p:nvSpPr>
        <p:spPr>
          <a:xfrm>
            <a:off x="232995" y="1402825"/>
            <a:ext cx="329076" cy="215444"/>
          </a:xfrm>
          <a:prstGeom prst="rect">
            <a:avLst/>
          </a:prstGeom>
          <a:noFill/>
        </p:spPr>
        <p:txBody>
          <a:bodyPr wrap="square" rtlCol="0">
            <a:spAutoFit/>
          </a:bodyPr>
          <a:lstStyle/>
          <a:p>
            <a:pPr algn="r"/>
            <a:r>
              <a:rPr kumimoji="1" lang="en-US" altLang="ja-JP" sz="800" dirty="0"/>
              <a:t>0.1</a:t>
            </a:r>
            <a:endParaRPr kumimoji="1" lang="ja-JP" altLang="en-US" sz="800" dirty="0"/>
          </a:p>
        </p:txBody>
      </p:sp>
      <p:graphicFrame>
        <p:nvGraphicFramePr>
          <p:cNvPr id="37" name="表 36">
            <a:extLst>
              <a:ext uri="{FF2B5EF4-FFF2-40B4-BE49-F238E27FC236}">
                <a16:creationId xmlns:a16="http://schemas.microsoft.com/office/drawing/2014/main" id="{D1E697C8-33AD-4FCB-87C5-BD4032AA6204}"/>
              </a:ext>
            </a:extLst>
          </p:cNvPr>
          <p:cNvGraphicFramePr>
            <a:graphicFrameLocks noGrp="1"/>
          </p:cNvGraphicFramePr>
          <p:nvPr>
            <p:extLst>
              <p:ext uri="{D42A27DB-BD31-4B8C-83A1-F6EECF244321}">
                <p14:modId xmlns:p14="http://schemas.microsoft.com/office/powerpoint/2010/main" val="3507619311"/>
              </p:ext>
            </p:extLst>
          </p:nvPr>
        </p:nvGraphicFramePr>
        <p:xfrm>
          <a:off x="3249537" y="814469"/>
          <a:ext cx="83312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tblGrid>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9584444"/>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2377053"/>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2945447"/>
                  </a:ext>
                </a:extLst>
              </a:tr>
            </a:tbl>
          </a:graphicData>
        </a:graphic>
      </p:graphicFrame>
      <p:cxnSp>
        <p:nvCxnSpPr>
          <p:cNvPr id="38" name="直線コネクタ 37">
            <a:extLst>
              <a:ext uri="{FF2B5EF4-FFF2-40B4-BE49-F238E27FC236}">
                <a16:creationId xmlns:a16="http://schemas.microsoft.com/office/drawing/2014/main" id="{67A7053A-00D6-4C4D-BE7B-4EEED23B356F}"/>
              </a:ext>
            </a:extLst>
          </p:cNvPr>
          <p:cNvCxnSpPr>
            <a:cxnSpLocks/>
          </p:cNvCxnSpPr>
          <p:nvPr/>
        </p:nvCxnSpPr>
        <p:spPr>
          <a:xfrm flipV="1">
            <a:off x="3249537" y="814469"/>
            <a:ext cx="632949" cy="84936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FD6E4405-692D-49DB-AA97-EFFF3132EE8A}"/>
              </a:ext>
            </a:extLst>
          </p:cNvPr>
          <p:cNvSpPr txBox="1"/>
          <p:nvPr/>
        </p:nvSpPr>
        <p:spPr>
          <a:xfrm>
            <a:off x="3406936" y="1780137"/>
            <a:ext cx="554567"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40" name="テキスト ボックス 39">
            <a:extLst>
              <a:ext uri="{FF2B5EF4-FFF2-40B4-BE49-F238E27FC236}">
                <a16:creationId xmlns:a16="http://schemas.microsoft.com/office/drawing/2014/main" id="{F7E97878-3889-4EEA-B1CC-0E8F38383311}"/>
              </a:ext>
            </a:extLst>
          </p:cNvPr>
          <p:cNvSpPr txBox="1"/>
          <p:nvPr/>
        </p:nvSpPr>
        <p:spPr>
          <a:xfrm>
            <a:off x="3097269" y="1647900"/>
            <a:ext cx="1344083" cy="215444"/>
          </a:xfrm>
          <a:prstGeom prst="rect">
            <a:avLst/>
          </a:prstGeom>
          <a:noFill/>
        </p:spPr>
        <p:txBody>
          <a:bodyPr wrap="square" rtlCol="0">
            <a:spAutoFit/>
          </a:bodyPr>
          <a:lstStyle/>
          <a:p>
            <a:r>
              <a:rPr kumimoji="1" lang="en-US" altLang="ja-JP" sz="800" dirty="0"/>
              <a:t>0       0.1    0.2    0.3   0.4</a:t>
            </a:r>
            <a:endParaRPr kumimoji="1" lang="ja-JP" altLang="en-US" sz="800" dirty="0"/>
          </a:p>
        </p:txBody>
      </p:sp>
      <p:sp>
        <p:nvSpPr>
          <p:cNvPr id="41" name="テキスト ボックス 40">
            <a:extLst>
              <a:ext uri="{FF2B5EF4-FFF2-40B4-BE49-F238E27FC236}">
                <a16:creationId xmlns:a16="http://schemas.microsoft.com/office/drawing/2014/main" id="{F34C2408-4E58-4D94-B70A-8108E9D886E8}"/>
              </a:ext>
            </a:extLst>
          </p:cNvPr>
          <p:cNvSpPr txBox="1"/>
          <p:nvPr/>
        </p:nvSpPr>
        <p:spPr>
          <a:xfrm>
            <a:off x="232995" y="1223372"/>
            <a:ext cx="329076" cy="215444"/>
          </a:xfrm>
          <a:prstGeom prst="rect">
            <a:avLst/>
          </a:prstGeom>
          <a:noFill/>
        </p:spPr>
        <p:txBody>
          <a:bodyPr wrap="square" rtlCol="0">
            <a:spAutoFit/>
          </a:bodyPr>
          <a:lstStyle/>
          <a:p>
            <a:pPr algn="r"/>
            <a:r>
              <a:rPr kumimoji="1" lang="en-US" altLang="ja-JP" sz="800" dirty="0"/>
              <a:t>0.2</a:t>
            </a:r>
            <a:endParaRPr kumimoji="1" lang="ja-JP" altLang="en-US" sz="800" dirty="0"/>
          </a:p>
        </p:txBody>
      </p:sp>
      <p:sp>
        <p:nvSpPr>
          <p:cNvPr id="43" name="テキスト ボックス 42">
            <a:extLst>
              <a:ext uri="{FF2B5EF4-FFF2-40B4-BE49-F238E27FC236}">
                <a16:creationId xmlns:a16="http://schemas.microsoft.com/office/drawing/2014/main" id="{B258A43A-7B8D-4D19-A5F9-17EA7A519613}"/>
              </a:ext>
            </a:extLst>
          </p:cNvPr>
          <p:cNvSpPr txBox="1"/>
          <p:nvPr/>
        </p:nvSpPr>
        <p:spPr>
          <a:xfrm>
            <a:off x="232995" y="1045400"/>
            <a:ext cx="329076" cy="215444"/>
          </a:xfrm>
          <a:prstGeom prst="rect">
            <a:avLst/>
          </a:prstGeom>
          <a:noFill/>
        </p:spPr>
        <p:txBody>
          <a:bodyPr wrap="square" rtlCol="0">
            <a:spAutoFit/>
          </a:bodyPr>
          <a:lstStyle/>
          <a:p>
            <a:pPr algn="r"/>
            <a:r>
              <a:rPr kumimoji="1" lang="en-US" altLang="ja-JP" sz="800" dirty="0"/>
              <a:t>0.3</a:t>
            </a:r>
            <a:endParaRPr kumimoji="1" lang="ja-JP" altLang="en-US" sz="800" dirty="0"/>
          </a:p>
        </p:txBody>
      </p:sp>
      <p:sp>
        <p:nvSpPr>
          <p:cNvPr id="44" name="テキスト ボックス 43">
            <a:extLst>
              <a:ext uri="{FF2B5EF4-FFF2-40B4-BE49-F238E27FC236}">
                <a16:creationId xmlns:a16="http://schemas.microsoft.com/office/drawing/2014/main" id="{769191AA-83C6-4D6D-AB7A-7689C47574C5}"/>
              </a:ext>
            </a:extLst>
          </p:cNvPr>
          <p:cNvSpPr txBox="1"/>
          <p:nvPr/>
        </p:nvSpPr>
        <p:spPr>
          <a:xfrm>
            <a:off x="2982970" y="1430063"/>
            <a:ext cx="329076" cy="215444"/>
          </a:xfrm>
          <a:prstGeom prst="rect">
            <a:avLst/>
          </a:prstGeom>
          <a:noFill/>
        </p:spPr>
        <p:txBody>
          <a:bodyPr wrap="square" rtlCol="0">
            <a:spAutoFit/>
          </a:bodyPr>
          <a:lstStyle/>
          <a:p>
            <a:pPr algn="r"/>
            <a:r>
              <a:rPr kumimoji="1" lang="en-US" altLang="ja-JP" sz="800" dirty="0"/>
              <a:t>1</a:t>
            </a:r>
            <a:endParaRPr kumimoji="1" lang="ja-JP" altLang="en-US" sz="800" dirty="0"/>
          </a:p>
        </p:txBody>
      </p:sp>
      <p:sp>
        <p:nvSpPr>
          <p:cNvPr id="45" name="テキスト ボックス 44">
            <a:extLst>
              <a:ext uri="{FF2B5EF4-FFF2-40B4-BE49-F238E27FC236}">
                <a16:creationId xmlns:a16="http://schemas.microsoft.com/office/drawing/2014/main" id="{D92863CA-49FA-4DFA-802B-42E9231B2422}"/>
              </a:ext>
            </a:extLst>
          </p:cNvPr>
          <p:cNvSpPr txBox="1"/>
          <p:nvPr/>
        </p:nvSpPr>
        <p:spPr>
          <a:xfrm>
            <a:off x="2982970" y="1276011"/>
            <a:ext cx="329076" cy="215444"/>
          </a:xfrm>
          <a:prstGeom prst="rect">
            <a:avLst/>
          </a:prstGeom>
          <a:noFill/>
        </p:spPr>
        <p:txBody>
          <a:bodyPr wrap="square" rtlCol="0">
            <a:spAutoFit/>
          </a:bodyPr>
          <a:lstStyle/>
          <a:p>
            <a:pPr algn="r"/>
            <a:r>
              <a:rPr kumimoji="1" lang="en-US" altLang="ja-JP" sz="800" dirty="0"/>
              <a:t>2</a:t>
            </a:r>
            <a:endParaRPr kumimoji="1" lang="ja-JP" altLang="en-US" sz="800" dirty="0"/>
          </a:p>
        </p:txBody>
      </p:sp>
      <p:sp>
        <p:nvSpPr>
          <p:cNvPr id="46" name="テキスト ボックス 45">
            <a:extLst>
              <a:ext uri="{FF2B5EF4-FFF2-40B4-BE49-F238E27FC236}">
                <a16:creationId xmlns:a16="http://schemas.microsoft.com/office/drawing/2014/main" id="{5725FD7A-B934-4840-942E-20C650D89DA2}"/>
              </a:ext>
            </a:extLst>
          </p:cNvPr>
          <p:cNvSpPr txBox="1"/>
          <p:nvPr/>
        </p:nvSpPr>
        <p:spPr>
          <a:xfrm>
            <a:off x="2982970" y="1136139"/>
            <a:ext cx="329076" cy="215444"/>
          </a:xfrm>
          <a:prstGeom prst="rect">
            <a:avLst/>
          </a:prstGeom>
          <a:noFill/>
        </p:spPr>
        <p:txBody>
          <a:bodyPr wrap="square" rtlCol="0">
            <a:spAutoFit/>
          </a:bodyPr>
          <a:lstStyle/>
          <a:p>
            <a:pPr algn="r"/>
            <a:r>
              <a:rPr kumimoji="1" lang="en-US" altLang="ja-JP" sz="800" dirty="0"/>
              <a:t>3</a:t>
            </a:r>
            <a:endParaRPr kumimoji="1" lang="ja-JP" altLang="en-US" sz="800" dirty="0"/>
          </a:p>
        </p:txBody>
      </p:sp>
      <p:sp>
        <p:nvSpPr>
          <p:cNvPr id="47" name="テキスト ボックス 46">
            <a:extLst>
              <a:ext uri="{FF2B5EF4-FFF2-40B4-BE49-F238E27FC236}">
                <a16:creationId xmlns:a16="http://schemas.microsoft.com/office/drawing/2014/main" id="{3FA7C83A-724C-4852-9320-45B3D48C0EF9}"/>
              </a:ext>
            </a:extLst>
          </p:cNvPr>
          <p:cNvSpPr txBox="1"/>
          <p:nvPr/>
        </p:nvSpPr>
        <p:spPr>
          <a:xfrm>
            <a:off x="2982970" y="992765"/>
            <a:ext cx="329076" cy="215444"/>
          </a:xfrm>
          <a:prstGeom prst="rect">
            <a:avLst/>
          </a:prstGeom>
          <a:noFill/>
        </p:spPr>
        <p:txBody>
          <a:bodyPr wrap="square" rtlCol="0">
            <a:spAutoFit/>
          </a:bodyPr>
          <a:lstStyle/>
          <a:p>
            <a:pPr algn="r"/>
            <a:r>
              <a:rPr kumimoji="1" lang="en-US" altLang="ja-JP" sz="800" dirty="0"/>
              <a:t>4</a:t>
            </a:r>
            <a:endParaRPr kumimoji="1" lang="ja-JP" altLang="en-US" sz="800" dirty="0"/>
          </a:p>
        </p:txBody>
      </p:sp>
      <p:sp>
        <p:nvSpPr>
          <p:cNvPr id="48" name="テキスト ボックス 47">
            <a:extLst>
              <a:ext uri="{FF2B5EF4-FFF2-40B4-BE49-F238E27FC236}">
                <a16:creationId xmlns:a16="http://schemas.microsoft.com/office/drawing/2014/main" id="{BA3AAC38-6D7C-4C26-953F-28DE3CECF4A9}"/>
              </a:ext>
            </a:extLst>
          </p:cNvPr>
          <p:cNvSpPr txBox="1"/>
          <p:nvPr/>
        </p:nvSpPr>
        <p:spPr>
          <a:xfrm>
            <a:off x="2982970" y="838713"/>
            <a:ext cx="329076" cy="215444"/>
          </a:xfrm>
          <a:prstGeom prst="rect">
            <a:avLst/>
          </a:prstGeom>
          <a:noFill/>
        </p:spPr>
        <p:txBody>
          <a:bodyPr wrap="square" rtlCol="0">
            <a:spAutoFit/>
          </a:bodyPr>
          <a:lstStyle/>
          <a:p>
            <a:pPr algn="r"/>
            <a:r>
              <a:rPr kumimoji="1" lang="en-US" altLang="ja-JP" sz="800" dirty="0"/>
              <a:t>5</a:t>
            </a:r>
            <a:endParaRPr kumimoji="1" lang="ja-JP" altLang="en-US" sz="800" dirty="0"/>
          </a:p>
        </p:txBody>
      </p:sp>
      <p:sp>
        <p:nvSpPr>
          <p:cNvPr id="49" name="テキスト ボックス 48">
            <a:extLst>
              <a:ext uri="{FF2B5EF4-FFF2-40B4-BE49-F238E27FC236}">
                <a16:creationId xmlns:a16="http://schemas.microsoft.com/office/drawing/2014/main" id="{3816CAFC-0854-4A2F-9C34-333B010F3AD7}"/>
              </a:ext>
            </a:extLst>
          </p:cNvPr>
          <p:cNvSpPr txBox="1"/>
          <p:nvPr/>
        </p:nvSpPr>
        <p:spPr>
          <a:xfrm>
            <a:off x="2982970" y="699408"/>
            <a:ext cx="329076" cy="215444"/>
          </a:xfrm>
          <a:prstGeom prst="rect">
            <a:avLst/>
          </a:prstGeom>
          <a:noFill/>
        </p:spPr>
        <p:txBody>
          <a:bodyPr wrap="square" rtlCol="0">
            <a:spAutoFit/>
          </a:bodyPr>
          <a:lstStyle/>
          <a:p>
            <a:pPr algn="r"/>
            <a:r>
              <a:rPr kumimoji="1" lang="en-US" altLang="ja-JP" sz="800" dirty="0"/>
              <a:t>6</a:t>
            </a:r>
            <a:endParaRPr kumimoji="1" lang="ja-JP" altLang="en-US" sz="800" dirty="0"/>
          </a:p>
        </p:txBody>
      </p:sp>
      <p:sp>
        <p:nvSpPr>
          <p:cNvPr id="50" name="テキスト ボックス 49">
            <a:extLst>
              <a:ext uri="{FF2B5EF4-FFF2-40B4-BE49-F238E27FC236}">
                <a16:creationId xmlns:a16="http://schemas.microsoft.com/office/drawing/2014/main" id="{7A564672-AC5A-41D3-8C3A-9E20AF2555E4}"/>
              </a:ext>
            </a:extLst>
          </p:cNvPr>
          <p:cNvSpPr txBox="1"/>
          <p:nvPr/>
        </p:nvSpPr>
        <p:spPr>
          <a:xfrm rot="16200000">
            <a:off x="2724471" y="1079090"/>
            <a:ext cx="554567" cy="246221"/>
          </a:xfrm>
          <a:prstGeom prst="rect">
            <a:avLst/>
          </a:prstGeom>
          <a:noFill/>
        </p:spPr>
        <p:txBody>
          <a:bodyPr wrap="square" rtlCol="0">
            <a:spAutoFit/>
          </a:bodyPr>
          <a:lstStyle/>
          <a:p>
            <a:r>
              <a:rPr kumimoji="1" lang="en-US" altLang="ja-JP" sz="1000" dirty="0"/>
              <a:t>I</a:t>
            </a:r>
            <a:r>
              <a:rPr kumimoji="1" lang="en-US" altLang="ja-JP" sz="1000" baseline="-25000" dirty="0"/>
              <a:t>C</a:t>
            </a:r>
            <a:r>
              <a:rPr kumimoji="1" lang="en-US" altLang="ja-JP" sz="1000" dirty="0"/>
              <a:t>[mA]</a:t>
            </a:r>
            <a:endParaRPr kumimoji="1" lang="ja-JP" altLang="en-US" sz="1000" dirty="0"/>
          </a:p>
        </p:txBody>
      </p:sp>
      <p:sp>
        <p:nvSpPr>
          <p:cNvPr id="51" name="テキスト ボックス 50">
            <a:extLst>
              <a:ext uri="{FF2B5EF4-FFF2-40B4-BE49-F238E27FC236}">
                <a16:creationId xmlns:a16="http://schemas.microsoft.com/office/drawing/2014/main" id="{B34BB33B-D984-41D0-946E-31C9AD9112A2}"/>
              </a:ext>
            </a:extLst>
          </p:cNvPr>
          <p:cNvSpPr txBox="1"/>
          <p:nvPr/>
        </p:nvSpPr>
        <p:spPr>
          <a:xfrm>
            <a:off x="232995" y="852140"/>
            <a:ext cx="329076" cy="215444"/>
          </a:xfrm>
          <a:prstGeom prst="rect">
            <a:avLst/>
          </a:prstGeom>
          <a:noFill/>
        </p:spPr>
        <p:txBody>
          <a:bodyPr wrap="square" rtlCol="0">
            <a:spAutoFit/>
          </a:bodyPr>
          <a:lstStyle/>
          <a:p>
            <a:pPr algn="r"/>
            <a:r>
              <a:rPr kumimoji="1" lang="en-US" altLang="ja-JP" sz="800" dirty="0"/>
              <a:t>0.4</a:t>
            </a:r>
            <a:endParaRPr kumimoji="1" lang="ja-JP" altLang="en-US" sz="800" dirty="0"/>
          </a:p>
        </p:txBody>
      </p:sp>
      <p:sp>
        <p:nvSpPr>
          <p:cNvPr id="53" name="テキスト ボックス 52">
            <a:extLst>
              <a:ext uri="{FF2B5EF4-FFF2-40B4-BE49-F238E27FC236}">
                <a16:creationId xmlns:a16="http://schemas.microsoft.com/office/drawing/2014/main" id="{E71F6489-1843-473A-B103-0938CA0D3E02}"/>
              </a:ext>
            </a:extLst>
          </p:cNvPr>
          <p:cNvSpPr txBox="1"/>
          <p:nvPr/>
        </p:nvSpPr>
        <p:spPr>
          <a:xfrm>
            <a:off x="-2" y="506003"/>
            <a:ext cx="6756935" cy="253916"/>
          </a:xfrm>
          <a:prstGeom prst="rect">
            <a:avLst/>
          </a:prstGeom>
          <a:noFill/>
        </p:spPr>
        <p:txBody>
          <a:bodyPr wrap="square" rtlCol="0">
            <a:spAutoFit/>
          </a:bodyPr>
          <a:lstStyle/>
          <a:p>
            <a:r>
              <a:rPr kumimoji="1" lang="en-US" altLang="ja-JP" sz="1050" dirty="0"/>
              <a:t>VBE-IB</a:t>
            </a:r>
            <a:r>
              <a:rPr kumimoji="1" lang="ja-JP" altLang="en-US" sz="1050" dirty="0"/>
              <a:t>特性（</a:t>
            </a:r>
            <a:r>
              <a:rPr kumimoji="1" lang="en-US" altLang="ja-JP" sz="1050" dirty="0"/>
              <a:t>VBE</a:t>
            </a:r>
            <a:r>
              <a:rPr kumimoji="1" lang="ja-JP" altLang="en-US" sz="1050" dirty="0"/>
              <a:t>に与えた電圧に対する電流</a:t>
            </a:r>
            <a:r>
              <a:rPr kumimoji="1" lang="en-US" altLang="ja-JP" sz="1050" dirty="0"/>
              <a:t>IB</a:t>
            </a:r>
            <a:r>
              <a:rPr kumimoji="1" lang="ja-JP" altLang="en-US" sz="1050" dirty="0"/>
              <a:t>の発生）と</a:t>
            </a:r>
            <a:r>
              <a:rPr kumimoji="1" lang="en-US" altLang="ja-JP" sz="1050" dirty="0"/>
              <a:t>IB-IC</a:t>
            </a:r>
            <a:r>
              <a:rPr kumimoji="1" lang="ja-JP" altLang="en-US" sz="1050" dirty="0"/>
              <a:t>特性（発生した電流</a:t>
            </a:r>
            <a:r>
              <a:rPr kumimoji="1" lang="en-US" altLang="ja-JP" sz="1050" dirty="0"/>
              <a:t>IB</a:t>
            </a:r>
            <a:r>
              <a:rPr kumimoji="1" lang="ja-JP" altLang="en-US" sz="1050" dirty="0"/>
              <a:t>に対して発生する電流</a:t>
            </a:r>
            <a:r>
              <a:rPr kumimoji="1" lang="en-US" altLang="ja-JP" sz="1050" dirty="0"/>
              <a:t>IC</a:t>
            </a:r>
            <a:r>
              <a:rPr kumimoji="1" lang="ja-JP" altLang="en-US" sz="1050" dirty="0"/>
              <a:t>）</a:t>
            </a:r>
            <a:r>
              <a:rPr kumimoji="1" lang="en-US" altLang="ja-JP" sz="1050" dirty="0"/>
              <a:t>:</a:t>
            </a:r>
          </a:p>
        </p:txBody>
      </p:sp>
      <p:sp>
        <p:nvSpPr>
          <p:cNvPr id="26" name="テキスト ボックス 25">
            <a:extLst>
              <a:ext uri="{FF2B5EF4-FFF2-40B4-BE49-F238E27FC236}">
                <a16:creationId xmlns:a16="http://schemas.microsoft.com/office/drawing/2014/main" id="{42101776-C97E-41C3-976D-ACC8A7FF74DF}"/>
              </a:ext>
            </a:extLst>
          </p:cNvPr>
          <p:cNvSpPr txBox="1"/>
          <p:nvPr/>
        </p:nvSpPr>
        <p:spPr>
          <a:xfrm>
            <a:off x="4263237" y="725906"/>
            <a:ext cx="2405232" cy="1223412"/>
          </a:xfrm>
          <a:prstGeom prst="rect">
            <a:avLst/>
          </a:prstGeom>
          <a:noFill/>
          <a:ln>
            <a:solidFill>
              <a:schemeClr val="tx1"/>
            </a:solidFill>
          </a:ln>
        </p:spPr>
        <p:txBody>
          <a:bodyPr wrap="square" rtlCol="0">
            <a:spAutoFit/>
          </a:bodyPr>
          <a:lstStyle/>
          <a:p>
            <a:r>
              <a:rPr kumimoji="1" lang="ja-JP" altLang="en-US" sz="1050" dirty="0"/>
              <a:t>問題</a:t>
            </a:r>
            <a:r>
              <a:rPr kumimoji="1" lang="en-US" altLang="ja-JP" sz="1050" dirty="0"/>
              <a:t>: </a:t>
            </a:r>
            <a:r>
              <a:rPr kumimoji="1" lang="ja-JP" altLang="en-US" sz="1050" dirty="0"/>
              <a:t>このトランジスタの電流増幅度、利得はいくらか。</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p:txBody>
      </p:sp>
      <p:graphicFrame>
        <p:nvGraphicFramePr>
          <p:cNvPr id="27" name="表 26">
            <a:extLst>
              <a:ext uri="{FF2B5EF4-FFF2-40B4-BE49-F238E27FC236}">
                <a16:creationId xmlns:a16="http://schemas.microsoft.com/office/drawing/2014/main" id="{3007B973-05EC-4139-AF77-2671D146959A}"/>
              </a:ext>
            </a:extLst>
          </p:cNvPr>
          <p:cNvGraphicFramePr>
            <a:graphicFrameLocks noGrp="1"/>
          </p:cNvGraphicFramePr>
          <p:nvPr>
            <p:extLst>
              <p:ext uri="{D42A27DB-BD31-4B8C-83A1-F6EECF244321}">
                <p14:modId xmlns:p14="http://schemas.microsoft.com/office/powerpoint/2010/main" val="230957216"/>
              </p:ext>
            </p:extLst>
          </p:nvPr>
        </p:nvGraphicFramePr>
        <p:xfrm>
          <a:off x="334452" y="3423573"/>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28" name="表 27">
            <a:extLst>
              <a:ext uri="{FF2B5EF4-FFF2-40B4-BE49-F238E27FC236}">
                <a16:creationId xmlns:a16="http://schemas.microsoft.com/office/drawing/2014/main" id="{FF1A7A62-0D3F-4920-A633-B1765A44E176}"/>
              </a:ext>
            </a:extLst>
          </p:cNvPr>
          <p:cNvGraphicFramePr>
            <a:graphicFrameLocks noGrp="1"/>
          </p:cNvGraphicFramePr>
          <p:nvPr>
            <p:extLst>
              <p:ext uri="{D42A27DB-BD31-4B8C-83A1-F6EECF244321}">
                <p14:modId xmlns:p14="http://schemas.microsoft.com/office/powerpoint/2010/main" val="3786616890"/>
              </p:ext>
            </p:extLst>
          </p:nvPr>
        </p:nvGraphicFramePr>
        <p:xfrm>
          <a:off x="2645852" y="3423573"/>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29" name="表 28">
            <a:extLst>
              <a:ext uri="{FF2B5EF4-FFF2-40B4-BE49-F238E27FC236}">
                <a16:creationId xmlns:a16="http://schemas.microsoft.com/office/drawing/2014/main" id="{5C533DA3-1136-4CBF-A818-880091C76FBC}"/>
              </a:ext>
            </a:extLst>
          </p:cNvPr>
          <p:cNvGraphicFramePr>
            <a:graphicFrameLocks noGrp="1"/>
          </p:cNvGraphicFramePr>
          <p:nvPr>
            <p:extLst>
              <p:ext uri="{D42A27DB-BD31-4B8C-83A1-F6EECF244321}">
                <p14:modId xmlns:p14="http://schemas.microsoft.com/office/powerpoint/2010/main" val="767579986"/>
              </p:ext>
            </p:extLst>
          </p:nvPr>
        </p:nvGraphicFramePr>
        <p:xfrm>
          <a:off x="4993631" y="3423573"/>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sp>
        <p:nvSpPr>
          <p:cNvPr id="42" name="テキスト ボックス 41">
            <a:extLst>
              <a:ext uri="{FF2B5EF4-FFF2-40B4-BE49-F238E27FC236}">
                <a16:creationId xmlns:a16="http://schemas.microsoft.com/office/drawing/2014/main" id="{F2D899A3-D5E4-48BA-AA66-35070929A9E1}"/>
              </a:ext>
            </a:extLst>
          </p:cNvPr>
          <p:cNvSpPr txBox="1"/>
          <p:nvPr/>
        </p:nvSpPr>
        <p:spPr>
          <a:xfrm>
            <a:off x="57168" y="3133683"/>
            <a:ext cx="554567" cy="246221"/>
          </a:xfrm>
          <a:prstGeom prst="rect">
            <a:avLst/>
          </a:prstGeom>
          <a:noFill/>
        </p:spPr>
        <p:txBody>
          <a:bodyPr wrap="square" rtlCol="0">
            <a:spAutoFit/>
          </a:bodyPr>
          <a:lstStyle/>
          <a:p>
            <a:r>
              <a:rPr kumimoji="1" lang="en-US" altLang="ja-JP" sz="1000" dirty="0"/>
              <a:t>V</a:t>
            </a:r>
            <a:r>
              <a:rPr kumimoji="1" lang="en-US" altLang="ja-JP" sz="1000" baseline="-25000" dirty="0"/>
              <a:t>BE</a:t>
            </a:r>
            <a:r>
              <a:rPr kumimoji="1" lang="en-US" altLang="ja-JP" sz="1000" dirty="0"/>
              <a:t>[V]</a:t>
            </a:r>
            <a:endParaRPr kumimoji="1" lang="ja-JP" altLang="en-US" sz="1000" dirty="0"/>
          </a:p>
        </p:txBody>
      </p:sp>
      <p:sp>
        <p:nvSpPr>
          <p:cNvPr id="52" name="テキスト ボックス 51">
            <a:extLst>
              <a:ext uri="{FF2B5EF4-FFF2-40B4-BE49-F238E27FC236}">
                <a16:creationId xmlns:a16="http://schemas.microsoft.com/office/drawing/2014/main" id="{693AAEA7-AB21-42D8-8448-C9C59BCCA81F}"/>
              </a:ext>
            </a:extLst>
          </p:cNvPr>
          <p:cNvSpPr txBox="1"/>
          <p:nvPr/>
        </p:nvSpPr>
        <p:spPr>
          <a:xfrm>
            <a:off x="2368568" y="3133683"/>
            <a:ext cx="554567" cy="246221"/>
          </a:xfrm>
          <a:prstGeom prst="rect">
            <a:avLst/>
          </a:prstGeom>
          <a:noFill/>
        </p:spPr>
        <p:txBody>
          <a:bodyPr wrap="square" rtlCol="0">
            <a:spAutoFit/>
          </a:bodyPr>
          <a:lstStyle/>
          <a:p>
            <a:r>
              <a:rPr kumimoji="1" lang="en-US" altLang="ja-JP" sz="1000" dirty="0"/>
              <a:t>V</a:t>
            </a:r>
            <a:r>
              <a:rPr kumimoji="1" lang="en-US" altLang="ja-JP" sz="1000" baseline="-25000" dirty="0"/>
              <a:t>BE</a:t>
            </a:r>
            <a:r>
              <a:rPr kumimoji="1" lang="en-US" altLang="ja-JP" sz="1000" dirty="0"/>
              <a:t>[V]</a:t>
            </a:r>
            <a:endParaRPr kumimoji="1" lang="ja-JP" altLang="en-US" sz="1000" dirty="0"/>
          </a:p>
        </p:txBody>
      </p:sp>
      <p:sp>
        <p:nvSpPr>
          <p:cNvPr id="55" name="テキスト ボックス 54">
            <a:extLst>
              <a:ext uri="{FF2B5EF4-FFF2-40B4-BE49-F238E27FC236}">
                <a16:creationId xmlns:a16="http://schemas.microsoft.com/office/drawing/2014/main" id="{769AA266-E7B3-44A3-A2A3-7141F76077FE}"/>
              </a:ext>
            </a:extLst>
          </p:cNvPr>
          <p:cNvSpPr txBox="1"/>
          <p:nvPr/>
        </p:nvSpPr>
        <p:spPr>
          <a:xfrm>
            <a:off x="4716798" y="3133683"/>
            <a:ext cx="554567" cy="246221"/>
          </a:xfrm>
          <a:prstGeom prst="rect">
            <a:avLst/>
          </a:prstGeom>
          <a:noFill/>
        </p:spPr>
        <p:txBody>
          <a:bodyPr wrap="square" rtlCol="0">
            <a:spAutoFit/>
          </a:bodyPr>
          <a:lstStyle/>
          <a:p>
            <a:r>
              <a:rPr kumimoji="1" lang="en-US" altLang="ja-JP" sz="1000" dirty="0"/>
              <a:t>V</a:t>
            </a:r>
            <a:r>
              <a:rPr kumimoji="1" lang="en-US" altLang="ja-JP" sz="1000" baseline="-25000" dirty="0"/>
              <a:t>BE</a:t>
            </a:r>
            <a:r>
              <a:rPr kumimoji="1" lang="en-US" altLang="ja-JP" sz="1000" dirty="0"/>
              <a:t>[V]</a:t>
            </a:r>
            <a:endParaRPr kumimoji="1" lang="ja-JP" altLang="en-US" sz="1000" dirty="0"/>
          </a:p>
        </p:txBody>
      </p:sp>
      <p:sp>
        <p:nvSpPr>
          <p:cNvPr id="56" name="正方形/長方形 55">
            <a:extLst>
              <a:ext uri="{FF2B5EF4-FFF2-40B4-BE49-F238E27FC236}">
                <a16:creationId xmlns:a16="http://schemas.microsoft.com/office/drawing/2014/main" id="{08C700FE-5658-468F-A55C-74F5D6CBD341}"/>
              </a:ext>
            </a:extLst>
          </p:cNvPr>
          <p:cNvSpPr/>
          <p:nvPr/>
        </p:nvSpPr>
        <p:spPr>
          <a:xfrm>
            <a:off x="1973440" y="4287573"/>
            <a:ext cx="365806" cy="253916"/>
          </a:xfrm>
          <a:prstGeom prst="rect">
            <a:avLst/>
          </a:prstGeom>
        </p:spPr>
        <p:txBody>
          <a:bodyPr wrap="none">
            <a:spAutoFit/>
          </a:bodyPr>
          <a:lstStyle/>
          <a:p>
            <a:r>
              <a:rPr kumimoji="1" lang="en-US" altLang="ja-JP" sz="1050" dirty="0"/>
              <a:t>t[s]</a:t>
            </a:r>
            <a:endParaRPr lang="ja-JP" altLang="en-US" sz="1050" dirty="0"/>
          </a:p>
        </p:txBody>
      </p:sp>
      <p:sp>
        <p:nvSpPr>
          <p:cNvPr id="57" name="正方形/長方形 56">
            <a:extLst>
              <a:ext uri="{FF2B5EF4-FFF2-40B4-BE49-F238E27FC236}">
                <a16:creationId xmlns:a16="http://schemas.microsoft.com/office/drawing/2014/main" id="{5A92451D-718D-47D3-BCBB-1BC1CE97AD77}"/>
              </a:ext>
            </a:extLst>
          </p:cNvPr>
          <p:cNvSpPr/>
          <p:nvPr/>
        </p:nvSpPr>
        <p:spPr>
          <a:xfrm>
            <a:off x="4292448" y="4287573"/>
            <a:ext cx="365806" cy="253916"/>
          </a:xfrm>
          <a:prstGeom prst="rect">
            <a:avLst/>
          </a:prstGeom>
        </p:spPr>
        <p:txBody>
          <a:bodyPr wrap="none">
            <a:spAutoFit/>
          </a:bodyPr>
          <a:lstStyle/>
          <a:p>
            <a:r>
              <a:rPr kumimoji="1" lang="en-US" altLang="ja-JP" sz="1050" dirty="0"/>
              <a:t>t[s]</a:t>
            </a:r>
            <a:endParaRPr lang="ja-JP" altLang="en-US" sz="1050" dirty="0"/>
          </a:p>
        </p:txBody>
      </p:sp>
      <p:sp>
        <p:nvSpPr>
          <p:cNvPr id="58" name="正方形/長方形 57">
            <a:extLst>
              <a:ext uri="{FF2B5EF4-FFF2-40B4-BE49-F238E27FC236}">
                <a16:creationId xmlns:a16="http://schemas.microsoft.com/office/drawing/2014/main" id="{C42CAAD7-FC1F-4853-8461-9DB3F94A720E}"/>
              </a:ext>
            </a:extLst>
          </p:cNvPr>
          <p:cNvSpPr/>
          <p:nvPr/>
        </p:nvSpPr>
        <p:spPr>
          <a:xfrm>
            <a:off x="6545725" y="4287573"/>
            <a:ext cx="365806" cy="253916"/>
          </a:xfrm>
          <a:prstGeom prst="rect">
            <a:avLst/>
          </a:prstGeom>
        </p:spPr>
        <p:txBody>
          <a:bodyPr wrap="none">
            <a:spAutoFit/>
          </a:bodyPr>
          <a:lstStyle/>
          <a:p>
            <a:r>
              <a:rPr kumimoji="1" lang="en-US" altLang="ja-JP" sz="1050" dirty="0"/>
              <a:t>t[s]</a:t>
            </a:r>
            <a:endParaRPr lang="ja-JP" altLang="en-US" sz="1050" dirty="0"/>
          </a:p>
        </p:txBody>
      </p:sp>
      <p:graphicFrame>
        <p:nvGraphicFramePr>
          <p:cNvPr id="59" name="表 58">
            <a:extLst>
              <a:ext uri="{FF2B5EF4-FFF2-40B4-BE49-F238E27FC236}">
                <a16:creationId xmlns:a16="http://schemas.microsoft.com/office/drawing/2014/main" id="{5683612E-054F-4916-AEBE-E32609DA383E}"/>
              </a:ext>
            </a:extLst>
          </p:cNvPr>
          <p:cNvGraphicFramePr>
            <a:graphicFrameLocks noGrp="1"/>
          </p:cNvGraphicFramePr>
          <p:nvPr>
            <p:extLst>
              <p:ext uri="{D42A27DB-BD31-4B8C-83A1-F6EECF244321}">
                <p14:modId xmlns:p14="http://schemas.microsoft.com/office/powerpoint/2010/main" val="268892242"/>
              </p:ext>
            </p:extLst>
          </p:nvPr>
        </p:nvGraphicFramePr>
        <p:xfrm>
          <a:off x="334452" y="4834068"/>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60" name="表 59">
            <a:extLst>
              <a:ext uri="{FF2B5EF4-FFF2-40B4-BE49-F238E27FC236}">
                <a16:creationId xmlns:a16="http://schemas.microsoft.com/office/drawing/2014/main" id="{09733C49-4B69-4230-8382-6BDC5863D191}"/>
              </a:ext>
            </a:extLst>
          </p:cNvPr>
          <p:cNvGraphicFramePr>
            <a:graphicFrameLocks noGrp="1"/>
          </p:cNvGraphicFramePr>
          <p:nvPr>
            <p:extLst>
              <p:ext uri="{D42A27DB-BD31-4B8C-83A1-F6EECF244321}">
                <p14:modId xmlns:p14="http://schemas.microsoft.com/office/powerpoint/2010/main" val="3132272275"/>
              </p:ext>
            </p:extLst>
          </p:nvPr>
        </p:nvGraphicFramePr>
        <p:xfrm>
          <a:off x="2645852" y="4834068"/>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61" name="表 60">
            <a:extLst>
              <a:ext uri="{FF2B5EF4-FFF2-40B4-BE49-F238E27FC236}">
                <a16:creationId xmlns:a16="http://schemas.microsoft.com/office/drawing/2014/main" id="{A7F0654B-B4B9-4A17-9192-507B82159D50}"/>
              </a:ext>
            </a:extLst>
          </p:cNvPr>
          <p:cNvGraphicFramePr>
            <a:graphicFrameLocks noGrp="1"/>
          </p:cNvGraphicFramePr>
          <p:nvPr>
            <p:extLst>
              <p:ext uri="{D42A27DB-BD31-4B8C-83A1-F6EECF244321}">
                <p14:modId xmlns:p14="http://schemas.microsoft.com/office/powerpoint/2010/main" val="306502953"/>
              </p:ext>
            </p:extLst>
          </p:nvPr>
        </p:nvGraphicFramePr>
        <p:xfrm>
          <a:off x="4993631" y="4834068"/>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sp>
        <p:nvSpPr>
          <p:cNvPr id="62" name="テキスト ボックス 61">
            <a:extLst>
              <a:ext uri="{FF2B5EF4-FFF2-40B4-BE49-F238E27FC236}">
                <a16:creationId xmlns:a16="http://schemas.microsoft.com/office/drawing/2014/main" id="{71E45692-0E3B-4610-85D8-475174E66F5C}"/>
              </a:ext>
            </a:extLst>
          </p:cNvPr>
          <p:cNvSpPr txBox="1"/>
          <p:nvPr/>
        </p:nvSpPr>
        <p:spPr>
          <a:xfrm>
            <a:off x="57168" y="4544178"/>
            <a:ext cx="554567"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63" name="テキスト ボックス 62">
            <a:extLst>
              <a:ext uri="{FF2B5EF4-FFF2-40B4-BE49-F238E27FC236}">
                <a16:creationId xmlns:a16="http://schemas.microsoft.com/office/drawing/2014/main" id="{1A330AC6-833F-41BD-A679-49FB72FBE1CD}"/>
              </a:ext>
            </a:extLst>
          </p:cNvPr>
          <p:cNvSpPr txBox="1"/>
          <p:nvPr/>
        </p:nvSpPr>
        <p:spPr>
          <a:xfrm>
            <a:off x="2368568" y="4544178"/>
            <a:ext cx="554567"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64" name="テキスト ボックス 63">
            <a:extLst>
              <a:ext uri="{FF2B5EF4-FFF2-40B4-BE49-F238E27FC236}">
                <a16:creationId xmlns:a16="http://schemas.microsoft.com/office/drawing/2014/main" id="{A69785A2-DE9D-41AE-B7A7-7FDCF3B8E46C}"/>
              </a:ext>
            </a:extLst>
          </p:cNvPr>
          <p:cNvSpPr txBox="1"/>
          <p:nvPr/>
        </p:nvSpPr>
        <p:spPr>
          <a:xfrm>
            <a:off x="4716798" y="4544178"/>
            <a:ext cx="554567"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65" name="正方形/長方形 64">
            <a:extLst>
              <a:ext uri="{FF2B5EF4-FFF2-40B4-BE49-F238E27FC236}">
                <a16:creationId xmlns:a16="http://schemas.microsoft.com/office/drawing/2014/main" id="{1AD9C612-AEEB-4983-A094-D0A1D38DA773}"/>
              </a:ext>
            </a:extLst>
          </p:cNvPr>
          <p:cNvSpPr/>
          <p:nvPr/>
        </p:nvSpPr>
        <p:spPr>
          <a:xfrm>
            <a:off x="1973440" y="5698068"/>
            <a:ext cx="365806" cy="253916"/>
          </a:xfrm>
          <a:prstGeom prst="rect">
            <a:avLst/>
          </a:prstGeom>
        </p:spPr>
        <p:txBody>
          <a:bodyPr wrap="none">
            <a:spAutoFit/>
          </a:bodyPr>
          <a:lstStyle/>
          <a:p>
            <a:r>
              <a:rPr kumimoji="1" lang="en-US" altLang="ja-JP" sz="1050" dirty="0"/>
              <a:t>t[s]</a:t>
            </a:r>
            <a:endParaRPr lang="ja-JP" altLang="en-US" sz="1050" dirty="0"/>
          </a:p>
        </p:txBody>
      </p:sp>
      <p:sp>
        <p:nvSpPr>
          <p:cNvPr id="66" name="正方形/長方形 65">
            <a:extLst>
              <a:ext uri="{FF2B5EF4-FFF2-40B4-BE49-F238E27FC236}">
                <a16:creationId xmlns:a16="http://schemas.microsoft.com/office/drawing/2014/main" id="{6BE5CB62-E622-4128-9369-2C96FA52FDA5}"/>
              </a:ext>
            </a:extLst>
          </p:cNvPr>
          <p:cNvSpPr/>
          <p:nvPr/>
        </p:nvSpPr>
        <p:spPr>
          <a:xfrm>
            <a:off x="4292448" y="5698068"/>
            <a:ext cx="365806" cy="253916"/>
          </a:xfrm>
          <a:prstGeom prst="rect">
            <a:avLst/>
          </a:prstGeom>
        </p:spPr>
        <p:txBody>
          <a:bodyPr wrap="none">
            <a:spAutoFit/>
          </a:bodyPr>
          <a:lstStyle/>
          <a:p>
            <a:r>
              <a:rPr kumimoji="1" lang="en-US" altLang="ja-JP" sz="1050" dirty="0"/>
              <a:t>t[s]</a:t>
            </a:r>
            <a:endParaRPr lang="ja-JP" altLang="en-US" sz="1050" dirty="0"/>
          </a:p>
        </p:txBody>
      </p:sp>
      <p:sp>
        <p:nvSpPr>
          <p:cNvPr id="67" name="正方形/長方形 66">
            <a:extLst>
              <a:ext uri="{FF2B5EF4-FFF2-40B4-BE49-F238E27FC236}">
                <a16:creationId xmlns:a16="http://schemas.microsoft.com/office/drawing/2014/main" id="{90AA7FA4-A890-4C2D-B749-D85178C73B57}"/>
              </a:ext>
            </a:extLst>
          </p:cNvPr>
          <p:cNvSpPr/>
          <p:nvPr/>
        </p:nvSpPr>
        <p:spPr>
          <a:xfrm>
            <a:off x="6545725" y="5698068"/>
            <a:ext cx="365806" cy="253916"/>
          </a:xfrm>
          <a:prstGeom prst="rect">
            <a:avLst/>
          </a:prstGeom>
        </p:spPr>
        <p:txBody>
          <a:bodyPr wrap="none">
            <a:spAutoFit/>
          </a:bodyPr>
          <a:lstStyle/>
          <a:p>
            <a:r>
              <a:rPr kumimoji="1" lang="en-US" altLang="ja-JP" sz="1050" dirty="0"/>
              <a:t>t[s]</a:t>
            </a:r>
            <a:endParaRPr lang="ja-JP" altLang="en-US" sz="1050" dirty="0"/>
          </a:p>
        </p:txBody>
      </p:sp>
      <p:graphicFrame>
        <p:nvGraphicFramePr>
          <p:cNvPr id="68" name="表 67">
            <a:extLst>
              <a:ext uri="{FF2B5EF4-FFF2-40B4-BE49-F238E27FC236}">
                <a16:creationId xmlns:a16="http://schemas.microsoft.com/office/drawing/2014/main" id="{0D8C3FA0-EA1A-40F7-82B3-CA235106A7A1}"/>
              </a:ext>
            </a:extLst>
          </p:cNvPr>
          <p:cNvGraphicFramePr>
            <a:graphicFrameLocks noGrp="1"/>
          </p:cNvGraphicFramePr>
          <p:nvPr>
            <p:extLst>
              <p:ext uri="{D42A27DB-BD31-4B8C-83A1-F6EECF244321}">
                <p14:modId xmlns:p14="http://schemas.microsoft.com/office/powerpoint/2010/main" val="484785194"/>
              </p:ext>
            </p:extLst>
          </p:nvPr>
        </p:nvGraphicFramePr>
        <p:xfrm>
          <a:off x="334452" y="6314854"/>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69" name="表 68">
            <a:extLst>
              <a:ext uri="{FF2B5EF4-FFF2-40B4-BE49-F238E27FC236}">
                <a16:creationId xmlns:a16="http://schemas.microsoft.com/office/drawing/2014/main" id="{E1FFE631-20E0-40D6-918A-79C67D317FAE}"/>
              </a:ext>
            </a:extLst>
          </p:cNvPr>
          <p:cNvGraphicFramePr>
            <a:graphicFrameLocks noGrp="1"/>
          </p:cNvGraphicFramePr>
          <p:nvPr>
            <p:extLst>
              <p:ext uri="{D42A27DB-BD31-4B8C-83A1-F6EECF244321}">
                <p14:modId xmlns:p14="http://schemas.microsoft.com/office/powerpoint/2010/main" val="1611464027"/>
              </p:ext>
            </p:extLst>
          </p:nvPr>
        </p:nvGraphicFramePr>
        <p:xfrm>
          <a:off x="2645852" y="6314854"/>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70" name="表 69">
            <a:extLst>
              <a:ext uri="{FF2B5EF4-FFF2-40B4-BE49-F238E27FC236}">
                <a16:creationId xmlns:a16="http://schemas.microsoft.com/office/drawing/2014/main" id="{C9DFB168-76CD-417E-8AEB-A471A9C6155D}"/>
              </a:ext>
            </a:extLst>
          </p:cNvPr>
          <p:cNvGraphicFramePr>
            <a:graphicFrameLocks noGrp="1"/>
          </p:cNvGraphicFramePr>
          <p:nvPr>
            <p:extLst>
              <p:ext uri="{D42A27DB-BD31-4B8C-83A1-F6EECF244321}">
                <p14:modId xmlns:p14="http://schemas.microsoft.com/office/powerpoint/2010/main" val="4254140397"/>
              </p:ext>
            </p:extLst>
          </p:nvPr>
        </p:nvGraphicFramePr>
        <p:xfrm>
          <a:off x="4993631" y="6314854"/>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sp>
        <p:nvSpPr>
          <p:cNvPr id="71" name="テキスト ボックス 70">
            <a:extLst>
              <a:ext uri="{FF2B5EF4-FFF2-40B4-BE49-F238E27FC236}">
                <a16:creationId xmlns:a16="http://schemas.microsoft.com/office/drawing/2014/main" id="{A919F22A-3641-41D3-AF3B-6AB3F9E5B524}"/>
              </a:ext>
            </a:extLst>
          </p:cNvPr>
          <p:cNvSpPr txBox="1"/>
          <p:nvPr/>
        </p:nvSpPr>
        <p:spPr>
          <a:xfrm>
            <a:off x="57168" y="6024964"/>
            <a:ext cx="554567" cy="246221"/>
          </a:xfrm>
          <a:prstGeom prst="rect">
            <a:avLst/>
          </a:prstGeom>
          <a:noFill/>
        </p:spPr>
        <p:txBody>
          <a:bodyPr wrap="square" rtlCol="0">
            <a:spAutoFit/>
          </a:bodyPr>
          <a:lstStyle/>
          <a:p>
            <a:r>
              <a:rPr kumimoji="1" lang="en-US" altLang="ja-JP" sz="1000" dirty="0"/>
              <a:t>I</a:t>
            </a:r>
            <a:r>
              <a:rPr kumimoji="1" lang="en-US" altLang="ja-JP" sz="1000" baseline="-25000" dirty="0"/>
              <a:t>C</a:t>
            </a:r>
            <a:r>
              <a:rPr kumimoji="1" lang="en-US" altLang="ja-JP" sz="1000" dirty="0"/>
              <a:t>[mA]</a:t>
            </a:r>
            <a:endParaRPr kumimoji="1" lang="ja-JP" altLang="en-US" sz="1000" dirty="0"/>
          </a:p>
        </p:txBody>
      </p:sp>
      <p:sp>
        <p:nvSpPr>
          <p:cNvPr id="72" name="テキスト ボックス 71">
            <a:extLst>
              <a:ext uri="{FF2B5EF4-FFF2-40B4-BE49-F238E27FC236}">
                <a16:creationId xmlns:a16="http://schemas.microsoft.com/office/drawing/2014/main" id="{C12988A0-40C7-4DEB-9664-B40D733B4C28}"/>
              </a:ext>
            </a:extLst>
          </p:cNvPr>
          <p:cNvSpPr txBox="1"/>
          <p:nvPr/>
        </p:nvSpPr>
        <p:spPr>
          <a:xfrm>
            <a:off x="2368568" y="6024964"/>
            <a:ext cx="554567" cy="246221"/>
          </a:xfrm>
          <a:prstGeom prst="rect">
            <a:avLst/>
          </a:prstGeom>
          <a:noFill/>
        </p:spPr>
        <p:txBody>
          <a:bodyPr wrap="square" rtlCol="0">
            <a:spAutoFit/>
          </a:bodyPr>
          <a:lstStyle/>
          <a:p>
            <a:r>
              <a:rPr kumimoji="1" lang="en-US" altLang="ja-JP" sz="1000" dirty="0"/>
              <a:t>I</a:t>
            </a:r>
            <a:r>
              <a:rPr kumimoji="1" lang="en-US" altLang="ja-JP" sz="1000" baseline="-25000" dirty="0"/>
              <a:t>C</a:t>
            </a:r>
            <a:r>
              <a:rPr kumimoji="1" lang="en-US" altLang="ja-JP" sz="1000" dirty="0"/>
              <a:t>[mA]</a:t>
            </a:r>
            <a:endParaRPr kumimoji="1" lang="ja-JP" altLang="en-US" sz="1000" dirty="0"/>
          </a:p>
        </p:txBody>
      </p:sp>
      <p:sp>
        <p:nvSpPr>
          <p:cNvPr id="73" name="テキスト ボックス 72">
            <a:extLst>
              <a:ext uri="{FF2B5EF4-FFF2-40B4-BE49-F238E27FC236}">
                <a16:creationId xmlns:a16="http://schemas.microsoft.com/office/drawing/2014/main" id="{AD1329C0-B3AE-43F6-A767-ADC751BF864F}"/>
              </a:ext>
            </a:extLst>
          </p:cNvPr>
          <p:cNvSpPr txBox="1"/>
          <p:nvPr/>
        </p:nvSpPr>
        <p:spPr>
          <a:xfrm>
            <a:off x="4716798" y="6024964"/>
            <a:ext cx="554567" cy="246221"/>
          </a:xfrm>
          <a:prstGeom prst="rect">
            <a:avLst/>
          </a:prstGeom>
          <a:noFill/>
        </p:spPr>
        <p:txBody>
          <a:bodyPr wrap="square" rtlCol="0">
            <a:spAutoFit/>
          </a:bodyPr>
          <a:lstStyle/>
          <a:p>
            <a:r>
              <a:rPr kumimoji="1" lang="en-US" altLang="ja-JP" sz="1000" dirty="0"/>
              <a:t>I</a:t>
            </a:r>
            <a:r>
              <a:rPr kumimoji="1" lang="en-US" altLang="ja-JP" sz="1000" baseline="-25000" dirty="0"/>
              <a:t>C</a:t>
            </a:r>
            <a:r>
              <a:rPr kumimoji="1" lang="en-US" altLang="ja-JP" sz="1000" dirty="0"/>
              <a:t>[mA]</a:t>
            </a:r>
            <a:endParaRPr kumimoji="1" lang="ja-JP" altLang="en-US" sz="1000" dirty="0"/>
          </a:p>
        </p:txBody>
      </p:sp>
      <p:sp>
        <p:nvSpPr>
          <p:cNvPr id="74" name="正方形/長方形 73">
            <a:extLst>
              <a:ext uri="{FF2B5EF4-FFF2-40B4-BE49-F238E27FC236}">
                <a16:creationId xmlns:a16="http://schemas.microsoft.com/office/drawing/2014/main" id="{FF397895-E918-4F94-B42A-8C0CBE485C64}"/>
              </a:ext>
            </a:extLst>
          </p:cNvPr>
          <p:cNvSpPr/>
          <p:nvPr/>
        </p:nvSpPr>
        <p:spPr>
          <a:xfrm>
            <a:off x="1973440" y="7178854"/>
            <a:ext cx="365806" cy="253916"/>
          </a:xfrm>
          <a:prstGeom prst="rect">
            <a:avLst/>
          </a:prstGeom>
        </p:spPr>
        <p:txBody>
          <a:bodyPr wrap="none">
            <a:spAutoFit/>
          </a:bodyPr>
          <a:lstStyle/>
          <a:p>
            <a:r>
              <a:rPr kumimoji="1" lang="en-US" altLang="ja-JP" sz="1050" dirty="0"/>
              <a:t>t[s]</a:t>
            </a:r>
            <a:endParaRPr lang="ja-JP" altLang="en-US" sz="1050" dirty="0"/>
          </a:p>
        </p:txBody>
      </p:sp>
      <p:sp>
        <p:nvSpPr>
          <p:cNvPr id="75" name="正方形/長方形 74">
            <a:extLst>
              <a:ext uri="{FF2B5EF4-FFF2-40B4-BE49-F238E27FC236}">
                <a16:creationId xmlns:a16="http://schemas.microsoft.com/office/drawing/2014/main" id="{176AB0E0-7C82-4269-BFAB-C16F410AEC58}"/>
              </a:ext>
            </a:extLst>
          </p:cNvPr>
          <p:cNvSpPr/>
          <p:nvPr/>
        </p:nvSpPr>
        <p:spPr>
          <a:xfrm>
            <a:off x="4292448" y="7178854"/>
            <a:ext cx="365806" cy="253916"/>
          </a:xfrm>
          <a:prstGeom prst="rect">
            <a:avLst/>
          </a:prstGeom>
        </p:spPr>
        <p:txBody>
          <a:bodyPr wrap="none">
            <a:spAutoFit/>
          </a:bodyPr>
          <a:lstStyle/>
          <a:p>
            <a:r>
              <a:rPr kumimoji="1" lang="en-US" altLang="ja-JP" sz="1050" dirty="0"/>
              <a:t>t[s]</a:t>
            </a:r>
            <a:endParaRPr lang="ja-JP" altLang="en-US" sz="1050" dirty="0"/>
          </a:p>
        </p:txBody>
      </p:sp>
      <p:sp>
        <p:nvSpPr>
          <p:cNvPr id="76" name="正方形/長方形 75">
            <a:extLst>
              <a:ext uri="{FF2B5EF4-FFF2-40B4-BE49-F238E27FC236}">
                <a16:creationId xmlns:a16="http://schemas.microsoft.com/office/drawing/2014/main" id="{9B3EEA62-55B7-4A5F-B36C-71BFCC2A902E}"/>
              </a:ext>
            </a:extLst>
          </p:cNvPr>
          <p:cNvSpPr/>
          <p:nvPr/>
        </p:nvSpPr>
        <p:spPr>
          <a:xfrm>
            <a:off x="6545725" y="7178854"/>
            <a:ext cx="365806" cy="253916"/>
          </a:xfrm>
          <a:prstGeom prst="rect">
            <a:avLst/>
          </a:prstGeom>
        </p:spPr>
        <p:txBody>
          <a:bodyPr wrap="none">
            <a:spAutoFit/>
          </a:bodyPr>
          <a:lstStyle/>
          <a:p>
            <a:r>
              <a:rPr kumimoji="1" lang="en-US" altLang="ja-JP" sz="1050" dirty="0"/>
              <a:t>t[s]</a:t>
            </a:r>
            <a:endParaRPr lang="ja-JP" altLang="en-US" sz="1050" dirty="0"/>
          </a:p>
        </p:txBody>
      </p:sp>
      <mc:AlternateContent xmlns:mc="http://schemas.openxmlformats.org/markup-compatibility/2006" xmlns:a14="http://schemas.microsoft.com/office/drawing/2010/main">
        <mc:Choice Requires="a14">
          <p:sp>
            <p:nvSpPr>
              <p:cNvPr id="77" name="正方形/長方形 76">
                <a:extLst>
                  <a:ext uri="{FF2B5EF4-FFF2-40B4-BE49-F238E27FC236}">
                    <a16:creationId xmlns:a16="http://schemas.microsoft.com/office/drawing/2014/main" id="{304CAB35-672B-46A3-8B5B-907D6E88C24F}"/>
                  </a:ext>
                </a:extLst>
              </p:cNvPr>
              <p:cNvSpPr/>
              <p:nvPr/>
            </p:nvSpPr>
            <p:spPr>
              <a:xfrm>
                <a:off x="72544" y="2346395"/>
                <a:ext cx="2117417" cy="25391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𝑉</m:t>
                          </m:r>
                        </m:e>
                        <m:sub>
                          <m:r>
                            <a:rPr kumimoji="1" lang="en-US" altLang="ja-JP" sz="1050" b="0" i="1" smtClean="0">
                              <a:latin typeface="Cambria Math" panose="02040503050406030204" pitchFamily="18" charset="0"/>
                            </a:rPr>
                            <m:t>𝐵𝐸</m:t>
                          </m:r>
                        </m:sub>
                      </m:sSub>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0.2</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20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+0.5 [</m:t>
                      </m:r>
                      <m:r>
                        <m:rPr>
                          <m:sty m:val="p"/>
                        </m:rPr>
                        <a:rPr kumimoji="1" lang="en-US" altLang="ja-JP" sz="1050" b="0" i="0" smtClean="0">
                          <a:latin typeface="Cambria Math" panose="02040503050406030204" pitchFamily="18" charset="0"/>
                        </a:rPr>
                        <m:t>V</m:t>
                      </m:r>
                      <m:r>
                        <a:rPr kumimoji="1" lang="en-US" altLang="ja-JP" sz="1050" b="0" i="1" smtClean="0">
                          <a:latin typeface="Cambria Math" panose="02040503050406030204" pitchFamily="18" charset="0"/>
                        </a:rPr>
                        <m:t>]</m:t>
                      </m:r>
                    </m:oMath>
                  </m:oMathPara>
                </a14:m>
                <a:endParaRPr kumimoji="1" lang="en-US" altLang="ja-JP" sz="1050" dirty="0"/>
              </a:p>
            </p:txBody>
          </p:sp>
        </mc:Choice>
        <mc:Fallback xmlns="">
          <p:sp>
            <p:nvSpPr>
              <p:cNvPr id="77" name="正方形/長方形 76">
                <a:extLst>
                  <a:ext uri="{FF2B5EF4-FFF2-40B4-BE49-F238E27FC236}">
                    <a16:creationId xmlns:a16="http://schemas.microsoft.com/office/drawing/2014/main" id="{304CAB35-672B-46A3-8B5B-907D6E88C24F}"/>
                  </a:ext>
                </a:extLst>
              </p:cNvPr>
              <p:cNvSpPr>
                <a:spLocks noRot="1" noChangeAspect="1" noMove="1" noResize="1" noEditPoints="1" noAdjustHandles="1" noChangeArrowheads="1" noChangeShapeType="1" noTextEdit="1"/>
              </p:cNvSpPr>
              <p:nvPr/>
            </p:nvSpPr>
            <p:spPr>
              <a:xfrm>
                <a:off x="72544" y="2346395"/>
                <a:ext cx="2117417" cy="253916"/>
              </a:xfrm>
              <a:prstGeom prst="rect">
                <a:avLst/>
              </a:prstGeom>
              <a:blipFill>
                <a:blip r:embed="rId2"/>
                <a:stretch>
                  <a:fillRect b="-476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8" name="正方形/長方形 77">
                <a:extLst>
                  <a:ext uri="{FF2B5EF4-FFF2-40B4-BE49-F238E27FC236}">
                    <a16:creationId xmlns:a16="http://schemas.microsoft.com/office/drawing/2014/main" id="{8DE945D2-68A6-481E-BFC3-74F435094EA4}"/>
                  </a:ext>
                </a:extLst>
              </p:cNvPr>
              <p:cNvSpPr/>
              <p:nvPr/>
            </p:nvSpPr>
            <p:spPr>
              <a:xfrm>
                <a:off x="2436686" y="2346395"/>
                <a:ext cx="2084572" cy="25391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kumimoji="1" lang="en-US" altLang="ja-JP" sz="1050" i="1" smtClean="0">
                              <a:latin typeface="Cambria Math" panose="02040503050406030204" pitchFamily="18" charset="0"/>
                            </a:rPr>
                          </m:ctrlPr>
                        </m:sSubPr>
                        <m:e>
                          <m:r>
                            <a:rPr kumimoji="1" lang="en-US" altLang="ja-JP" sz="1050" i="1">
                              <a:latin typeface="Cambria Math" panose="02040503050406030204" pitchFamily="18" charset="0"/>
                            </a:rPr>
                            <m:t>𝑉</m:t>
                          </m:r>
                        </m:e>
                        <m:sub>
                          <m:r>
                            <a:rPr kumimoji="1" lang="en-US" altLang="ja-JP" sz="1050" i="1">
                              <a:latin typeface="Cambria Math" panose="02040503050406030204" pitchFamily="18" charset="0"/>
                            </a:rPr>
                            <m:t>𝐵𝐸</m:t>
                          </m:r>
                        </m:sub>
                      </m:sSub>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0.2</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400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 </m:t>
                      </m:r>
                      <m:r>
                        <a:rPr kumimoji="1" lang="en-US" altLang="ja-JP" sz="1050" i="1">
                          <a:latin typeface="Cambria Math" panose="02040503050406030204" pitchFamily="18" charset="0"/>
                        </a:rPr>
                        <m:t>[</m:t>
                      </m:r>
                      <m:r>
                        <m:rPr>
                          <m:sty m:val="p"/>
                        </m:rPr>
                        <a:rPr kumimoji="1" lang="en-US" altLang="ja-JP" sz="1050">
                          <a:latin typeface="Cambria Math" panose="02040503050406030204" pitchFamily="18" charset="0"/>
                        </a:rPr>
                        <m:t>V</m:t>
                      </m:r>
                      <m:r>
                        <a:rPr kumimoji="1" lang="en-US" altLang="ja-JP" sz="1050" i="1">
                          <a:latin typeface="Cambria Math" panose="02040503050406030204" pitchFamily="18" charset="0"/>
                        </a:rPr>
                        <m:t>]</m:t>
                      </m:r>
                    </m:oMath>
                  </m:oMathPara>
                </a14:m>
                <a:endParaRPr kumimoji="1" lang="en-US" altLang="ja-JP" sz="1050" dirty="0"/>
              </a:p>
            </p:txBody>
          </p:sp>
        </mc:Choice>
        <mc:Fallback xmlns="">
          <p:sp>
            <p:nvSpPr>
              <p:cNvPr id="78" name="正方形/長方形 77">
                <a:extLst>
                  <a:ext uri="{FF2B5EF4-FFF2-40B4-BE49-F238E27FC236}">
                    <a16:creationId xmlns:a16="http://schemas.microsoft.com/office/drawing/2014/main" id="{8DE945D2-68A6-481E-BFC3-74F435094EA4}"/>
                  </a:ext>
                </a:extLst>
              </p:cNvPr>
              <p:cNvSpPr>
                <a:spLocks noRot="1" noChangeAspect="1" noMove="1" noResize="1" noEditPoints="1" noAdjustHandles="1" noChangeArrowheads="1" noChangeShapeType="1" noTextEdit="1"/>
              </p:cNvSpPr>
              <p:nvPr/>
            </p:nvSpPr>
            <p:spPr>
              <a:xfrm>
                <a:off x="2436686" y="2346395"/>
                <a:ext cx="2084572" cy="253916"/>
              </a:xfrm>
              <a:prstGeom prst="rect">
                <a:avLst/>
              </a:prstGeom>
              <a:blipFill>
                <a:blip r:embed="rId3"/>
                <a:stretch>
                  <a:fillRect b="-476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9" name="正方形/長方形 78">
                <a:extLst>
                  <a:ext uri="{FF2B5EF4-FFF2-40B4-BE49-F238E27FC236}">
                    <a16:creationId xmlns:a16="http://schemas.microsoft.com/office/drawing/2014/main" id="{439E930C-9C8F-4897-945B-7D326BDEA06B}"/>
                  </a:ext>
                </a:extLst>
              </p:cNvPr>
              <p:cNvSpPr/>
              <p:nvPr/>
            </p:nvSpPr>
            <p:spPr>
              <a:xfrm>
                <a:off x="4771116" y="2346395"/>
                <a:ext cx="2007616" cy="25391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kumimoji="1" lang="en-US" altLang="ja-JP" sz="1050" i="1" smtClean="0">
                              <a:latin typeface="Cambria Math" panose="02040503050406030204" pitchFamily="18" charset="0"/>
                            </a:rPr>
                          </m:ctrlPr>
                        </m:sSubPr>
                        <m:e>
                          <m:r>
                            <a:rPr kumimoji="1" lang="en-US" altLang="ja-JP" sz="1050" i="1">
                              <a:latin typeface="Cambria Math" panose="02040503050406030204" pitchFamily="18" charset="0"/>
                            </a:rPr>
                            <m:t>𝑉</m:t>
                          </m:r>
                        </m:e>
                        <m:sub>
                          <m:r>
                            <a:rPr kumimoji="1" lang="en-US" altLang="ja-JP" sz="1050" i="1">
                              <a:latin typeface="Cambria Math" panose="02040503050406030204" pitchFamily="18" charset="0"/>
                            </a:rPr>
                            <m:t>𝐵𝐸</m:t>
                          </m:r>
                        </m:sub>
                      </m:sSub>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0.1</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100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+0.7 [</m:t>
                      </m:r>
                      <m:r>
                        <m:rPr>
                          <m:sty m:val="p"/>
                        </m:rPr>
                        <a:rPr kumimoji="1" lang="en-US" altLang="ja-JP" sz="1050" b="0" i="0" smtClean="0">
                          <a:latin typeface="Cambria Math" panose="02040503050406030204" pitchFamily="18" charset="0"/>
                        </a:rPr>
                        <m:t>V</m:t>
                      </m:r>
                      <m:r>
                        <a:rPr kumimoji="1" lang="en-US" altLang="ja-JP" sz="1050" b="0" i="1" smtClean="0">
                          <a:latin typeface="Cambria Math" panose="02040503050406030204" pitchFamily="18" charset="0"/>
                        </a:rPr>
                        <m:t>]</m:t>
                      </m:r>
                    </m:oMath>
                  </m:oMathPara>
                </a14:m>
                <a:endParaRPr kumimoji="1" lang="en-US" altLang="ja-JP" sz="1050" dirty="0"/>
              </a:p>
            </p:txBody>
          </p:sp>
        </mc:Choice>
        <mc:Fallback xmlns="">
          <p:sp>
            <p:nvSpPr>
              <p:cNvPr id="79" name="正方形/長方形 78">
                <a:extLst>
                  <a:ext uri="{FF2B5EF4-FFF2-40B4-BE49-F238E27FC236}">
                    <a16:creationId xmlns:a16="http://schemas.microsoft.com/office/drawing/2014/main" id="{439E930C-9C8F-4897-945B-7D326BDEA06B}"/>
                  </a:ext>
                </a:extLst>
              </p:cNvPr>
              <p:cNvSpPr>
                <a:spLocks noRot="1" noChangeAspect="1" noMove="1" noResize="1" noEditPoints="1" noAdjustHandles="1" noChangeArrowheads="1" noChangeShapeType="1" noTextEdit="1"/>
              </p:cNvSpPr>
              <p:nvPr/>
            </p:nvSpPr>
            <p:spPr>
              <a:xfrm>
                <a:off x="4771116" y="2346395"/>
                <a:ext cx="2007616" cy="253916"/>
              </a:xfrm>
              <a:prstGeom prst="rect">
                <a:avLst/>
              </a:prstGeom>
              <a:blipFill>
                <a:blip r:embed="rId4"/>
                <a:stretch>
                  <a:fillRect b="-4762"/>
                </a:stretch>
              </a:blipFill>
            </p:spPr>
            <p:txBody>
              <a:bodyPr/>
              <a:lstStyle/>
              <a:p>
                <a:r>
                  <a:rPr lang="ja-JP" altLang="en-US">
                    <a:noFill/>
                  </a:rPr>
                  <a:t> </a:t>
                </a:r>
              </a:p>
            </p:txBody>
          </p:sp>
        </mc:Fallback>
      </mc:AlternateContent>
      <p:cxnSp>
        <p:nvCxnSpPr>
          <p:cNvPr id="80" name="直線コネクタ 79">
            <a:extLst>
              <a:ext uri="{FF2B5EF4-FFF2-40B4-BE49-F238E27FC236}">
                <a16:creationId xmlns:a16="http://schemas.microsoft.com/office/drawing/2014/main" id="{3C514333-B93E-46D5-ACE5-4FE9229E5477}"/>
              </a:ext>
            </a:extLst>
          </p:cNvPr>
          <p:cNvCxnSpPr>
            <a:cxnSpLocks/>
          </p:cNvCxnSpPr>
          <p:nvPr/>
        </p:nvCxnSpPr>
        <p:spPr>
          <a:xfrm>
            <a:off x="2316804" y="2346395"/>
            <a:ext cx="0" cy="51463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E07655C4-77B7-4E0D-9B9B-E6179C85BBBA}"/>
              </a:ext>
            </a:extLst>
          </p:cNvPr>
          <p:cNvCxnSpPr>
            <a:cxnSpLocks/>
          </p:cNvCxnSpPr>
          <p:nvPr/>
        </p:nvCxnSpPr>
        <p:spPr>
          <a:xfrm>
            <a:off x="4655591" y="2346395"/>
            <a:ext cx="0" cy="51463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ACD37C7A-6865-429C-A437-FBD9A9F419F5}"/>
              </a:ext>
            </a:extLst>
          </p:cNvPr>
          <p:cNvSpPr txBox="1"/>
          <p:nvPr/>
        </p:nvSpPr>
        <p:spPr>
          <a:xfrm>
            <a:off x="-2" y="7648901"/>
            <a:ext cx="6659873" cy="246221"/>
          </a:xfrm>
          <a:prstGeom prst="rect">
            <a:avLst/>
          </a:prstGeom>
          <a:noFill/>
        </p:spPr>
        <p:txBody>
          <a:bodyPr wrap="square" rtlCol="0">
            <a:spAutoFit/>
          </a:bodyPr>
          <a:lstStyle/>
          <a:p>
            <a:r>
              <a:rPr kumimoji="1" lang="ja-JP" altLang="en-US" sz="1000" dirty="0"/>
              <a:t>上記</a:t>
            </a:r>
            <a:r>
              <a:rPr kumimoji="1" lang="en-US" altLang="ja-JP" sz="1000" dirty="0"/>
              <a:t>3</a:t>
            </a:r>
            <a:r>
              <a:rPr kumimoji="1" lang="ja-JP" altLang="en-US" sz="1000" dirty="0" err="1"/>
              <a:t>つの</a:t>
            </a:r>
            <a:r>
              <a:rPr kumimoji="1" lang="ja-JP" altLang="en-US" sz="1000" dirty="0"/>
              <a:t>ベース・エミッタ間電圧のうち、適切な正弦波が出力電流として得られるものはどれか。</a:t>
            </a:r>
            <a:endParaRPr kumimoji="1" lang="en-US" altLang="ja-JP" sz="1000" dirty="0"/>
          </a:p>
        </p:txBody>
      </p:sp>
      <p:sp>
        <p:nvSpPr>
          <p:cNvPr id="2" name="テキスト ボックス 1">
            <a:extLst>
              <a:ext uri="{FF2B5EF4-FFF2-40B4-BE49-F238E27FC236}">
                <a16:creationId xmlns:a16="http://schemas.microsoft.com/office/drawing/2014/main" id="{3821CE81-D3E8-4103-A61D-2EB2CF47664E}"/>
              </a:ext>
            </a:extLst>
          </p:cNvPr>
          <p:cNvSpPr txBox="1"/>
          <p:nvPr/>
        </p:nvSpPr>
        <p:spPr>
          <a:xfrm>
            <a:off x="36568" y="2575179"/>
            <a:ext cx="2376855" cy="261610"/>
          </a:xfrm>
          <a:prstGeom prst="rect">
            <a:avLst/>
          </a:prstGeom>
          <a:noFill/>
        </p:spPr>
        <p:txBody>
          <a:bodyPr wrap="square" rtlCol="0">
            <a:spAutoFit/>
          </a:bodyPr>
          <a:lstStyle/>
          <a:p>
            <a:r>
              <a:rPr kumimoji="1" lang="ja-JP" altLang="en-US" sz="1050" dirty="0"/>
              <a:t>周波数・周期・バイアス電圧は？</a:t>
            </a:r>
            <a:endParaRPr kumimoji="1" lang="en-US" altLang="ja-JP" sz="1050" dirty="0"/>
          </a:p>
        </p:txBody>
      </p:sp>
      <p:sp>
        <p:nvSpPr>
          <p:cNvPr id="3" name="正方形/長方形 2">
            <a:extLst>
              <a:ext uri="{FF2B5EF4-FFF2-40B4-BE49-F238E27FC236}">
                <a16:creationId xmlns:a16="http://schemas.microsoft.com/office/drawing/2014/main" id="{D322F53E-C30E-4288-AF87-137F3ABB1EDB}"/>
              </a:ext>
            </a:extLst>
          </p:cNvPr>
          <p:cNvSpPr/>
          <p:nvPr/>
        </p:nvSpPr>
        <p:spPr>
          <a:xfrm>
            <a:off x="531590" y="2818377"/>
            <a:ext cx="1707755" cy="447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D7F102E8-EE75-4DE7-96BF-D04086B8CF09}"/>
              </a:ext>
            </a:extLst>
          </p:cNvPr>
          <p:cNvSpPr/>
          <p:nvPr/>
        </p:nvSpPr>
        <p:spPr>
          <a:xfrm>
            <a:off x="2852620" y="2818377"/>
            <a:ext cx="1741761" cy="447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8BAF3A16-7D32-4848-9D2C-8D6E0C484574}"/>
              </a:ext>
            </a:extLst>
          </p:cNvPr>
          <p:cNvSpPr/>
          <p:nvPr/>
        </p:nvSpPr>
        <p:spPr>
          <a:xfrm>
            <a:off x="5169018" y="2818377"/>
            <a:ext cx="1631811" cy="447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92" name="正方形/長方形 91">
                <a:extLst>
                  <a:ext uri="{FF2B5EF4-FFF2-40B4-BE49-F238E27FC236}">
                    <a16:creationId xmlns:a16="http://schemas.microsoft.com/office/drawing/2014/main" id="{3F5EE819-B3D0-4247-858B-67744C1F097E}"/>
                  </a:ext>
                </a:extLst>
              </p:cNvPr>
              <p:cNvSpPr/>
              <p:nvPr/>
            </p:nvSpPr>
            <p:spPr>
              <a:xfrm>
                <a:off x="-72549" y="8385680"/>
                <a:ext cx="6855788" cy="415498"/>
              </a:xfrm>
              <a:prstGeom prst="rect">
                <a:avLst/>
              </a:prstGeom>
            </p:spPr>
            <p:txBody>
              <a:bodyPr wrap="square">
                <a:spAutoFit/>
              </a:bodyPr>
              <a:lstStyle/>
              <a:p>
                <a:r>
                  <a:rPr kumimoji="1" lang="ja-JP" altLang="en-US" sz="1000" b="0" dirty="0"/>
                  <a:t>このトランジスタに対し、</a:t>
                </a:r>
                <a14:m>
                  <m:oMath xmlns:m="http://schemas.openxmlformats.org/officeDocument/2006/math">
                    <m:sSub>
                      <m:sSubPr>
                        <m:ctrlPr>
                          <a:rPr kumimoji="1" lang="en-US" altLang="ja-JP" sz="1000" b="0" i="1" smtClean="0">
                            <a:latin typeface="Cambria Math" panose="02040503050406030204" pitchFamily="18" charset="0"/>
                          </a:rPr>
                        </m:ctrlPr>
                      </m:sSubPr>
                      <m:e>
                        <m:r>
                          <a:rPr kumimoji="1" lang="en-US" altLang="ja-JP" sz="1000" b="0" i="1" smtClean="0">
                            <a:latin typeface="Cambria Math" panose="02040503050406030204" pitchFamily="18" charset="0"/>
                          </a:rPr>
                          <m:t>𝑉</m:t>
                        </m:r>
                      </m:e>
                      <m:sub>
                        <m:r>
                          <a:rPr kumimoji="1" lang="en-US" altLang="ja-JP" sz="1000" b="0" i="1" smtClean="0">
                            <a:latin typeface="Cambria Math" panose="02040503050406030204" pitchFamily="18" charset="0"/>
                          </a:rPr>
                          <m:t>𝐵𝐸</m:t>
                        </m:r>
                      </m:sub>
                    </m:sSub>
                    <m:r>
                      <a:rPr kumimoji="1" lang="en-US" altLang="ja-JP" sz="1000" b="0" i="1" smtClean="0">
                        <a:latin typeface="Cambria Math" panose="02040503050406030204" pitchFamily="18" charset="0"/>
                      </a:rPr>
                      <m:t>=</m:t>
                    </m:r>
                    <m:r>
                      <a:rPr kumimoji="1" lang="en-US" altLang="ja-JP" sz="1000" b="0" i="0" smtClean="0">
                        <a:latin typeface="Cambria Math" panose="02040503050406030204" pitchFamily="18" charset="0"/>
                      </a:rPr>
                      <m:t>0.2</m:t>
                    </m:r>
                    <m:r>
                      <m:rPr>
                        <m:sty m:val="p"/>
                      </m:rPr>
                      <a:rPr kumimoji="1" lang="en-US" altLang="ja-JP" sz="1000" b="0" i="0" smtClean="0">
                        <a:latin typeface="Cambria Math" panose="02040503050406030204" pitchFamily="18" charset="0"/>
                      </a:rPr>
                      <m:t>sin</m:t>
                    </m:r>
                    <m:d>
                      <m:dPr>
                        <m:ctrlPr>
                          <a:rPr kumimoji="1" lang="en-US" altLang="ja-JP" sz="1000" b="0" i="1" smtClean="0">
                            <a:latin typeface="Cambria Math" panose="02040503050406030204" pitchFamily="18" charset="0"/>
                          </a:rPr>
                        </m:ctrlPr>
                      </m:dPr>
                      <m:e>
                        <m:r>
                          <a:rPr kumimoji="1" lang="en-US" altLang="ja-JP" sz="1000" b="0" i="1" smtClean="0">
                            <a:latin typeface="Cambria Math" panose="02040503050406030204" pitchFamily="18" charset="0"/>
                          </a:rPr>
                          <m:t>200</m:t>
                        </m:r>
                        <m:r>
                          <a:rPr kumimoji="1" lang="en-US" altLang="ja-JP" sz="1000" b="0" i="1" smtClean="0">
                            <a:latin typeface="Cambria Math" panose="02040503050406030204" pitchFamily="18" charset="0"/>
                          </a:rPr>
                          <m:t>𝜋</m:t>
                        </m:r>
                        <m:r>
                          <a:rPr kumimoji="1" lang="en-US" altLang="ja-JP" sz="1000" b="0" i="1" smtClean="0">
                            <a:latin typeface="Cambria Math" panose="02040503050406030204" pitchFamily="18" charset="0"/>
                          </a:rPr>
                          <m:t>𝑡</m:t>
                        </m:r>
                      </m:e>
                    </m:d>
                  </m:oMath>
                </a14:m>
                <a:r>
                  <a:rPr kumimoji="1" lang="ja-JP" altLang="en-US" sz="1000" dirty="0"/>
                  <a:t>の交流電圧とバイアス電圧により適切な正弦波をコレクタ電流として取り出したい。これを実現するために</a:t>
                </a:r>
                <a:r>
                  <a:rPr kumimoji="1" lang="ja-JP" altLang="en-US" sz="1000" u="sng" dirty="0"/>
                  <a:t>最低限必要な</a:t>
                </a:r>
                <a:r>
                  <a:rPr kumimoji="1" lang="ja-JP" altLang="en-US" sz="1000" dirty="0"/>
                  <a:t>直流電圧はいくらか。</a:t>
                </a:r>
                <a:endParaRPr kumimoji="1" lang="en-US" altLang="ja-JP" sz="1000" dirty="0"/>
              </a:p>
            </p:txBody>
          </p:sp>
        </mc:Choice>
        <mc:Fallback xmlns="">
          <p:sp>
            <p:nvSpPr>
              <p:cNvPr id="92" name="正方形/長方形 91">
                <a:extLst>
                  <a:ext uri="{FF2B5EF4-FFF2-40B4-BE49-F238E27FC236}">
                    <a16:creationId xmlns:a16="http://schemas.microsoft.com/office/drawing/2014/main" id="{3F5EE819-B3D0-4247-858B-67744C1F097E}"/>
                  </a:ext>
                </a:extLst>
              </p:cNvPr>
              <p:cNvSpPr>
                <a:spLocks noRot="1" noChangeAspect="1" noMove="1" noResize="1" noEditPoints="1" noAdjustHandles="1" noChangeArrowheads="1" noChangeShapeType="1" noTextEdit="1"/>
              </p:cNvSpPr>
              <p:nvPr/>
            </p:nvSpPr>
            <p:spPr>
              <a:xfrm>
                <a:off x="-72549" y="8385680"/>
                <a:ext cx="6855788" cy="415498"/>
              </a:xfrm>
              <a:prstGeom prst="rect">
                <a:avLst/>
              </a:prstGeom>
              <a:blipFill>
                <a:blip r:embed="rId5"/>
                <a:stretch>
                  <a:fillRect b="-2941"/>
                </a:stretch>
              </a:blipFill>
            </p:spPr>
            <p:txBody>
              <a:bodyPr/>
              <a:lstStyle/>
              <a:p>
                <a:r>
                  <a:rPr lang="ja-JP" altLang="en-US">
                    <a:noFill/>
                  </a:rPr>
                  <a:t> </a:t>
                </a:r>
              </a:p>
            </p:txBody>
          </p:sp>
        </mc:Fallback>
      </mc:AlternateContent>
      <p:sp>
        <p:nvSpPr>
          <p:cNvPr id="83" name="テキスト ボックス 82">
            <a:extLst>
              <a:ext uri="{FF2B5EF4-FFF2-40B4-BE49-F238E27FC236}">
                <a16:creationId xmlns:a16="http://schemas.microsoft.com/office/drawing/2014/main" id="{46FEAAC7-0140-45A8-A52D-AA98E27AA126}"/>
              </a:ext>
            </a:extLst>
          </p:cNvPr>
          <p:cNvSpPr txBox="1"/>
          <p:nvPr/>
        </p:nvSpPr>
        <p:spPr>
          <a:xfrm>
            <a:off x="2394261" y="2581118"/>
            <a:ext cx="2376855" cy="261610"/>
          </a:xfrm>
          <a:prstGeom prst="rect">
            <a:avLst/>
          </a:prstGeom>
          <a:noFill/>
        </p:spPr>
        <p:txBody>
          <a:bodyPr wrap="square" rtlCol="0">
            <a:spAutoFit/>
          </a:bodyPr>
          <a:lstStyle/>
          <a:p>
            <a:r>
              <a:rPr kumimoji="1" lang="ja-JP" altLang="en-US" sz="1050" dirty="0"/>
              <a:t>周波数・周期・バイアス電圧は？</a:t>
            </a:r>
            <a:endParaRPr kumimoji="1" lang="en-US" altLang="ja-JP" sz="1050" dirty="0"/>
          </a:p>
        </p:txBody>
      </p:sp>
      <p:sp>
        <p:nvSpPr>
          <p:cNvPr id="89" name="テキスト ボックス 88">
            <a:extLst>
              <a:ext uri="{FF2B5EF4-FFF2-40B4-BE49-F238E27FC236}">
                <a16:creationId xmlns:a16="http://schemas.microsoft.com/office/drawing/2014/main" id="{37EC2CE7-971D-4369-AC2A-04A8AA7775F2}"/>
              </a:ext>
            </a:extLst>
          </p:cNvPr>
          <p:cNvSpPr txBox="1"/>
          <p:nvPr/>
        </p:nvSpPr>
        <p:spPr>
          <a:xfrm>
            <a:off x="4674409" y="2564074"/>
            <a:ext cx="2376855" cy="261610"/>
          </a:xfrm>
          <a:prstGeom prst="rect">
            <a:avLst/>
          </a:prstGeom>
          <a:noFill/>
        </p:spPr>
        <p:txBody>
          <a:bodyPr wrap="square" rtlCol="0">
            <a:spAutoFit/>
          </a:bodyPr>
          <a:lstStyle/>
          <a:p>
            <a:r>
              <a:rPr kumimoji="1" lang="ja-JP" altLang="en-US" sz="1050" dirty="0"/>
              <a:t>周波数・周期・バイアス電圧は？</a:t>
            </a:r>
            <a:endParaRPr kumimoji="1" lang="en-US" altLang="ja-JP" sz="1050" dirty="0"/>
          </a:p>
        </p:txBody>
      </p:sp>
    </p:spTree>
    <p:extLst>
      <p:ext uri="{BB962C8B-B14F-4D97-AF65-F5344CB8AC3E}">
        <p14:creationId xmlns:p14="http://schemas.microsoft.com/office/powerpoint/2010/main" val="502916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14: </a:t>
            </a:r>
            <a:r>
              <a:rPr kumimoji="1" lang="ja-JP" altLang="en-US" sz="1100" dirty="0"/>
              <a:t>これまでの復習</a:t>
            </a:r>
            <a:r>
              <a:rPr kumimoji="1" lang="en-US" altLang="ja-JP" sz="1100" dirty="0"/>
              <a:t>05</a:t>
            </a:r>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5" name="テキスト ボックス 4">
            <a:extLst>
              <a:ext uri="{FF2B5EF4-FFF2-40B4-BE49-F238E27FC236}">
                <a16:creationId xmlns:a16="http://schemas.microsoft.com/office/drawing/2014/main" id="{121F6D0B-F096-4600-A0BF-9F24123F72A6}"/>
              </a:ext>
            </a:extLst>
          </p:cNvPr>
          <p:cNvSpPr txBox="1"/>
          <p:nvPr/>
        </p:nvSpPr>
        <p:spPr>
          <a:xfrm>
            <a:off x="3341561" y="792508"/>
            <a:ext cx="2959115" cy="1384995"/>
          </a:xfrm>
          <a:prstGeom prst="rect">
            <a:avLst/>
          </a:prstGeom>
          <a:noFill/>
        </p:spPr>
        <p:txBody>
          <a:bodyPr wrap="square" rtlCol="0">
            <a:spAutoFit/>
          </a:bodyPr>
          <a:lstStyle/>
          <a:p>
            <a:pPr marL="228600" indent="-228600">
              <a:buFont typeface="+mj-lt"/>
              <a:buAutoNum type="arabicPeriod"/>
            </a:pPr>
            <a:r>
              <a:rPr kumimoji="1" lang="ja-JP" altLang="en-US" sz="1050" dirty="0"/>
              <a:t>左の回路の名称を答えよ。</a:t>
            </a:r>
            <a:endParaRPr kumimoji="1" lang="en-US" altLang="ja-JP" sz="1050" dirty="0"/>
          </a:p>
          <a:p>
            <a:pPr marL="228600" indent="-228600">
              <a:buFont typeface="+mj-lt"/>
              <a:buAutoNum type="arabicPeriod"/>
            </a:pPr>
            <a:r>
              <a:rPr kumimoji="1" lang="en-US" altLang="ja-JP" sz="1050" dirty="0"/>
              <a:t>V</a:t>
            </a:r>
            <a:r>
              <a:rPr kumimoji="1" lang="en-US" altLang="ja-JP" sz="1050" baseline="-25000" dirty="0"/>
              <a:t>CC</a:t>
            </a:r>
            <a:r>
              <a:rPr kumimoji="1" lang="ja-JP" altLang="en-US" sz="1050" dirty="0"/>
              <a:t>を</a:t>
            </a:r>
            <a:r>
              <a:rPr kumimoji="1" lang="en-US" altLang="ja-JP" sz="1050" dirty="0"/>
              <a:t>V</a:t>
            </a:r>
            <a:r>
              <a:rPr kumimoji="1" lang="en-US" altLang="ja-JP" sz="1050" baseline="-25000" dirty="0"/>
              <a:t>RB</a:t>
            </a:r>
            <a:r>
              <a:rPr kumimoji="1" lang="ja-JP" altLang="en-US" sz="1050" dirty="0"/>
              <a:t>と</a:t>
            </a:r>
            <a:r>
              <a:rPr kumimoji="1" lang="en-US" altLang="ja-JP" sz="1050" dirty="0"/>
              <a:t>V</a:t>
            </a:r>
            <a:r>
              <a:rPr kumimoji="1" lang="en-US" altLang="ja-JP" sz="1050" baseline="-25000" dirty="0"/>
              <a:t>BE</a:t>
            </a:r>
            <a:r>
              <a:rPr kumimoji="1" lang="ja-JP" altLang="en-US" sz="1050" dirty="0"/>
              <a:t>を用いて表せ。</a:t>
            </a:r>
            <a:endParaRPr kumimoji="1" lang="en-US" altLang="ja-JP" sz="1050" dirty="0"/>
          </a:p>
          <a:p>
            <a:pPr marL="228600" indent="-228600">
              <a:buFont typeface="+mj-lt"/>
              <a:buAutoNum type="arabicPeriod"/>
            </a:pPr>
            <a:r>
              <a:rPr kumimoji="1" lang="en-US" altLang="ja-JP" sz="1050" dirty="0"/>
              <a:t>R</a:t>
            </a:r>
            <a:r>
              <a:rPr kumimoji="1" lang="en-US" altLang="ja-JP" sz="1050" baseline="-25000" dirty="0"/>
              <a:t>B</a:t>
            </a:r>
            <a:r>
              <a:rPr kumimoji="1" lang="ja-JP" altLang="en-US" sz="1050" dirty="0"/>
              <a:t>を</a:t>
            </a:r>
            <a:r>
              <a:rPr kumimoji="1" lang="en-US" altLang="ja-JP" sz="1050" dirty="0"/>
              <a:t>V</a:t>
            </a:r>
            <a:r>
              <a:rPr kumimoji="1" lang="en-US" altLang="ja-JP" sz="1050" baseline="-25000" dirty="0"/>
              <a:t>RB</a:t>
            </a:r>
            <a:r>
              <a:rPr kumimoji="1" lang="ja-JP" altLang="en-US" sz="1050" dirty="0"/>
              <a:t>と</a:t>
            </a:r>
            <a:r>
              <a:rPr kumimoji="1" lang="en-US" altLang="ja-JP" sz="1050" dirty="0"/>
              <a:t>I</a:t>
            </a:r>
            <a:r>
              <a:rPr kumimoji="1" lang="en-US" altLang="ja-JP" sz="1050" baseline="-25000" dirty="0"/>
              <a:t>B</a:t>
            </a:r>
            <a:r>
              <a:rPr kumimoji="1" lang="ja-JP" altLang="en-US" sz="1050" dirty="0"/>
              <a:t>を用いて表せ。</a:t>
            </a:r>
            <a:endParaRPr kumimoji="1" lang="en-US" altLang="ja-JP" sz="1050" dirty="0"/>
          </a:p>
          <a:p>
            <a:pPr marL="228600" indent="-228600">
              <a:buFont typeface="+mj-lt"/>
              <a:buAutoNum type="arabicPeriod"/>
            </a:pPr>
            <a:r>
              <a:rPr kumimoji="1" lang="ja-JP" altLang="en-US" sz="1050" dirty="0"/>
              <a:t>コレクタ電流</a:t>
            </a:r>
            <a:r>
              <a:rPr kumimoji="1" lang="en-US" altLang="ja-JP" sz="1050" dirty="0"/>
              <a:t>I</a:t>
            </a:r>
            <a:r>
              <a:rPr kumimoji="1" lang="en-US" altLang="ja-JP" sz="1050" baseline="-25000" dirty="0"/>
              <a:t>C</a:t>
            </a:r>
            <a:r>
              <a:rPr kumimoji="1" lang="ja-JP" altLang="en-US" sz="1050" dirty="0"/>
              <a:t>を求めよ。</a:t>
            </a:r>
            <a:endParaRPr kumimoji="1" lang="en-US" altLang="ja-JP" sz="1050" dirty="0"/>
          </a:p>
          <a:p>
            <a:pPr marL="228600" indent="-228600">
              <a:buFont typeface="+mj-lt"/>
              <a:buAutoNum type="arabicPeriod"/>
            </a:pPr>
            <a:r>
              <a:rPr kumimoji="1" lang="ja-JP" altLang="en-US" sz="1050" dirty="0"/>
              <a:t>電流増幅率</a:t>
            </a:r>
            <a:r>
              <a:rPr kumimoji="1" lang="en-US" altLang="ja-JP" sz="1050" dirty="0" err="1"/>
              <a:t>h</a:t>
            </a:r>
            <a:r>
              <a:rPr kumimoji="1" lang="en-US" altLang="ja-JP" sz="1050" baseline="-25000" dirty="0" err="1"/>
              <a:t>FE</a:t>
            </a:r>
            <a:r>
              <a:rPr kumimoji="1" lang="ja-JP" altLang="en-US" sz="1050" dirty="0"/>
              <a:t>を求めよ。</a:t>
            </a:r>
            <a:endParaRPr kumimoji="1" lang="en-US" altLang="ja-JP" sz="1050" dirty="0"/>
          </a:p>
          <a:p>
            <a:pPr marL="228600" indent="-228600">
              <a:buFont typeface="+mj-lt"/>
              <a:buAutoNum type="arabicPeriod"/>
            </a:pPr>
            <a:r>
              <a:rPr kumimoji="1" lang="en-US" altLang="ja-JP" sz="1050" dirty="0"/>
              <a:t>V</a:t>
            </a:r>
            <a:r>
              <a:rPr kumimoji="1" lang="en-US" altLang="ja-JP" sz="1050" baseline="-25000" dirty="0"/>
              <a:t>RB</a:t>
            </a:r>
            <a:r>
              <a:rPr kumimoji="1" lang="ja-JP" altLang="en-US" sz="1050" dirty="0"/>
              <a:t>を求めよ。</a:t>
            </a:r>
            <a:endParaRPr kumimoji="1" lang="en-US" altLang="ja-JP" sz="1050" dirty="0"/>
          </a:p>
          <a:p>
            <a:pPr marL="228600" indent="-228600">
              <a:buFont typeface="+mj-lt"/>
              <a:buAutoNum type="arabicPeriod"/>
            </a:pPr>
            <a:r>
              <a:rPr kumimoji="1" lang="ja-JP" altLang="en-US" sz="1050" dirty="0"/>
              <a:t>ベース・エミッタ間のバイアス電圧</a:t>
            </a:r>
            <a:r>
              <a:rPr kumimoji="1" lang="en-US" altLang="ja-JP" sz="1050" dirty="0"/>
              <a:t>V</a:t>
            </a:r>
            <a:r>
              <a:rPr kumimoji="1" lang="en-US" altLang="ja-JP" sz="1050" baseline="-25000" dirty="0"/>
              <a:t>BE</a:t>
            </a:r>
            <a:r>
              <a:rPr kumimoji="1" lang="ja-JP" altLang="en-US" sz="1050" dirty="0"/>
              <a:t>はいくらとなるか？</a:t>
            </a:r>
            <a:endParaRPr kumimoji="1" lang="en-US" altLang="ja-JP" sz="1050" dirty="0"/>
          </a:p>
        </p:txBody>
      </p:sp>
      <p:sp>
        <p:nvSpPr>
          <p:cNvPr id="6" name="正方形/長方形 5">
            <a:extLst>
              <a:ext uri="{FF2B5EF4-FFF2-40B4-BE49-F238E27FC236}">
                <a16:creationId xmlns:a16="http://schemas.microsoft.com/office/drawing/2014/main" id="{2E2ED234-9D3A-4CA6-ADD8-EA443FA6AD19}"/>
              </a:ext>
            </a:extLst>
          </p:cNvPr>
          <p:cNvSpPr/>
          <p:nvPr/>
        </p:nvSpPr>
        <p:spPr>
          <a:xfrm>
            <a:off x="0" y="519196"/>
            <a:ext cx="6687700" cy="261610"/>
          </a:xfrm>
          <a:prstGeom prst="rect">
            <a:avLst/>
          </a:prstGeom>
        </p:spPr>
        <p:txBody>
          <a:bodyPr wrap="square">
            <a:spAutoFit/>
          </a:bodyPr>
          <a:lstStyle/>
          <a:p>
            <a:r>
              <a:rPr kumimoji="1" lang="ja-JP" altLang="en-US" sz="1050" dirty="0"/>
              <a:t>下の回路は、</a:t>
            </a:r>
            <a:r>
              <a:rPr kumimoji="1" lang="en-US" altLang="ja-JP" sz="1050" dirty="0"/>
              <a:t>R</a:t>
            </a:r>
            <a:r>
              <a:rPr kumimoji="1" lang="en-US" altLang="ja-JP" sz="1050" baseline="-25000" dirty="0"/>
              <a:t>B</a:t>
            </a:r>
            <a:r>
              <a:rPr kumimoji="1" lang="en-US" altLang="ja-JP" sz="1050" dirty="0"/>
              <a:t>=10kΩ</a:t>
            </a:r>
            <a:r>
              <a:rPr kumimoji="1" lang="ja-JP" altLang="en-US" sz="1050" dirty="0" err="1"/>
              <a:t>、</a:t>
            </a:r>
            <a:r>
              <a:rPr kumimoji="1" lang="en-US" altLang="ja-JP" sz="1050" dirty="0"/>
              <a:t>I</a:t>
            </a:r>
            <a:r>
              <a:rPr kumimoji="1" lang="en-US" altLang="ja-JP" sz="1050" baseline="-25000" dirty="0"/>
              <a:t>B</a:t>
            </a:r>
            <a:r>
              <a:rPr kumimoji="1" lang="en-US" altLang="ja-JP" sz="1050" dirty="0"/>
              <a:t>=500μA</a:t>
            </a:r>
            <a:r>
              <a:rPr kumimoji="1" lang="ja-JP" altLang="en-US" sz="1050" dirty="0" err="1"/>
              <a:t>、</a:t>
            </a:r>
            <a:r>
              <a:rPr kumimoji="1" lang="en-US" altLang="ja-JP" sz="1050" dirty="0"/>
              <a:t>V</a:t>
            </a:r>
            <a:r>
              <a:rPr kumimoji="1" lang="en-US" altLang="ja-JP" sz="1050" baseline="-25000" dirty="0"/>
              <a:t>CC</a:t>
            </a:r>
            <a:r>
              <a:rPr kumimoji="1" lang="en-US" altLang="ja-JP" sz="1050" dirty="0"/>
              <a:t>=7.3V</a:t>
            </a:r>
            <a:r>
              <a:rPr kumimoji="1" lang="ja-JP" altLang="en-US" sz="1050" dirty="0" err="1"/>
              <a:t>、</a:t>
            </a:r>
            <a:r>
              <a:rPr kumimoji="1" lang="en-US" altLang="ja-JP" sz="1050" dirty="0"/>
              <a:t>I</a:t>
            </a:r>
            <a:r>
              <a:rPr kumimoji="1" lang="en-US" altLang="ja-JP" sz="1050" baseline="-25000" dirty="0"/>
              <a:t>E</a:t>
            </a:r>
            <a:r>
              <a:rPr kumimoji="1" lang="en-US" altLang="ja-JP" sz="1050" dirty="0"/>
              <a:t>=150.5mA</a:t>
            </a:r>
            <a:r>
              <a:rPr kumimoji="1" lang="ja-JP" altLang="en-US" sz="1050" dirty="0"/>
              <a:t>である。このとき、以下の問題に答えよ。</a:t>
            </a:r>
            <a:endParaRPr kumimoji="1" lang="en-US" altLang="ja-JP" sz="1050" dirty="0"/>
          </a:p>
        </p:txBody>
      </p:sp>
      <p:pic>
        <p:nvPicPr>
          <p:cNvPr id="7" name="図 6">
            <a:extLst>
              <a:ext uri="{FF2B5EF4-FFF2-40B4-BE49-F238E27FC236}">
                <a16:creationId xmlns:a16="http://schemas.microsoft.com/office/drawing/2014/main" id="{1E267400-B70E-47E8-90D0-141D2B868E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82" y="820823"/>
            <a:ext cx="3075517" cy="2011388"/>
          </a:xfrm>
          <a:prstGeom prst="rect">
            <a:avLst/>
          </a:prstGeom>
        </p:spPr>
      </p:pic>
      <p:sp>
        <p:nvSpPr>
          <p:cNvPr id="8" name="正方形/長方形 7">
            <a:extLst>
              <a:ext uri="{FF2B5EF4-FFF2-40B4-BE49-F238E27FC236}">
                <a16:creationId xmlns:a16="http://schemas.microsoft.com/office/drawing/2014/main" id="{DD26362E-73AC-42C6-A73F-F8CAE26D077A}"/>
              </a:ext>
            </a:extLst>
          </p:cNvPr>
          <p:cNvSpPr/>
          <p:nvPr/>
        </p:nvSpPr>
        <p:spPr>
          <a:xfrm>
            <a:off x="3058498" y="2343539"/>
            <a:ext cx="413896" cy="307777"/>
          </a:xfrm>
          <a:prstGeom prst="rect">
            <a:avLst/>
          </a:prstGeom>
        </p:spPr>
        <p:txBody>
          <a:bodyPr wrap="square">
            <a:spAutoFit/>
          </a:bodyPr>
          <a:lstStyle/>
          <a:p>
            <a:r>
              <a:rPr kumimoji="1" lang="en-US" altLang="ja-JP" sz="1400" dirty="0"/>
              <a:t>V</a:t>
            </a:r>
            <a:r>
              <a:rPr kumimoji="1" lang="en-US" altLang="ja-JP" sz="1400" baseline="-25000" dirty="0"/>
              <a:t>CC</a:t>
            </a:r>
            <a:endParaRPr lang="ja-JP" altLang="en-US" sz="1400" dirty="0"/>
          </a:p>
        </p:txBody>
      </p:sp>
      <p:cxnSp>
        <p:nvCxnSpPr>
          <p:cNvPr id="9" name="直線矢印コネクタ 8">
            <a:extLst>
              <a:ext uri="{FF2B5EF4-FFF2-40B4-BE49-F238E27FC236}">
                <a16:creationId xmlns:a16="http://schemas.microsoft.com/office/drawing/2014/main" id="{032FFBF2-330F-4BA3-9AEE-8EE164F37E07}"/>
              </a:ext>
            </a:extLst>
          </p:cNvPr>
          <p:cNvCxnSpPr/>
          <p:nvPr/>
        </p:nvCxnSpPr>
        <p:spPr>
          <a:xfrm>
            <a:off x="2601382" y="838475"/>
            <a:ext cx="0" cy="189928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0" name="正方形/長方形 9">
            <a:extLst>
              <a:ext uri="{FF2B5EF4-FFF2-40B4-BE49-F238E27FC236}">
                <a16:creationId xmlns:a16="http://schemas.microsoft.com/office/drawing/2014/main" id="{D8E3E393-0D52-4A70-8F46-71303E29A289}"/>
              </a:ext>
            </a:extLst>
          </p:cNvPr>
          <p:cNvSpPr/>
          <p:nvPr/>
        </p:nvSpPr>
        <p:spPr>
          <a:xfrm>
            <a:off x="2540305" y="1567127"/>
            <a:ext cx="413896" cy="307777"/>
          </a:xfrm>
          <a:prstGeom prst="rect">
            <a:avLst/>
          </a:prstGeom>
        </p:spPr>
        <p:txBody>
          <a:bodyPr wrap="square">
            <a:spAutoFit/>
          </a:bodyPr>
          <a:lstStyle/>
          <a:p>
            <a:r>
              <a:rPr kumimoji="1" lang="en-US" altLang="ja-JP" sz="1400" dirty="0"/>
              <a:t>V</a:t>
            </a:r>
            <a:r>
              <a:rPr kumimoji="1" lang="en-US" altLang="ja-JP" sz="1400" baseline="-25000" dirty="0"/>
              <a:t>CC</a:t>
            </a:r>
            <a:endParaRPr lang="ja-JP" altLang="en-US" sz="1400" dirty="0"/>
          </a:p>
        </p:txBody>
      </p:sp>
      <p:cxnSp>
        <p:nvCxnSpPr>
          <p:cNvPr id="11" name="直線矢印コネクタ 10">
            <a:extLst>
              <a:ext uri="{FF2B5EF4-FFF2-40B4-BE49-F238E27FC236}">
                <a16:creationId xmlns:a16="http://schemas.microsoft.com/office/drawing/2014/main" id="{8AC04D8B-605D-4F84-80CF-A327325CCC33}"/>
              </a:ext>
            </a:extLst>
          </p:cNvPr>
          <p:cNvCxnSpPr>
            <a:cxnSpLocks/>
          </p:cNvCxnSpPr>
          <p:nvPr/>
        </p:nvCxnSpPr>
        <p:spPr>
          <a:xfrm>
            <a:off x="1178186" y="915032"/>
            <a:ext cx="0" cy="86637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a:extLst>
              <a:ext uri="{FF2B5EF4-FFF2-40B4-BE49-F238E27FC236}">
                <a16:creationId xmlns:a16="http://schemas.microsoft.com/office/drawing/2014/main" id="{E299E788-F510-4915-AADD-E995762BAB64}"/>
              </a:ext>
            </a:extLst>
          </p:cNvPr>
          <p:cNvCxnSpPr>
            <a:cxnSpLocks/>
          </p:cNvCxnSpPr>
          <p:nvPr/>
        </p:nvCxnSpPr>
        <p:spPr>
          <a:xfrm>
            <a:off x="1187653" y="2123972"/>
            <a:ext cx="0" cy="61378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3" name="正方形/長方形 12">
            <a:extLst>
              <a:ext uri="{FF2B5EF4-FFF2-40B4-BE49-F238E27FC236}">
                <a16:creationId xmlns:a16="http://schemas.microsoft.com/office/drawing/2014/main" id="{86EB2EDD-F837-4730-835F-F161702DBABA}"/>
              </a:ext>
            </a:extLst>
          </p:cNvPr>
          <p:cNvSpPr/>
          <p:nvPr/>
        </p:nvSpPr>
        <p:spPr>
          <a:xfrm>
            <a:off x="830214" y="2261157"/>
            <a:ext cx="410690" cy="307777"/>
          </a:xfrm>
          <a:prstGeom prst="rect">
            <a:avLst/>
          </a:prstGeom>
        </p:spPr>
        <p:txBody>
          <a:bodyPr wrap="none">
            <a:spAutoFit/>
          </a:bodyPr>
          <a:lstStyle/>
          <a:p>
            <a:r>
              <a:rPr kumimoji="1" lang="en-US" altLang="ja-JP" sz="1400" dirty="0"/>
              <a:t>V</a:t>
            </a:r>
            <a:r>
              <a:rPr kumimoji="1" lang="en-US" altLang="ja-JP" sz="1400" baseline="-25000" dirty="0"/>
              <a:t>BE</a:t>
            </a:r>
            <a:endParaRPr lang="ja-JP" altLang="en-US" sz="1400" dirty="0"/>
          </a:p>
        </p:txBody>
      </p:sp>
      <p:cxnSp>
        <p:nvCxnSpPr>
          <p:cNvPr id="14" name="直線矢印コネクタ 13">
            <a:extLst>
              <a:ext uri="{FF2B5EF4-FFF2-40B4-BE49-F238E27FC236}">
                <a16:creationId xmlns:a16="http://schemas.microsoft.com/office/drawing/2014/main" id="{0BDFBD7C-93D4-4B67-864B-71E278BA9635}"/>
              </a:ext>
            </a:extLst>
          </p:cNvPr>
          <p:cNvCxnSpPr>
            <a:cxnSpLocks/>
          </p:cNvCxnSpPr>
          <p:nvPr/>
        </p:nvCxnSpPr>
        <p:spPr>
          <a:xfrm>
            <a:off x="1438927" y="1049124"/>
            <a:ext cx="0" cy="4696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正方形/長方形 14">
            <a:extLst>
              <a:ext uri="{FF2B5EF4-FFF2-40B4-BE49-F238E27FC236}">
                <a16:creationId xmlns:a16="http://schemas.microsoft.com/office/drawing/2014/main" id="{60A80A7A-3048-4F49-B3AA-55FFBE3744D9}"/>
              </a:ext>
            </a:extLst>
          </p:cNvPr>
          <p:cNvSpPr/>
          <p:nvPr/>
        </p:nvSpPr>
        <p:spPr>
          <a:xfrm>
            <a:off x="1221866" y="1009338"/>
            <a:ext cx="293670" cy="307777"/>
          </a:xfrm>
          <a:prstGeom prst="rect">
            <a:avLst/>
          </a:prstGeom>
        </p:spPr>
        <p:txBody>
          <a:bodyPr wrap="none">
            <a:spAutoFit/>
          </a:bodyPr>
          <a:lstStyle/>
          <a:p>
            <a:r>
              <a:rPr kumimoji="1" lang="en-US" altLang="ja-JP" sz="1400" dirty="0"/>
              <a:t>I</a:t>
            </a:r>
            <a:r>
              <a:rPr kumimoji="1" lang="en-US" altLang="ja-JP" sz="1400" baseline="-25000" dirty="0"/>
              <a:t>C</a:t>
            </a:r>
            <a:endParaRPr lang="ja-JP" altLang="en-US" sz="1400" dirty="0"/>
          </a:p>
        </p:txBody>
      </p:sp>
      <p:sp>
        <p:nvSpPr>
          <p:cNvPr id="16" name="正方形/長方形 15">
            <a:extLst>
              <a:ext uri="{FF2B5EF4-FFF2-40B4-BE49-F238E27FC236}">
                <a16:creationId xmlns:a16="http://schemas.microsoft.com/office/drawing/2014/main" id="{7608F1C7-C2A9-4090-8FDA-E09BB48BE49E}"/>
              </a:ext>
            </a:extLst>
          </p:cNvPr>
          <p:cNvSpPr/>
          <p:nvPr/>
        </p:nvSpPr>
        <p:spPr>
          <a:xfrm>
            <a:off x="1208938" y="763626"/>
            <a:ext cx="344966" cy="307777"/>
          </a:xfrm>
          <a:prstGeom prst="rect">
            <a:avLst/>
          </a:prstGeom>
        </p:spPr>
        <p:txBody>
          <a:bodyPr wrap="none">
            <a:spAutoFit/>
          </a:bodyPr>
          <a:lstStyle/>
          <a:p>
            <a:r>
              <a:rPr kumimoji="1" lang="en-US" altLang="ja-JP" sz="1400" dirty="0"/>
              <a:t>R</a:t>
            </a:r>
            <a:r>
              <a:rPr kumimoji="1" lang="en-US" altLang="ja-JP" sz="1400" baseline="-25000" dirty="0"/>
              <a:t>C</a:t>
            </a:r>
            <a:endParaRPr lang="ja-JP" altLang="en-US" sz="1400" dirty="0"/>
          </a:p>
        </p:txBody>
      </p:sp>
      <p:sp>
        <p:nvSpPr>
          <p:cNvPr id="17" name="正方形/長方形 16">
            <a:extLst>
              <a:ext uri="{FF2B5EF4-FFF2-40B4-BE49-F238E27FC236}">
                <a16:creationId xmlns:a16="http://schemas.microsoft.com/office/drawing/2014/main" id="{2196A53E-9637-4D31-BEC1-88064ACDF392}"/>
              </a:ext>
            </a:extLst>
          </p:cNvPr>
          <p:cNvSpPr/>
          <p:nvPr/>
        </p:nvSpPr>
        <p:spPr>
          <a:xfrm>
            <a:off x="659418" y="757695"/>
            <a:ext cx="348172" cy="307777"/>
          </a:xfrm>
          <a:prstGeom prst="rect">
            <a:avLst/>
          </a:prstGeom>
        </p:spPr>
        <p:txBody>
          <a:bodyPr wrap="none">
            <a:spAutoFit/>
          </a:bodyPr>
          <a:lstStyle/>
          <a:p>
            <a:r>
              <a:rPr kumimoji="1" lang="en-US" altLang="ja-JP" sz="1400" dirty="0"/>
              <a:t>R</a:t>
            </a:r>
            <a:r>
              <a:rPr kumimoji="1" lang="en-US" altLang="ja-JP" sz="1400" baseline="-25000" dirty="0"/>
              <a:t>B</a:t>
            </a:r>
            <a:endParaRPr lang="ja-JP" altLang="en-US" sz="1400" dirty="0"/>
          </a:p>
        </p:txBody>
      </p:sp>
      <p:sp>
        <p:nvSpPr>
          <p:cNvPr id="18" name="正方形/長方形 17">
            <a:extLst>
              <a:ext uri="{FF2B5EF4-FFF2-40B4-BE49-F238E27FC236}">
                <a16:creationId xmlns:a16="http://schemas.microsoft.com/office/drawing/2014/main" id="{8850C1CA-51A1-48DF-9022-80D4DD9DA2E7}"/>
              </a:ext>
            </a:extLst>
          </p:cNvPr>
          <p:cNvSpPr/>
          <p:nvPr/>
        </p:nvSpPr>
        <p:spPr>
          <a:xfrm>
            <a:off x="990948" y="1717549"/>
            <a:ext cx="295274" cy="307777"/>
          </a:xfrm>
          <a:prstGeom prst="rect">
            <a:avLst/>
          </a:prstGeom>
        </p:spPr>
        <p:txBody>
          <a:bodyPr wrap="none">
            <a:spAutoFit/>
          </a:bodyPr>
          <a:lstStyle/>
          <a:p>
            <a:r>
              <a:rPr kumimoji="1" lang="en-US" altLang="ja-JP" sz="1400" dirty="0"/>
              <a:t>I</a:t>
            </a:r>
            <a:r>
              <a:rPr kumimoji="1" lang="en-US" altLang="ja-JP" sz="1400" baseline="-25000" dirty="0"/>
              <a:t>B</a:t>
            </a:r>
            <a:endParaRPr lang="ja-JP" altLang="en-US" sz="1400" baseline="-25000" dirty="0"/>
          </a:p>
        </p:txBody>
      </p:sp>
      <p:cxnSp>
        <p:nvCxnSpPr>
          <p:cNvPr id="20" name="コネクタ: カギ線 19">
            <a:extLst>
              <a:ext uri="{FF2B5EF4-FFF2-40B4-BE49-F238E27FC236}">
                <a16:creationId xmlns:a16="http://schemas.microsoft.com/office/drawing/2014/main" id="{C70BE111-2BF8-48F2-A50A-3384D866F713}"/>
              </a:ext>
            </a:extLst>
          </p:cNvPr>
          <p:cNvCxnSpPr>
            <a:cxnSpLocks/>
            <a:stCxn id="21" idx="2"/>
            <a:endCxn id="22" idx="1"/>
          </p:cNvCxnSpPr>
          <p:nvPr/>
        </p:nvCxnSpPr>
        <p:spPr>
          <a:xfrm rot="16200000" flipH="1">
            <a:off x="1048302" y="1729943"/>
            <a:ext cx="268679" cy="243893"/>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21" name="テキスト ボックス 20">
            <a:extLst>
              <a:ext uri="{FF2B5EF4-FFF2-40B4-BE49-F238E27FC236}">
                <a16:creationId xmlns:a16="http://schemas.microsoft.com/office/drawing/2014/main" id="{98166ED5-941B-4DEC-9C13-329D4639AB01}"/>
              </a:ext>
            </a:extLst>
          </p:cNvPr>
          <p:cNvSpPr txBox="1"/>
          <p:nvPr/>
        </p:nvSpPr>
        <p:spPr>
          <a:xfrm>
            <a:off x="965487" y="1348219"/>
            <a:ext cx="190416" cy="369332"/>
          </a:xfrm>
          <a:prstGeom prst="rect">
            <a:avLst/>
          </a:prstGeom>
          <a:noFill/>
        </p:spPr>
        <p:txBody>
          <a:bodyPr wrap="square" rtlCol="0">
            <a:spAutoFit/>
          </a:bodyPr>
          <a:lstStyle/>
          <a:p>
            <a:r>
              <a:rPr kumimoji="1" lang="en-US" altLang="ja-JP" dirty="0"/>
              <a:t> </a:t>
            </a:r>
            <a:endParaRPr kumimoji="1" lang="ja-JP" altLang="en-US" dirty="0"/>
          </a:p>
        </p:txBody>
      </p:sp>
      <p:sp>
        <p:nvSpPr>
          <p:cNvPr id="22" name="テキスト ボックス 21">
            <a:extLst>
              <a:ext uri="{FF2B5EF4-FFF2-40B4-BE49-F238E27FC236}">
                <a16:creationId xmlns:a16="http://schemas.microsoft.com/office/drawing/2014/main" id="{39385343-A7CA-4E37-83E8-1F43237DCAD5}"/>
              </a:ext>
            </a:extLst>
          </p:cNvPr>
          <p:cNvSpPr txBox="1"/>
          <p:nvPr/>
        </p:nvSpPr>
        <p:spPr>
          <a:xfrm>
            <a:off x="1304588" y="1801564"/>
            <a:ext cx="332981" cy="369332"/>
          </a:xfrm>
          <a:prstGeom prst="rect">
            <a:avLst/>
          </a:prstGeom>
          <a:noFill/>
        </p:spPr>
        <p:txBody>
          <a:bodyPr wrap="square" rtlCol="0">
            <a:spAutoFit/>
          </a:bodyPr>
          <a:lstStyle/>
          <a:p>
            <a:r>
              <a:rPr kumimoji="1" lang="en-US" altLang="ja-JP" dirty="0"/>
              <a:t> </a:t>
            </a:r>
            <a:endParaRPr kumimoji="1" lang="ja-JP" altLang="en-US" dirty="0"/>
          </a:p>
        </p:txBody>
      </p:sp>
      <p:cxnSp>
        <p:nvCxnSpPr>
          <p:cNvPr id="23" name="直線矢印コネクタ 22">
            <a:extLst>
              <a:ext uri="{FF2B5EF4-FFF2-40B4-BE49-F238E27FC236}">
                <a16:creationId xmlns:a16="http://schemas.microsoft.com/office/drawing/2014/main" id="{527A0E44-D40D-4650-96A9-16CE9E251E6A}"/>
              </a:ext>
            </a:extLst>
          </p:cNvPr>
          <p:cNvCxnSpPr>
            <a:cxnSpLocks/>
          </p:cNvCxnSpPr>
          <p:nvPr/>
        </p:nvCxnSpPr>
        <p:spPr>
          <a:xfrm>
            <a:off x="1438927" y="2239671"/>
            <a:ext cx="0" cy="4696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正方形/長方形 23">
            <a:extLst>
              <a:ext uri="{FF2B5EF4-FFF2-40B4-BE49-F238E27FC236}">
                <a16:creationId xmlns:a16="http://schemas.microsoft.com/office/drawing/2014/main" id="{238FC87C-3F10-4494-8203-907C8E01C6F2}"/>
              </a:ext>
            </a:extLst>
          </p:cNvPr>
          <p:cNvSpPr/>
          <p:nvPr/>
        </p:nvSpPr>
        <p:spPr>
          <a:xfrm>
            <a:off x="1211873" y="2320589"/>
            <a:ext cx="287258" cy="307777"/>
          </a:xfrm>
          <a:prstGeom prst="rect">
            <a:avLst/>
          </a:prstGeom>
        </p:spPr>
        <p:txBody>
          <a:bodyPr wrap="none">
            <a:spAutoFit/>
          </a:bodyPr>
          <a:lstStyle/>
          <a:p>
            <a:r>
              <a:rPr kumimoji="1" lang="en-US" altLang="ja-JP" sz="1400" dirty="0"/>
              <a:t>I</a:t>
            </a:r>
            <a:r>
              <a:rPr kumimoji="1" lang="en-US" altLang="ja-JP" sz="1400" baseline="-25000" dirty="0"/>
              <a:t>E</a:t>
            </a:r>
            <a:endParaRPr lang="ja-JP" altLang="en-US" sz="1400" dirty="0"/>
          </a:p>
        </p:txBody>
      </p:sp>
      <p:sp>
        <p:nvSpPr>
          <p:cNvPr id="25" name="正方形/長方形 24">
            <a:extLst>
              <a:ext uri="{FF2B5EF4-FFF2-40B4-BE49-F238E27FC236}">
                <a16:creationId xmlns:a16="http://schemas.microsoft.com/office/drawing/2014/main" id="{9E416127-A3B6-47A4-955A-0A4791B156E3}"/>
              </a:ext>
            </a:extLst>
          </p:cNvPr>
          <p:cNvSpPr/>
          <p:nvPr/>
        </p:nvSpPr>
        <p:spPr>
          <a:xfrm>
            <a:off x="481469" y="2085782"/>
            <a:ext cx="341760" cy="307777"/>
          </a:xfrm>
          <a:prstGeom prst="rect">
            <a:avLst/>
          </a:prstGeom>
        </p:spPr>
        <p:txBody>
          <a:bodyPr wrap="none">
            <a:spAutoFit/>
          </a:bodyPr>
          <a:lstStyle/>
          <a:p>
            <a:r>
              <a:rPr kumimoji="1" lang="en-US" altLang="ja-JP" sz="1400" dirty="0"/>
              <a:t>C</a:t>
            </a:r>
            <a:r>
              <a:rPr kumimoji="1" lang="en-US" altLang="ja-JP" sz="1400" baseline="-25000" dirty="0"/>
              <a:t>1</a:t>
            </a:r>
            <a:endParaRPr lang="ja-JP" altLang="en-US" sz="1400" dirty="0"/>
          </a:p>
        </p:txBody>
      </p:sp>
      <p:sp>
        <p:nvSpPr>
          <p:cNvPr id="26" name="正方形/長方形 25">
            <a:extLst>
              <a:ext uri="{FF2B5EF4-FFF2-40B4-BE49-F238E27FC236}">
                <a16:creationId xmlns:a16="http://schemas.microsoft.com/office/drawing/2014/main" id="{C5033E57-5BB0-4E8F-8328-B1A0D011D08F}"/>
              </a:ext>
            </a:extLst>
          </p:cNvPr>
          <p:cNvSpPr/>
          <p:nvPr/>
        </p:nvSpPr>
        <p:spPr>
          <a:xfrm>
            <a:off x="1837347" y="1518739"/>
            <a:ext cx="341760" cy="307777"/>
          </a:xfrm>
          <a:prstGeom prst="rect">
            <a:avLst/>
          </a:prstGeom>
        </p:spPr>
        <p:txBody>
          <a:bodyPr wrap="none">
            <a:spAutoFit/>
          </a:bodyPr>
          <a:lstStyle/>
          <a:p>
            <a:r>
              <a:rPr kumimoji="1" lang="en-US" altLang="ja-JP" sz="1400" dirty="0"/>
              <a:t>C</a:t>
            </a:r>
            <a:r>
              <a:rPr kumimoji="1" lang="en-US" altLang="ja-JP" sz="1400" baseline="-25000" dirty="0"/>
              <a:t>2</a:t>
            </a:r>
            <a:endParaRPr lang="ja-JP" altLang="en-US" sz="1400" dirty="0"/>
          </a:p>
        </p:txBody>
      </p:sp>
      <p:sp>
        <p:nvSpPr>
          <p:cNvPr id="27" name="正方形/長方形 26">
            <a:extLst>
              <a:ext uri="{FF2B5EF4-FFF2-40B4-BE49-F238E27FC236}">
                <a16:creationId xmlns:a16="http://schemas.microsoft.com/office/drawing/2014/main" id="{B4C4C775-A33D-4519-9E98-55C805DC35D2}"/>
              </a:ext>
            </a:extLst>
          </p:cNvPr>
          <p:cNvSpPr/>
          <p:nvPr/>
        </p:nvSpPr>
        <p:spPr>
          <a:xfrm>
            <a:off x="1128512" y="1467372"/>
            <a:ext cx="418704" cy="307777"/>
          </a:xfrm>
          <a:prstGeom prst="rect">
            <a:avLst/>
          </a:prstGeom>
        </p:spPr>
        <p:txBody>
          <a:bodyPr wrap="none">
            <a:spAutoFit/>
          </a:bodyPr>
          <a:lstStyle/>
          <a:p>
            <a:r>
              <a:rPr kumimoji="1" lang="en-US" altLang="ja-JP" sz="1400" dirty="0"/>
              <a:t>V</a:t>
            </a:r>
            <a:r>
              <a:rPr kumimoji="1" lang="en-US" altLang="ja-JP" sz="1400" baseline="-25000" dirty="0"/>
              <a:t>RB</a:t>
            </a:r>
            <a:endParaRPr lang="ja-JP" altLang="en-US" sz="1400" dirty="0"/>
          </a:p>
        </p:txBody>
      </p:sp>
      <p:sp>
        <p:nvSpPr>
          <p:cNvPr id="28" name="正方形/長方形 27">
            <a:extLst>
              <a:ext uri="{FF2B5EF4-FFF2-40B4-BE49-F238E27FC236}">
                <a16:creationId xmlns:a16="http://schemas.microsoft.com/office/drawing/2014/main" id="{0A258C2F-6B01-44B9-AE4A-E63DA94EB0A2}"/>
              </a:ext>
            </a:extLst>
          </p:cNvPr>
          <p:cNvSpPr/>
          <p:nvPr/>
        </p:nvSpPr>
        <p:spPr>
          <a:xfrm>
            <a:off x="0" y="7827654"/>
            <a:ext cx="6687700" cy="1061829"/>
          </a:xfrm>
          <a:prstGeom prst="rect">
            <a:avLst/>
          </a:prstGeom>
        </p:spPr>
        <p:txBody>
          <a:bodyPr wrap="square">
            <a:spAutoFit/>
          </a:bodyPr>
          <a:lstStyle/>
          <a:p>
            <a:r>
              <a:rPr kumimoji="1" lang="en-US" altLang="ja-JP" sz="1050" dirty="0"/>
              <a:t>20Hz</a:t>
            </a:r>
            <a:r>
              <a:rPr kumimoji="1" lang="ja-JP" altLang="en-US" sz="1050" dirty="0"/>
              <a:t>の信号に対し、</a:t>
            </a:r>
            <a:r>
              <a:rPr kumimoji="1" lang="en-US" altLang="ja-JP" sz="1050" dirty="0"/>
              <a:t>200μF</a:t>
            </a:r>
            <a:r>
              <a:rPr kumimoji="1" lang="ja-JP" altLang="en-US" sz="1050" dirty="0"/>
              <a:t>のコンデンサが有する抵抗値はいくらか。</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r>
              <a:rPr kumimoji="1" lang="en-US" altLang="ja-JP" sz="1050" dirty="0"/>
              <a:t>0Hz</a:t>
            </a:r>
            <a:r>
              <a:rPr kumimoji="1" lang="ja-JP" altLang="en-US" sz="1050" dirty="0"/>
              <a:t>の信号に対し、</a:t>
            </a:r>
            <a:r>
              <a:rPr kumimoji="1" lang="en-US" altLang="ja-JP" sz="1050" dirty="0"/>
              <a:t> 100μF</a:t>
            </a:r>
            <a:r>
              <a:rPr kumimoji="1" lang="ja-JP" altLang="en-US" sz="1050" dirty="0"/>
              <a:t>のコンデンサが有する抵抗値はいくらか。</a:t>
            </a:r>
            <a:endParaRPr kumimoji="1" lang="en-US" altLang="ja-JP" sz="1050" dirty="0"/>
          </a:p>
        </p:txBody>
      </p:sp>
    </p:spTree>
    <p:extLst>
      <p:ext uri="{BB962C8B-B14F-4D97-AF65-F5344CB8AC3E}">
        <p14:creationId xmlns:p14="http://schemas.microsoft.com/office/powerpoint/2010/main" val="138716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15: </a:t>
            </a:r>
            <a:r>
              <a:rPr kumimoji="1" lang="ja-JP" altLang="en-US" sz="1100" dirty="0"/>
              <a:t>これまでの復習</a:t>
            </a:r>
            <a:r>
              <a:rPr kumimoji="1" lang="en-US" altLang="ja-JP" sz="1100" dirty="0"/>
              <a:t>06</a:t>
            </a:r>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5" name="テキスト ボックス 4">
            <a:extLst>
              <a:ext uri="{FF2B5EF4-FFF2-40B4-BE49-F238E27FC236}">
                <a16:creationId xmlns:a16="http://schemas.microsoft.com/office/drawing/2014/main" id="{8F1D8832-6263-4FD2-AA6D-932A943CEE3D}"/>
              </a:ext>
            </a:extLst>
          </p:cNvPr>
          <p:cNvSpPr txBox="1"/>
          <p:nvPr/>
        </p:nvSpPr>
        <p:spPr>
          <a:xfrm>
            <a:off x="3239467" y="3493987"/>
            <a:ext cx="3320083" cy="1223412"/>
          </a:xfrm>
          <a:prstGeom prst="rect">
            <a:avLst/>
          </a:prstGeom>
          <a:noFill/>
        </p:spPr>
        <p:txBody>
          <a:bodyPr wrap="square" rtlCol="0">
            <a:spAutoFit/>
          </a:bodyPr>
          <a:lstStyle/>
          <a:p>
            <a:pPr marL="228600" indent="-228600">
              <a:buFont typeface="+mj-lt"/>
              <a:buAutoNum type="arabicPeriod"/>
            </a:pPr>
            <a:r>
              <a:rPr kumimoji="1" lang="ja-JP" altLang="en-US" sz="1050" dirty="0"/>
              <a:t>この回路の名前を答えよ。</a:t>
            </a:r>
            <a:endParaRPr kumimoji="1" lang="en-US" altLang="ja-JP" sz="1050" dirty="0"/>
          </a:p>
          <a:p>
            <a:pPr marL="228600" indent="-228600">
              <a:buFont typeface="+mj-lt"/>
              <a:buAutoNum type="arabicPeriod"/>
            </a:pPr>
            <a:r>
              <a:rPr kumimoji="1" lang="en-US" altLang="ja-JP" sz="1050" dirty="0"/>
              <a:t>I</a:t>
            </a:r>
            <a:r>
              <a:rPr kumimoji="1" lang="en-US" altLang="ja-JP" sz="1050" baseline="-25000" dirty="0"/>
              <a:t>B</a:t>
            </a:r>
            <a:r>
              <a:rPr kumimoji="1" lang="ja-JP" altLang="en-US" sz="1050" dirty="0"/>
              <a:t>を、「</a:t>
            </a:r>
            <a:r>
              <a:rPr kumimoji="1" lang="en-US" altLang="ja-JP" sz="1050" dirty="0"/>
              <a:t>V</a:t>
            </a:r>
            <a:r>
              <a:rPr kumimoji="1" lang="en-US" altLang="ja-JP" sz="1050" baseline="-25000" dirty="0"/>
              <a:t>CC</a:t>
            </a:r>
            <a:r>
              <a:rPr kumimoji="1" lang="ja-JP" altLang="en-US" sz="1050" dirty="0" err="1"/>
              <a:t>、</a:t>
            </a:r>
            <a:r>
              <a:rPr kumimoji="1" lang="en-US" altLang="ja-JP" sz="1050" dirty="0"/>
              <a:t>V</a:t>
            </a:r>
            <a:r>
              <a:rPr kumimoji="1" lang="en-US" altLang="ja-JP" sz="1050" baseline="-25000" dirty="0"/>
              <a:t>BE</a:t>
            </a:r>
            <a:r>
              <a:rPr kumimoji="1" lang="ja-JP" altLang="en-US" sz="1050" dirty="0" err="1"/>
              <a:t>、</a:t>
            </a:r>
            <a:r>
              <a:rPr kumimoji="1" lang="en-US" altLang="ja-JP" sz="1050" dirty="0"/>
              <a:t>R</a:t>
            </a:r>
            <a:r>
              <a:rPr kumimoji="1" lang="en-US" altLang="ja-JP" sz="1050" baseline="-25000" dirty="0"/>
              <a:t>B</a:t>
            </a:r>
            <a:r>
              <a:rPr kumimoji="1" lang="ja-JP" altLang="en-US" sz="1050" dirty="0" err="1"/>
              <a:t>、</a:t>
            </a:r>
            <a:r>
              <a:rPr kumimoji="1" lang="en-US" altLang="ja-JP" sz="1050" dirty="0" err="1"/>
              <a:t>h</a:t>
            </a:r>
            <a:r>
              <a:rPr kumimoji="1" lang="en-US" altLang="ja-JP" sz="1050" baseline="-25000" dirty="0" err="1"/>
              <a:t>FE</a:t>
            </a:r>
            <a:r>
              <a:rPr kumimoji="1" lang="ja-JP" altLang="en-US" sz="1050" dirty="0" err="1"/>
              <a:t>、</a:t>
            </a:r>
            <a:r>
              <a:rPr kumimoji="1" lang="en-US" altLang="ja-JP" sz="1050" dirty="0"/>
              <a:t>R</a:t>
            </a:r>
            <a:r>
              <a:rPr kumimoji="1" lang="en-US" altLang="ja-JP" sz="1050" baseline="-25000" dirty="0"/>
              <a:t>C</a:t>
            </a:r>
            <a:r>
              <a:rPr kumimoji="1" lang="ja-JP" altLang="en-US" sz="1050" dirty="0"/>
              <a:t>」を用いて表せ。</a:t>
            </a:r>
            <a:endParaRPr kumimoji="1" lang="en-US" altLang="ja-JP" sz="1050" dirty="0"/>
          </a:p>
          <a:p>
            <a:pPr marL="228600" indent="-228600">
              <a:buFont typeface="+mj-lt"/>
              <a:buAutoNum type="arabicPeriod"/>
            </a:pPr>
            <a:r>
              <a:rPr kumimoji="1" lang="ja-JP" altLang="en-US" sz="1050" dirty="0"/>
              <a:t>ベース電流</a:t>
            </a:r>
            <a:r>
              <a:rPr kumimoji="1" lang="en-US" altLang="ja-JP" sz="1050" dirty="0"/>
              <a:t>I</a:t>
            </a:r>
            <a:r>
              <a:rPr kumimoji="1" lang="en-US" altLang="ja-JP" sz="1050" baseline="-25000" dirty="0"/>
              <a:t>B</a:t>
            </a:r>
            <a:r>
              <a:rPr kumimoji="1" lang="ja-JP" altLang="en-US" sz="1050" dirty="0"/>
              <a:t>を求めよ。</a:t>
            </a:r>
            <a:endParaRPr kumimoji="1" lang="en-US" altLang="ja-JP" sz="1050" dirty="0"/>
          </a:p>
          <a:p>
            <a:pPr marL="228600" indent="-228600">
              <a:buFont typeface="+mj-lt"/>
              <a:buAutoNum type="arabicPeriod"/>
            </a:pPr>
            <a:r>
              <a:rPr kumimoji="1" lang="ja-JP" altLang="en-US" sz="1050" dirty="0"/>
              <a:t>コレクタ電流</a:t>
            </a:r>
            <a:r>
              <a:rPr kumimoji="1" lang="en-US" altLang="ja-JP" sz="1050" dirty="0"/>
              <a:t>I</a:t>
            </a:r>
            <a:r>
              <a:rPr kumimoji="1" lang="en-US" altLang="ja-JP" sz="1050" baseline="-25000" dirty="0"/>
              <a:t>C</a:t>
            </a:r>
            <a:r>
              <a:rPr kumimoji="1" lang="ja-JP" altLang="en-US" sz="1050" dirty="0"/>
              <a:t>を求めよ。</a:t>
            </a:r>
            <a:endParaRPr kumimoji="1" lang="en-US" altLang="ja-JP" sz="1050" dirty="0"/>
          </a:p>
          <a:p>
            <a:pPr marL="228600" indent="-228600">
              <a:buFont typeface="+mj-lt"/>
              <a:buAutoNum type="arabicPeriod"/>
            </a:pPr>
            <a:r>
              <a:rPr kumimoji="1" lang="en-US" altLang="ja-JP" sz="1050" dirty="0"/>
              <a:t>V</a:t>
            </a:r>
            <a:r>
              <a:rPr kumimoji="1" lang="en-US" altLang="ja-JP" sz="1050" baseline="-25000" dirty="0"/>
              <a:t>RB</a:t>
            </a:r>
            <a:r>
              <a:rPr kumimoji="1" lang="ja-JP" altLang="en-US" sz="1050" dirty="0"/>
              <a:t>を求めよ。</a:t>
            </a:r>
            <a:endParaRPr kumimoji="1" lang="en-US" altLang="ja-JP" sz="1050" dirty="0"/>
          </a:p>
          <a:p>
            <a:pPr marL="228600" indent="-228600">
              <a:buFont typeface="+mj-lt"/>
              <a:buAutoNum type="arabicPeriod"/>
            </a:pPr>
            <a:r>
              <a:rPr kumimoji="1" lang="en-US" altLang="ja-JP" sz="1050" dirty="0"/>
              <a:t>V</a:t>
            </a:r>
            <a:r>
              <a:rPr kumimoji="1" lang="en-US" altLang="ja-JP" sz="1050" baseline="-25000" dirty="0"/>
              <a:t>C</a:t>
            </a:r>
            <a:r>
              <a:rPr kumimoji="1" lang="ja-JP" altLang="en-US" sz="1050" dirty="0"/>
              <a:t>を求めよ。</a:t>
            </a:r>
            <a:endParaRPr kumimoji="1" lang="en-US" altLang="ja-JP" sz="1050" dirty="0"/>
          </a:p>
          <a:p>
            <a:pPr marL="228600" indent="-228600">
              <a:buFont typeface="+mj-lt"/>
              <a:buAutoNum type="arabicPeriod"/>
            </a:pPr>
            <a:r>
              <a:rPr kumimoji="1" lang="en-US" altLang="ja-JP" sz="1050" dirty="0"/>
              <a:t>V</a:t>
            </a:r>
            <a:r>
              <a:rPr kumimoji="1" lang="en-US" altLang="ja-JP" sz="1050" baseline="-25000" dirty="0"/>
              <a:t>CE</a:t>
            </a:r>
            <a:r>
              <a:rPr kumimoji="1" lang="ja-JP" altLang="en-US" sz="1050" dirty="0"/>
              <a:t>を求めよ。</a:t>
            </a:r>
            <a:endParaRPr kumimoji="1" lang="en-US" altLang="ja-JP" sz="1050" dirty="0"/>
          </a:p>
        </p:txBody>
      </p:sp>
      <p:sp>
        <p:nvSpPr>
          <p:cNvPr id="6" name="正方形/長方形 5">
            <a:extLst>
              <a:ext uri="{FF2B5EF4-FFF2-40B4-BE49-F238E27FC236}">
                <a16:creationId xmlns:a16="http://schemas.microsoft.com/office/drawing/2014/main" id="{3147AE18-B92B-458A-A1F8-0C476F13811C}"/>
              </a:ext>
            </a:extLst>
          </p:cNvPr>
          <p:cNvSpPr/>
          <p:nvPr/>
        </p:nvSpPr>
        <p:spPr>
          <a:xfrm>
            <a:off x="0" y="3212809"/>
            <a:ext cx="6687700" cy="261610"/>
          </a:xfrm>
          <a:prstGeom prst="rect">
            <a:avLst/>
          </a:prstGeom>
        </p:spPr>
        <p:txBody>
          <a:bodyPr wrap="square">
            <a:spAutoFit/>
          </a:bodyPr>
          <a:lstStyle/>
          <a:p>
            <a:r>
              <a:rPr kumimoji="1" lang="ja-JP" altLang="en-US" sz="1050" dirty="0"/>
              <a:t>下の回路は、</a:t>
            </a:r>
            <a:r>
              <a:rPr kumimoji="1" lang="en-US" altLang="ja-JP" sz="1050" dirty="0"/>
              <a:t> V</a:t>
            </a:r>
            <a:r>
              <a:rPr kumimoji="1" lang="en-US" altLang="ja-JP" sz="1050" baseline="-25000" dirty="0"/>
              <a:t>CC</a:t>
            </a:r>
            <a:r>
              <a:rPr kumimoji="1" lang="en-US" altLang="ja-JP" sz="1050" dirty="0"/>
              <a:t>=10[V]</a:t>
            </a:r>
            <a:r>
              <a:rPr kumimoji="1" lang="ja-JP" altLang="en-US" sz="1050" dirty="0" err="1"/>
              <a:t>、</a:t>
            </a:r>
            <a:r>
              <a:rPr kumimoji="1" lang="en-US" altLang="ja-JP" sz="1050" dirty="0"/>
              <a:t>R</a:t>
            </a:r>
            <a:r>
              <a:rPr kumimoji="1" lang="en-US" altLang="ja-JP" sz="1050" baseline="-25000" dirty="0"/>
              <a:t>B</a:t>
            </a:r>
            <a:r>
              <a:rPr kumimoji="1" lang="en-US" altLang="ja-JP" sz="1050" dirty="0"/>
              <a:t>=10[</a:t>
            </a:r>
            <a:r>
              <a:rPr kumimoji="1" lang="en-US" altLang="ja-JP" sz="1050" dirty="0" err="1"/>
              <a:t>kΩ</a:t>
            </a:r>
            <a:r>
              <a:rPr kumimoji="1" lang="en-US" altLang="ja-JP" sz="1050" dirty="0"/>
              <a:t>]</a:t>
            </a:r>
            <a:r>
              <a:rPr kumimoji="1" lang="ja-JP" altLang="en-US" sz="1050" dirty="0" err="1"/>
              <a:t>、</a:t>
            </a:r>
            <a:r>
              <a:rPr kumimoji="1" lang="en-US" altLang="ja-JP" sz="1050" dirty="0"/>
              <a:t>R</a:t>
            </a:r>
            <a:r>
              <a:rPr kumimoji="1" lang="en-US" altLang="ja-JP" sz="1050" baseline="-25000" dirty="0"/>
              <a:t>C</a:t>
            </a:r>
            <a:r>
              <a:rPr kumimoji="1" lang="en-US" altLang="ja-JP" sz="1050" dirty="0"/>
              <a:t>=1[</a:t>
            </a:r>
            <a:r>
              <a:rPr kumimoji="1" lang="en-US" altLang="ja-JP" sz="1050" dirty="0" err="1"/>
              <a:t>kΩ</a:t>
            </a:r>
            <a:r>
              <a:rPr kumimoji="1" lang="en-US" altLang="ja-JP" sz="1050" dirty="0"/>
              <a:t>]</a:t>
            </a:r>
            <a:r>
              <a:rPr kumimoji="1" lang="ja-JP" altLang="en-US" sz="1050" dirty="0" err="1"/>
              <a:t>、</a:t>
            </a:r>
            <a:r>
              <a:rPr kumimoji="1" lang="en-US" altLang="ja-JP" sz="1050" dirty="0"/>
              <a:t>V</a:t>
            </a:r>
            <a:r>
              <a:rPr kumimoji="1" lang="en-US" altLang="ja-JP" sz="1050" baseline="-25000" dirty="0"/>
              <a:t>BE</a:t>
            </a:r>
            <a:r>
              <a:rPr kumimoji="1" lang="en-US" altLang="ja-JP" sz="1050" dirty="0"/>
              <a:t>=0.7[V]</a:t>
            </a:r>
            <a:r>
              <a:rPr kumimoji="1" lang="ja-JP" altLang="en-US" sz="1050" dirty="0" err="1"/>
              <a:t>、</a:t>
            </a:r>
            <a:r>
              <a:rPr kumimoji="1" lang="en-US" altLang="ja-JP" sz="1050" dirty="0" err="1"/>
              <a:t>h</a:t>
            </a:r>
            <a:r>
              <a:rPr kumimoji="1" lang="en-US" altLang="ja-JP" sz="1050" baseline="-25000" dirty="0" err="1"/>
              <a:t>FE</a:t>
            </a:r>
            <a:r>
              <a:rPr kumimoji="1" lang="en-US" altLang="ja-JP" sz="1050" dirty="0"/>
              <a:t>=100</a:t>
            </a:r>
            <a:r>
              <a:rPr kumimoji="1" lang="ja-JP" altLang="en-US" sz="1050" dirty="0"/>
              <a:t>である。このとき、以下の問題に答えよ。</a:t>
            </a:r>
            <a:endParaRPr kumimoji="1" lang="en-US" altLang="ja-JP" sz="1050" dirty="0"/>
          </a:p>
        </p:txBody>
      </p:sp>
      <p:pic>
        <p:nvPicPr>
          <p:cNvPr id="7" name="図 6" descr="物体 が含まれている画像&#10;&#10;高い精度で生成された説明">
            <a:extLst>
              <a:ext uri="{FF2B5EF4-FFF2-40B4-BE49-F238E27FC236}">
                <a16:creationId xmlns:a16="http://schemas.microsoft.com/office/drawing/2014/main" id="{3A84E121-F60A-428F-9AB3-819945E8E7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26" y="3767287"/>
            <a:ext cx="2683844" cy="1960653"/>
          </a:xfrm>
          <a:prstGeom prst="rect">
            <a:avLst/>
          </a:prstGeom>
        </p:spPr>
      </p:pic>
      <p:sp>
        <p:nvSpPr>
          <p:cNvPr id="8" name="正方形/長方形 7">
            <a:extLst>
              <a:ext uri="{FF2B5EF4-FFF2-40B4-BE49-F238E27FC236}">
                <a16:creationId xmlns:a16="http://schemas.microsoft.com/office/drawing/2014/main" id="{F5A682D5-3C4E-4609-913F-5BDC755DEAD7}"/>
              </a:ext>
            </a:extLst>
          </p:cNvPr>
          <p:cNvSpPr/>
          <p:nvPr/>
        </p:nvSpPr>
        <p:spPr>
          <a:xfrm>
            <a:off x="2610280" y="4857854"/>
            <a:ext cx="413896" cy="307777"/>
          </a:xfrm>
          <a:prstGeom prst="rect">
            <a:avLst/>
          </a:prstGeom>
        </p:spPr>
        <p:txBody>
          <a:bodyPr wrap="square">
            <a:spAutoFit/>
          </a:bodyPr>
          <a:lstStyle/>
          <a:p>
            <a:r>
              <a:rPr kumimoji="1" lang="en-US" altLang="ja-JP" sz="1400" dirty="0"/>
              <a:t>V</a:t>
            </a:r>
            <a:r>
              <a:rPr kumimoji="1" lang="en-US" altLang="ja-JP" sz="1400" baseline="-25000" dirty="0"/>
              <a:t>CC</a:t>
            </a:r>
            <a:endParaRPr lang="ja-JP" altLang="en-US" sz="1400" dirty="0"/>
          </a:p>
        </p:txBody>
      </p:sp>
      <p:cxnSp>
        <p:nvCxnSpPr>
          <p:cNvPr id="9" name="直線矢印コネクタ 8">
            <a:extLst>
              <a:ext uri="{FF2B5EF4-FFF2-40B4-BE49-F238E27FC236}">
                <a16:creationId xmlns:a16="http://schemas.microsoft.com/office/drawing/2014/main" id="{CD100DAD-76D5-492A-9E55-F6CCD486FE66}"/>
              </a:ext>
            </a:extLst>
          </p:cNvPr>
          <p:cNvCxnSpPr/>
          <p:nvPr/>
        </p:nvCxnSpPr>
        <p:spPr>
          <a:xfrm>
            <a:off x="2347495" y="3773637"/>
            <a:ext cx="0" cy="189928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0" name="正方形/長方形 9">
            <a:extLst>
              <a:ext uri="{FF2B5EF4-FFF2-40B4-BE49-F238E27FC236}">
                <a16:creationId xmlns:a16="http://schemas.microsoft.com/office/drawing/2014/main" id="{13C20DEC-0524-4BD2-B137-02787689213F}"/>
              </a:ext>
            </a:extLst>
          </p:cNvPr>
          <p:cNvSpPr/>
          <p:nvPr/>
        </p:nvSpPr>
        <p:spPr>
          <a:xfrm>
            <a:off x="1992331" y="4588797"/>
            <a:ext cx="413896" cy="307777"/>
          </a:xfrm>
          <a:prstGeom prst="rect">
            <a:avLst/>
          </a:prstGeom>
        </p:spPr>
        <p:txBody>
          <a:bodyPr wrap="square">
            <a:spAutoFit/>
          </a:bodyPr>
          <a:lstStyle/>
          <a:p>
            <a:r>
              <a:rPr kumimoji="1" lang="en-US" altLang="ja-JP" sz="1400" dirty="0"/>
              <a:t>V</a:t>
            </a:r>
            <a:r>
              <a:rPr kumimoji="1" lang="en-US" altLang="ja-JP" sz="1400" baseline="-25000" dirty="0"/>
              <a:t>CC</a:t>
            </a:r>
            <a:endParaRPr lang="ja-JP" altLang="en-US" sz="1400" dirty="0"/>
          </a:p>
        </p:txBody>
      </p:sp>
      <p:cxnSp>
        <p:nvCxnSpPr>
          <p:cNvPr id="11" name="直線矢印コネクタ 10">
            <a:extLst>
              <a:ext uri="{FF2B5EF4-FFF2-40B4-BE49-F238E27FC236}">
                <a16:creationId xmlns:a16="http://schemas.microsoft.com/office/drawing/2014/main" id="{965F85E6-DEF2-4DE8-B3C3-B704639BB0B9}"/>
              </a:ext>
            </a:extLst>
          </p:cNvPr>
          <p:cNvCxnSpPr>
            <a:cxnSpLocks/>
          </p:cNvCxnSpPr>
          <p:nvPr/>
        </p:nvCxnSpPr>
        <p:spPr>
          <a:xfrm>
            <a:off x="1160270" y="4401103"/>
            <a:ext cx="0" cy="49158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a:extLst>
              <a:ext uri="{FF2B5EF4-FFF2-40B4-BE49-F238E27FC236}">
                <a16:creationId xmlns:a16="http://schemas.microsoft.com/office/drawing/2014/main" id="{EFDF9E1E-A694-4DEF-A779-9DE5E7673C6D}"/>
              </a:ext>
            </a:extLst>
          </p:cNvPr>
          <p:cNvCxnSpPr>
            <a:cxnSpLocks/>
          </p:cNvCxnSpPr>
          <p:nvPr/>
        </p:nvCxnSpPr>
        <p:spPr>
          <a:xfrm>
            <a:off x="1160270" y="5075042"/>
            <a:ext cx="0" cy="61378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3" name="正方形/長方形 12">
            <a:extLst>
              <a:ext uri="{FF2B5EF4-FFF2-40B4-BE49-F238E27FC236}">
                <a16:creationId xmlns:a16="http://schemas.microsoft.com/office/drawing/2014/main" id="{C20C6AB2-CC85-4990-B763-BC76B9488C4C}"/>
              </a:ext>
            </a:extLst>
          </p:cNvPr>
          <p:cNvSpPr/>
          <p:nvPr/>
        </p:nvSpPr>
        <p:spPr>
          <a:xfrm>
            <a:off x="761847" y="5207104"/>
            <a:ext cx="410690" cy="307777"/>
          </a:xfrm>
          <a:prstGeom prst="rect">
            <a:avLst/>
          </a:prstGeom>
        </p:spPr>
        <p:txBody>
          <a:bodyPr wrap="none">
            <a:spAutoFit/>
          </a:bodyPr>
          <a:lstStyle/>
          <a:p>
            <a:r>
              <a:rPr kumimoji="1" lang="en-US" altLang="ja-JP" sz="1400" dirty="0"/>
              <a:t>V</a:t>
            </a:r>
            <a:r>
              <a:rPr kumimoji="1" lang="en-US" altLang="ja-JP" sz="1400" baseline="-25000" dirty="0"/>
              <a:t>BE</a:t>
            </a:r>
            <a:endParaRPr lang="ja-JP" altLang="en-US" sz="1400" dirty="0"/>
          </a:p>
        </p:txBody>
      </p:sp>
      <p:cxnSp>
        <p:nvCxnSpPr>
          <p:cNvPr id="14" name="直線矢印コネクタ 13">
            <a:extLst>
              <a:ext uri="{FF2B5EF4-FFF2-40B4-BE49-F238E27FC236}">
                <a16:creationId xmlns:a16="http://schemas.microsoft.com/office/drawing/2014/main" id="{4BCAF94C-1093-4E4E-95CF-D24113093ABC}"/>
              </a:ext>
            </a:extLst>
          </p:cNvPr>
          <p:cNvCxnSpPr>
            <a:cxnSpLocks/>
          </p:cNvCxnSpPr>
          <p:nvPr/>
        </p:nvCxnSpPr>
        <p:spPr>
          <a:xfrm>
            <a:off x="1472583" y="4480319"/>
            <a:ext cx="0" cy="3575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正方形/長方形 14">
            <a:extLst>
              <a:ext uri="{FF2B5EF4-FFF2-40B4-BE49-F238E27FC236}">
                <a16:creationId xmlns:a16="http://schemas.microsoft.com/office/drawing/2014/main" id="{7C0EEC4C-6978-4664-90B3-182E7DD015F0}"/>
              </a:ext>
            </a:extLst>
          </p:cNvPr>
          <p:cNvSpPr/>
          <p:nvPr/>
        </p:nvSpPr>
        <p:spPr>
          <a:xfrm>
            <a:off x="1398764" y="4484438"/>
            <a:ext cx="255198" cy="230832"/>
          </a:xfrm>
          <a:prstGeom prst="rect">
            <a:avLst/>
          </a:prstGeom>
        </p:spPr>
        <p:txBody>
          <a:bodyPr wrap="none">
            <a:spAutoFit/>
          </a:bodyPr>
          <a:lstStyle/>
          <a:p>
            <a:r>
              <a:rPr kumimoji="1" lang="en-US" altLang="ja-JP" sz="900" dirty="0"/>
              <a:t>I</a:t>
            </a:r>
            <a:r>
              <a:rPr kumimoji="1" lang="en-US" altLang="ja-JP" sz="900" baseline="-25000" dirty="0"/>
              <a:t>C</a:t>
            </a:r>
            <a:endParaRPr lang="ja-JP" altLang="en-US" sz="900" dirty="0"/>
          </a:p>
        </p:txBody>
      </p:sp>
      <p:sp>
        <p:nvSpPr>
          <p:cNvPr id="16" name="正方形/長方形 15">
            <a:extLst>
              <a:ext uri="{FF2B5EF4-FFF2-40B4-BE49-F238E27FC236}">
                <a16:creationId xmlns:a16="http://schemas.microsoft.com/office/drawing/2014/main" id="{8B5DECF2-118F-419C-B7A5-4917E2AF68B7}"/>
              </a:ext>
            </a:extLst>
          </p:cNvPr>
          <p:cNvSpPr/>
          <p:nvPr/>
        </p:nvSpPr>
        <p:spPr>
          <a:xfrm>
            <a:off x="1065716" y="3878613"/>
            <a:ext cx="344966" cy="307777"/>
          </a:xfrm>
          <a:prstGeom prst="rect">
            <a:avLst/>
          </a:prstGeom>
        </p:spPr>
        <p:txBody>
          <a:bodyPr wrap="none">
            <a:spAutoFit/>
          </a:bodyPr>
          <a:lstStyle/>
          <a:p>
            <a:r>
              <a:rPr kumimoji="1" lang="en-US" altLang="ja-JP" sz="1400" dirty="0"/>
              <a:t>R</a:t>
            </a:r>
            <a:r>
              <a:rPr kumimoji="1" lang="en-US" altLang="ja-JP" sz="1400" baseline="-25000" dirty="0"/>
              <a:t>C</a:t>
            </a:r>
            <a:endParaRPr lang="ja-JP" altLang="en-US" sz="1400" dirty="0"/>
          </a:p>
        </p:txBody>
      </p:sp>
      <p:sp>
        <p:nvSpPr>
          <p:cNvPr id="17" name="正方形/長方形 16">
            <a:extLst>
              <a:ext uri="{FF2B5EF4-FFF2-40B4-BE49-F238E27FC236}">
                <a16:creationId xmlns:a16="http://schemas.microsoft.com/office/drawing/2014/main" id="{87CED262-176A-4FDD-91C6-C7C159846B39}"/>
              </a:ext>
            </a:extLst>
          </p:cNvPr>
          <p:cNvSpPr/>
          <p:nvPr/>
        </p:nvSpPr>
        <p:spPr>
          <a:xfrm>
            <a:off x="549659" y="4515234"/>
            <a:ext cx="348172" cy="307777"/>
          </a:xfrm>
          <a:prstGeom prst="rect">
            <a:avLst/>
          </a:prstGeom>
        </p:spPr>
        <p:txBody>
          <a:bodyPr wrap="none">
            <a:spAutoFit/>
          </a:bodyPr>
          <a:lstStyle/>
          <a:p>
            <a:r>
              <a:rPr kumimoji="1" lang="en-US" altLang="ja-JP" sz="1400" dirty="0"/>
              <a:t>R</a:t>
            </a:r>
            <a:r>
              <a:rPr kumimoji="1" lang="en-US" altLang="ja-JP" sz="1400" baseline="-25000" dirty="0"/>
              <a:t>B</a:t>
            </a:r>
            <a:endParaRPr lang="ja-JP" altLang="en-US" sz="1400" dirty="0"/>
          </a:p>
        </p:txBody>
      </p:sp>
      <p:sp>
        <p:nvSpPr>
          <p:cNvPr id="18" name="正方形/長方形 17">
            <a:extLst>
              <a:ext uri="{FF2B5EF4-FFF2-40B4-BE49-F238E27FC236}">
                <a16:creationId xmlns:a16="http://schemas.microsoft.com/office/drawing/2014/main" id="{06581023-C62A-4465-A966-7107643CBFA3}"/>
              </a:ext>
            </a:extLst>
          </p:cNvPr>
          <p:cNvSpPr/>
          <p:nvPr/>
        </p:nvSpPr>
        <p:spPr>
          <a:xfrm>
            <a:off x="918079" y="4709369"/>
            <a:ext cx="295274" cy="307777"/>
          </a:xfrm>
          <a:prstGeom prst="rect">
            <a:avLst/>
          </a:prstGeom>
        </p:spPr>
        <p:txBody>
          <a:bodyPr wrap="none">
            <a:spAutoFit/>
          </a:bodyPr>
          <a:lstStyle/>
          <a:p>
            <a:r>
              <a:rPr kumimoji="1" lang="en-US" altLang="ja-JP" sz="1400" dirty="0"/>
              <a:t>I</a:t>
            </a:r>
            <a:r>
              <a:rPr kumimoji="1" lang="en-US" altLang="ja-JP" sz="1400" baseline="-25000" dirty="0"/>
              <a:t>B</a:t>
            </a:r>
            <a:endParaRPr lang="ja-JP" altLang="en-US" sz="1400" baseline="-25000" dirty="0"/>
          </a:p>
        </p:txBody>
      </p:sp>
      <p:cxnSp>
        <p:nvCxnSpPr>
          <p:cNvPr id="20" name="コネクタ: カギ線 19">
            <a:extLst>
              <a:ext uri="{FF2B5EF4-FFF2-40B4-BE49-F238E27FC236}">
                <a16:creationId xmlns:a16="http://schemas.microsoft.com/office/drawing/2014/main" id="{2BEE42A9-E884-4783-B2A7-A9B33FC99C73}"/>
              </a:ext>
            </a:extLst>
          </p:cNvPr>
          <p:cNvCxnSpPr>
            <a:cxnSpLocks/>
          </p:cNvCxnSpPr>
          <p:nvPr/>
        </p:nvCxnSpPr>
        <p:spPr>
          <a:xfrm rot="16200000" flipH="1">
            <a:off x="986250" y="4751373"/>
            <a:ext cx="268679" cy="243893"/>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21" name="テキスト ボックス 20">
            <a:extLst>
              <a:ext uri="{FF2B5EF4-FFF2-40B4-BE49-F238E27FC236}">
                <a16:creationId xmlns:a16="http://schemas.microsoft.com/office/drawing/2014/main" id="{926E0F4D-9231-492F-AD7E-B1CE66FE9819}"/>
              </a:ext>
            </a:extLst>
          </p:cNvPr>
          <p:cNvSpPr txBox="1"/>
          <p:nvPr/>
        </p:nvSpPr>
        <p:spPr>
          <a:xfrm>
            <a:off x="904105" y="4513475"/>
            <a:ext cx="190416" cy="369332"/>
          </a:xfrm>
          <a:prstGeom prst="rect">
            <a:avLst/>
          </a:prstGeom>
          <a:noFill/>
        </p:spPr>
        <p:txBody>
          <a:bodyPr wrap="square" rtlCol="0">
            <a:spAutoFit/>
          </a:bodyPr>
          <a:lstStyle/>
          <a:p>
            <a:r>
              <a:rPr kumimoji="1" lang="en-US" altLang="ja-JP" dirty="0"/>
              <a:t> </a:t>
            </a:r>
            <a:endParaRPr kumimoji="1" lang="ja-JP" altLang="en-US" dirty="0"/>
          </a:p>
        </p:txBody>
      </p:sp>
      <p:sp>
        <p:nvSpPr>
          <p:cNvPr id="22" name="テキスト ボックス 21">
            <a:extLst>
              <a:ext uri="{FF2B5EF4-FFF2-40B4-BE49-F238E27FC236}">
                <a16:creationId xmlns:a16="http://schemas.microsoft.com/office/drawing/2014/main" id="{1B53DDB0-BFB8-4A3C-B8BE-711896D27A29}"/>
              </a:ext>
            </a:extLst>
          </p:cNvPr>
          <p:cNvSpPr txBox="1"/>
          <p:nvPr/>
        </p:nvSpPr>
        <p:spPr>
          <a:xfrm>
            <a:off x="1243206" y="4966820"/>
            <a:ext cx="332981" cy="369332"/>
          </a:xfrm>
          <a:prstGeom prst="rect">
            <a:avLst/>
          </a:prstGeom>
          <a:noFill/>
        </p:spPr>
        <p:txBody>
          <a:bodyPr wrap="square" rtlCol="0">
            <a:spAutoFit/>
          </a:bodyPr>
          <a:lstStyle/>
          <a:p>
            <a:r>
              <a:rPr kumimoji="1" lang="en-US" altLang="ja-JP" dirty="0"/>
              <a:t> </a:t>
            </a:r>
            <a:endParaRPr kumimoji="1" lang="ja-JP" altLang="en-US" dirty="0"/>
          </a:p>
        </p:txBody>
      </p:sp>
      <p:cxnSp>
        <p:nvCxnSpPr>
          <p:cNvPr id="23" name="直線矢印コネクタ 22">
            <a:extLst>
              <a:ext uri="{FF2B5EF4-FFF2-40B4-BE49-F238E27FC236}">
                <a16:creationId xmlns:a16="http://schemas.microsoft.com/office/drawing/2014/main" id="{55CDC085-C7AC-4A3C-8397-87E629EADEC2}"/>
              </a:ext>
            </a:extLst>
          </p:cNvPr>
          <p:cNvCxnSpPr>
            <a:cxnSpLocks/>
          </p:cNvCxnSpPr>
          <p:nvPr/>
        </p:nvCxnSpPr>
        <p:spPr>
          <a:xfrm>
            <a:off x="1464116" y="5170118"/>
            <a:ext cx="0" cy="4696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正方形/長方形 23">
            <a:extLst>
              <a:ext uri="{FF2B5EF4-FFF2-40B4-BE49-F238E27FC236}">
                <a16:creationId xmlns:a16="http://schemas.microsoft.com/office/drawing/2014/main" id="{1D5C65A5-79DA-41A3-AB7E-D47F6555125B}"/>
              </a:ext>
            </a:extLst>
          </p:cNvPr>
          <p:cNvSpPr/>
          <p:nvPr/>
        </p:nvSpPr>
        <p:spPr>
          <a:xfrm>
            <a:off x="1403572" y="5278534"/>
            <a:ext cx="250390" cy="230832"/>
          </a:xfrm>
          <a:prstGeom prst="rect">
            <a:avLst/>
          </a:prstGeom>
        </p:spPr>
        <p:txBody>
          <a:bodyPr wrap="none">
            <a:spAutoFit/>
          </a:bodyPr>
          <a:lstStyle/>
          <a:p>
            <a:r>
              <a:rPr kumimoji="1" lang="en-US" altLang="ja-JP" sz="900" dirty="0"/>
              <a:t>I</a:t>
            </a:r>
            <a:r>
              <a:rPr kumimoji="1" lang="en-US" altLang="ja-JP" sz="900" baseline="-25000" dirty="0"/>
              <a:t>E</a:t>
            </a:r>
            <a:endParaRPr lang="ja-JP" altLang="en-US" sz="900" dirty="0"/>
          </a:p>
        </p:txBody>
      </p:sp>
      <p:sp>
        <p:nvSpPr>
          <p:cNvPr id="25" name="正方形/長方形 24">
            <a:extLst>
              <a:ext uri="{FF2B5EF4-FFF2-40B4-BE49-F238E27FC236}">
                <a16:creationId xmlns:a16="http://schemas.microsoft.com/office/drawing/2014/main" id="{0FB6BBE5-E541-4F9B-A517-868D98D0BEE9}"/>
              </a:ext>
            </a:extLst>
          </p:cNvPr>
          <p:cNvSpPr/>
          <p:nvPr/>
        </p:nvSpPr>
        <p:spPr>
          <a:xfrm>
            <a:off x="454097" y="5075042"/>
            <a:ext cx="341760" cy="307777"/>
          </a:xfrm>
          <a:prstGeom prst="rect">
            <a:avLst/>
          </a:prstGeom>
        </p:spPr>
        <p:txBody>
          <a:bodyPr wrap="none">
            <a:spAutoFit/>
          </a:bodyPr>
          <a:lstStyle/>
          <a:p>
            <a:r>
              <a:rPr kumimoji="1" lang="en-US" altLang="ja-JP" sz="1400" dirty="0"/>
              <a:t>C</a:t>
            </a:r>
            <a:r>
              <a:rPr kumimoji="1" lang="en-US" altLang="ja-JP" sz="1400" baseline="-25000" dirty="0"/>
              <a:t>1</a:t>
            </a:r>
            <a:endParaRPr lang="ja-JP" altLang="en-US" sz="1400" dirty="0"/>
          </a:p>
        </p:txBody>
      </p:sp>
      <p:sp>
        <p:nvSpPr>
          <p:cNvPr id="26" name="正方形/長方形 25">
            <a:extLst>
              <a:ext uri="{FF2B5EF4-FFF2-40B4-BE49-F238E27FC236}">
                <a16:creationId xmlns:a16="http://schemas.microsoft.com/office/drawing/2014/main" id="{7D540070-9AD6-4B93-8246-1D951A81D9C8}"/>
              </a:ext>
            </a:extLst>
          </p:cNvPr>
          <p:cNvSpPr/>
          <p:nvPr/>
        </p:nvSpPr>
        <p:spPr>
          <a:xfrm>
            <a:off x="1597898" y="4066562"/>
            <a:ext cx="341760" cy="307777"/>
          </a:xfrm>
          <a:prstGeom prst="rect">
            <a:avLst/>
          </a:prstGeom>
        </p:spPr>
        <p:txBody>
          <a:bodyPr wrap="none">
            <a:spAutoFit/>
          </a:bodyPr>
          <a:lstStyle/>
          <a:p>
            <a:r>
              <a:rPr kumimoji="1" lang="en-US" altLang="ja-JP" sz="1400" dirty="0"/>
              <a:t>C</a:t>
            </a:r>
            <a:r>
              <a:rPr kumimoji="1" lang="en-US" altLang="ja-JP" sz="1400" baseline="-25000" dirty="0"/>
              <a:t>2</a:t>
            </a:r>
            <a:endParaRPr lang="ja-JP" altLang="en-US" sz="1400" dirty="0"/>
          </a:p>
        </p:txBody>
      </p:sp>
      <p:sp>
        <p:nvSpPr>
          <p:cNvPr id="27" name="正方形/長方形 26">
            <a:extLst>
              <a:ext uri="{FF2B5EF4-FFF2-40B4-BE49-F238E27FC236}">
                <a16:creationId xmlns:a16="http://schemas.microsoft.com/office/drawing/2014/main" id="{521294D6-BD4B-4AC4-9208-2AD70485A65B}"/>
              </a:ext>
            </a:extLst>
          </p:cNvPr>
          <p:cNvSpPr/>
          <p:nvPr/>
        </p:nvSpPr>
        <p:spPr>
          <a:xfrm>
            <a:off x="1092384" y="4484438"/>
            <a:ext cx="418704" cy="307777"/>
          </a:xfrm>
          <a:prstGeom prst="rect">
            <a:avLst/>
          </a:prstGeom>
        </p:spPr>
        <p:txBody>
          <a:bodyPr wrap="none">
            <a:spAutoFit/>
          </a:bodyPr>
          <a:lstStyle/>
          <a:p>
            <a:r>
              <a:rPr kumimoji="1" lang="en-US" altLang="ja-JP" sz="1400" dirty="0"/>
              <a:t>V</a:t>
            </a:r>
            <a:r>
              <a:rPr kumimoji="1" lang="en-US" altLang="ja-JP" sz="1400" baseline="-25000" dirty="0"/>
              <a:t>RB</a:t>
            </a:r>
            <a:endParaRPr lang="ja-JP" altLang="en-US" sz="1400" dirty="0"/>
          </a:p>
        </p:txBody>
      </p:sp>
      <p:cxnSp>
        <p:nvCxnSpPr>
          <p:cNvPr id="28" name="直線矢印コネクタ 27">
            <a:extLst>
              <a:ext uri="{FF2B5EF4-FFF2-40B4-BE49-F238E27FC236}">
                <a16:creationId xmlns:a16="http://schemas.microsoft.com/office/drawing/2014/main" id="{3F1230F1-0A6C-48FC-8096-CBF18215CD67}"/>
              </a:ext>
            </a:extLst>
          </p:cNvPr>
          <p:cNvCxnSpPr>
            <a:cxnSpLocks/>
          </p:cNvCxnSpPr>
          <p:nvPr/>
        </p:nvCxnSpPr>
        <p:spPr>
          <a:xfrm>
            <a:off x="1576187" y="3786710"/>
            <a:ext cx="0" cy="587629"/>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29" name="正方形/長方形 28">
            <a:extLst>
              <a:ext uri="{FF2B5EF4-FFF2-40B4-BE49-F238E27FC236}">
                <a16:creationId xmlns:a16="http://schemas.microsoft.com/office/drawing/2014/main" id="{3D650670-4094-45CD-B247-7C9ECB3E932B}"/>
              </a:ext>
            </a:extLst>
          </p:cNvPr>
          <p:cNvSpPr/>
          <p:nvPr/>
        </p:nvSpPr>
        <p:spPr>
          <a:xfrm>
            <a:off x="1511088" y="3831793"/>
            <a:ext cx="349776" cy="307777"/>
          </a:xfrm>
          <a:prstGeom prst="rect">
            <a:avLst/>
          </a:prstGeom>
        </p:spPr>
        <p:txBody>
          <a:bodyPr wrap="none">
            <a:spAutoFit/>
          </a:bodyPr>
          <a:lstStyle/>
          <a:p>
            <a:r>
              <a:rPr kumimoji="1" lang="en-US" altLang="ja-JP" sz="1400" dirty="0"/>
              <a:t>V</a:t>
            </a:r>
            <a:r>
              <a:rPr kumimoji="1" lang="en-US" altLang="ja-JP" sz="1400" baseline="-25000" dirty="0"/>
              <a:t>C</a:t>
            </a:r>
            <a:endParaRPr lang="ja-JP" altLang="en-US" sz="1400" dirty="0"/>
          </a:p>
        </p:txBody>
      </p:sp>
      <p:sp>
        <p:nvSpPr>
          <p:cNvPr id="30" name="正方形/長方形 29">
            <a:extLst>
              <a:ext uri="{FF2B5EF4-FFF2-40B4-BE49-F238E27FC236}">
                <a16:creationId xmlns:a16="http://schemas.microsoft.com/office/drawing/2014/main" id="{E929025A-41ED-42A0-BD7A-CE7E91E0023D}"/>
              </a:ext>
            </a:extLst>
          </p:cNvPr>
          <p:cNvSpPr/>
          <p:nvPr/>
        </p:nvSpPr>
        <p:spPr>
          <a:xfrm>
            <a:off x="1796766" y="3422419"/>
            <a:ext cx="229550" cy="307777"/>
          </a:xfrm>
          <a:prstGeom prst="rect">
            <a:avLst/>
          </a:prstGeom>
        </p:spPr>
        <p:txBody>
          <a:bodyPr wrap="none">
            <a:spAutoFit/>
          </a:bodyPr>
          <a:lstStyle/>
          <a:p>
            <a:r>
              <a:rPr lang="en-US" altLang="ja-JP" sz="1400" dirty="0"/>
              <a:t>I</a:t>
            </a:r>
            <a:endParaRPr lang="ja-JP" altLang="en-US" sz="1400" dirty="0"/>
          </a:p>
        </p:txBody>
      </p:sp>
      <p:cxnSp>
        <p:nvCxnSpPr>
          <p:cNvPr id="31" name="直線矢印コネクタ 30">
            <a:extLst>
              <a:ext uri="{FF2B5EF4-FFF2-40B4-BE49-F238E27FC236}">
                <a16:creationId xmlns:a16="http://schemas.microsoft.com/office/drawing/2014/main" id="{BF0B74E1-A4EC-4E1F-9C03-0B38FF38F2A9}"/>
              </a:ext>
            </a:extLst>
          </p:cNvPr>
          <p:cNvCxnSpPr>
            <a:cxnSpLocks/>
          </p:cNvCxnSpPr>
          <p:nvPr/>
        </p:nvCxnSpPr>
        <p:spPr>
          <a:xfrm flipH="1">
            <a:off x="1680344" y="3713513"/>
            <a:ext cx="46239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2" name="直線矢印コネクタ 31">
            <a:extLst>
              <a:ext uri="{FF2B5EF4-FFF2-40B4-BE49-F238E27FC236}">
                <a16:creationId xmlns:a16="http://schemas.microsoft.com/office/drawing/2014/main" id="{53B5D52A-C6FF-4815-86D1-BD23E85B8446}"/>
              </a:ext>
            </a:extLst>
          </p:cNvPr>
          <p:cNvCxnSpPr>
            <a:cxnSpLocks/>
          </p:cNvCxnSpPr>
          <p:nvPr/>
        </p:nvCxnSpPr>
        <p:spPr>
          <a:xfrm>
            <a:off x="1609132" y="4440721"/>
            <a:ext cx="0" cy="124810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33" name="正方形/長方形 32">
            <a:extLst>
              <a:ext uri="{FF2B5EF4-FFF2-40B4-BE49-F238E27FC236}">
                <a16:creationId xmlns:a16="http://schemas.microsoft.com/office/drawing/2014/main" id="{C2E698EB-50E9-4BC3-B7AC-E57907244509}"/>
              </a:ext>
            </a:extLst>
          </p:cNvPr>
          <p:cNvSpPr/>
          <p:nvPr/>
        </p:nvSpPr>
        <p:spPr>
          <a:xfrm>
            <a:off x="1550351" y="4931642"/>
            <a:ext cx="407484" cy="307777"/>
          </a:xfrm>
          <a:prstGeom prst="rect">
            <a:avLst/>
          </a:prstGeom>
        </p:spPr>
        <p:txBody>
          <a:bodyPr wrap="none">
            <a:spAutoFit/>
          </a:bodyPr>
          <a:lstStyle/>
          <a:p>
            <a:r>
              <a:rPr kumimoji="1" lang="en-US" altLang="ja-JP" sz="1400" dirty="0"/>
              <a:t>V</a:t>
            </a:r>
            <a:r>
              <a:rPr kumimoji="1" lang="en-US" altLang="ja-JP" sz="1400" baseline="-25000" dirty="0"/>
              <a:t>CE</a:t>
            </a:r>
            <a:endParaRPr lang="ja-JP" altLang="en-US" sz="1400" dirty="0"/>
          </a:p>
        </p:txBody>
      </p:sp>
      <p:sp>
        <p:nvSpPr>
          <p:cNvPr id="35" name="正方形/長方形 34">
            <a:extLst>
              <a:ext uri="{FF2B5EF4-FFF2-40B4-BE49-F238E27FC236}">
                <a16:creationId xmlns:a16="http://schemas.microsoft.com/office/drawing/2014/main" id="{D228AB0A-9347-4A91-A8A5-4095D1A5C03B}"/>
              </a:ext>
            </a:extLst>
          </p:cNvPr>
          <p:cNvSpPr/>
          <p:nvPr/>
        </p:nvSpPr>
        <p:spPr>
          <a:xfrm>
            <a:off x="0" y="479428"/>
            <a:ext cx="6687700" cy="415498"/>
          </a:xfrm>
          <a:prstGeom prst="rect">
            <a:avLst/>
          </a:prstGeom>
        </p:spPr>
        <p:txBody>
          <a:bodyPr wrap="square">
            <a:spAutoFit/>
          </a:bodyPr>
          <a:lstStyle/>
          <a:p>
            <a:r>
              <a:rPr kumimoji="1" lang="ja-JP" altLang="en-US" sz="1050" dirty="0"/>
              <a:t>下の回路は、</a:t>
            </a:r>
            <a:r>
              <a:rPr kumimoji="1" lang="en-US" altLang="ja-JP" sz="1050" dirty="0"/>
              <a:t> V</a:t>
            </a:r>
            <a:r>
              <a:rPr kumimoji="1" lang="en-US" altLang="ja-JP" sz="1050" baseline="-25000" dirty="0"/>
              <a:t>CC</a:t>
            </a:r>
            <a:r>
              <a:rPr kumimoji="1" lang="en-US" altLang="ja-JP" sz="1050" dirty="0"/>
              <a:t>=24[V]</a:t>
            </a:r>
            <a:r>
              <a:rPr kumimoji="1" lang="ja-JP" altLang="en-US" sz="1050" dirty="0" err="1"/>
              <a:t>、</a:t>
            </a:r>
            <a:r>
              <a:rPr kumimoji="1" lang="en-US" altLang="ja-JP" sz="1050" dirty="0"/>
              <a:t>R</a:t>
            </a:r>
            <a:r>
              <a:rPr kumimoji="1" lang="en-US" altLang="ja-JP" sz="1050" baseline="-25000" dirty="0"/>
              <a:t>C</a:t>
            </a:r>
            <a:r>
              <a:rPr kumimoji="1" lang="en-US" altLang="ja-JP" sz="1050" dirty="0"/>
              <a:t>=500[Ω]</a:t>
            </a:r>
            <a:r>
              <a:rPr kumimoji="1" lang="ja-JP" altLang="en-US" sz="1050" dirty="0" err="1"/>
              <a:t>、</a:t>
            </a:r>
            <a:r>
              <a:rPr kumimoji="1" lang="en-US" altLang="ja-JP" sz="1050" dirty="0"/>
              <a:t>I</a:t>
            </a:r>
            <a:r>
              <a:rPr kumimoji="1" lang="en-US" altLang="ja-JP" sz="1050" baseline="-25000" dirty="0"/>
              <a:t>B</a:t>
            </a:r>
            <a:r>
              <a:rPr kumimoji="1" lang="en-US" altLang="ja-JP" sz="1050" dirty="0"/>
              <a:t>=100[</a:t>
            </a:r>
            <a:r>
              <a:rPr kumimoji="1" lang="en-US" altLang="ja-JP" sz="1050" dirty="0" err="1"/>
              <a:t>μA</a:t>
            </a:r>
            <a:r>
              <a:rPr kumimoji="1" lang="en-US" altLang="ja-JP" sz="1050" dirty="0"/>
              <a:t>]</a:t>
            </a:r>
            <a:r>
              <a:rPr kumimoji="1" lang="ja-JP" altLang="en-US" sz="1050" dirty="0" err="1"/>
              <a:t>、</a:t>
            </a:r>
            <a:r>
              <a:rPr kumimoji="1" lang="en-US" altLang="ja-JP" sz="1050" dirty="0" err="1"/>
              <a:t>h</a:t>
            </a:r>
            <a:r>
              <a:rPr kumimoji="1" lang="en-US" altLang="ja-JP" sz="1050" baseline="-25000" dirty="0" err="1"/>
              <a:t>FE</a:t>
            </a:r>
            <a:r>
              <a:rPr kumimoji="1" lang="en-US" altLang="ja-JP" sz="1050" dirty="0"/>
              <a:t>=300</a:t>
            </a:r>
            <a:r>
              <a:rPr kumimoji="1" lang="ja-JP" altLang="en-US" sz="1050" dirty="0"/>
              <a:t>である。このとき、</a:t>
            </a:r>
            <a:r>
              <a:rPr kumimoji="1" lang="en-US" altLang="ja-JP" sz="1050" dirty="0"/>
              <a:t>V</a:t>
            </a:r>
            <a:r>
              <a:rPr kumimoji="1" lang="en-US" altLang="ja-JP" sz="1050" baseline="-25000" dirty="0"/>
              <a:t>BE</a:t>
            </a:r>
            <a:r>
              <a:rPr kumimoji="1" lang="ja-JP" altLang="en-US" sz="1050" dirty="0"/>
              <a:t>に</a:t>
            </a:r>
            <a:r>
              <a:rPr kumimoji="1" lang="en-US" altLang="ja-JP" sz="1050" dirty="0"/>
              <a:t>0.65[V]</a:t>
            </a:r>
            <a:r>
              <a:rPr kumimoji="1" lang="ja-JP" altLang="en-US" sz="1050" dirty="0"/>
              <a:t>の電圧を印加するには、</a:t>
            </a:r>
            <a:r>
              <a:rPr kumimoji="1" lang="en-US" altLang="ja-JP" sz="1050" dirty="0"/>
              <a:t>R</a:t>
            </a:r>
            <a:r>
              <a:rPr kumimoji="1" lang="en-US" altLang="ja-JP" sz="1050" baseline="-25000" dirty="0"/>
              <a:t>B</a:t>
            </a:r>
            <a:r>
              <a:rPr kumimoji="1" lang="ja-JP" altLang="en-US" sz="1050" dirty="0"/>
              <a:t>にいくらの抵抗を入れるべきか、求めよ。</a:t>
            </a:r>
            <a:endParaRPr kumimoji="1" lang="en-US" altLang="ja-JP" sz="1050" dirty="0"/>
          </a:p>
        </p:txBody>
      </p:sp>
      <p:pic>
        <p:nvPicPr>
          <p:cNvPr id="57" name="図 56" descr="物体 が含まれている画像&#10;&#10;高い精度で生成された説明">
            <a:extLst>
              <a:ext uri="{FF2B5EF4-FFF2-40B4-BE49-F238E27FC236}">
                <a16:creationId xmlns:a16="http://schemas.microsoft.com/office/drawing/2014/main" id="{FAFB7306-AF26-42DD-897C-31BAEDBBF4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166" y="1125789"/>
            <a:ext cx="2683844" cy="1960653"/>
          </a:xfrm>
          <a:prstGeom prst="rect">
            <a:avLst/>
          </a:prstGeom>
        </p:spPr>
      </p:pic>
      <p:sp>
        <p:nvSpPr>
          <p:cNvPr id="58" name="正方形/長方形 57">
            <a:extLst>
              <a:ext uri="{FF2B5EF4-FFF2-40B4-BE49-F238E27FC236}">
                <a16:creationId xmlns:a16="http://schemas.microsoft.com/office/drawing/2014/main" id="{880BB5EC-264D-41FD-AAB0-7D753C589556}"/>
              </a:ext>
            </a:extLst>
          </p:cNvPr>
          <p:cNvSpPr/>
          <p:nvPr/>
        </p:nvSpPr>
        <p:spPr>
          <a:xfrm>
            <a:off x="2683620" y="2216356"/>
            <a:ext cx="413896" cy="307777"/>
          </a:xfrm>
          <a:prstGeom prst="rect">
            <a:avLst/>
          </a:prstGeom>
        </p:spPr>
        <p:txBody>
          <a:bodyPr wrap="square">
            <a:spAutoFit/>
          </a:bodyPr>
          <a:lstStyle/>
          <a:p>
            <a:r>
              <a:rPr kumimoji="1" lang="en-US" altLang="ja-JP" sz="1400" dirty="0"/>
              <a:t>V</a:t>
            </a:r>
            <a:r>
              <a:rPr kumimoji="1" lang="en-US" altLang="ja-JP" sz="1400" baseline="-25000" dirty="0"/>
              <a:t>CC</a:t>
            </a:r>
            <a:endParaRPr lang="ja-JP" altLang="en-US" sz="1400" dirty="0"/>
          </a:p>
        </p:txBody>
      </p:sp>
      <p:cxnSp>
        <p:nvCxnSpPr>
          <p:cNvPr id="59" name="直線矢印コネクタ 58">
            <a:extLst>
              <a:ext uri="{FF2B5EF4-FFF2-40B4-BE49-F238E27FC236}">
                <a16:creationId xmlns:a16="http://schemas.microsoft.com/office/drawing/2014/main" id="{1144B4B7-18FD-4131-917E-88947DF6304B}"/>
              </a:ext>
            </a:extLst>
          </p:cNvPr>
          <p:cNvCxnSpPr/>
          <p:nvPr/>
        </p:nvCxnSpPr>
        <p:spPr>
          <a:xfrm>
            <a:off x="2420835" y="1132139"/>
            <a:ext cx="0" cy="189928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60" name="正方形/長方形 59">
            <a:extLst>
              <a:ext uri="{FF2B5EF4-FFF2-40B4-BE49-F238E27FC236}">
                <a16:creationId xmlns:a16="http://schemas.microsoft.com/office/drawing/2014/main" id="{BA9824B5-9F92-4F8E-874A-4AEF815D8A8F}"/>
              </a:ext>
            </a:extLst>
          </p:cNvPr>
          <p:cNvSpPr/>
          <p:nvPr/>
        </p:nvSpPr>
        <p:spPr>
          <a:xfrm>
            <a:off x="2065671" y="1947299"/>
            <a:ext cx="413896" cy="307777"/>
          </a:xfrm>
          <a:prstGeom prst="rect">
            <a:avLst/>
          </a:prstGeom>
        </p:spPr>
        <p:txBody>
          <a:bodyPr wrap="square">
            <a:spAutoFit/>
          </a:bodyPr>
          <a:lstStyle/>
          <a:p>
            <a:r>
              <a:rPr kumimoji="1" lang="en-US" altLang="ja-JP" sz="1400" dirty="0"/>
              <a:t>V</a:t>
            </a:r>
            <a:r>
              <a:rPr kumimoji="1" lang="en-US" altLang="ja-JP" sz="1400" baseline="-25000" dirty="0"/>
              <a:t>CC</a:t>
            </a:r>
            <a:endParaRPr lang="ja-JP" altLang="en-US" sz="1400" dirty="0"/>
          </a:p>
        </p:txBody>
      </p:sp>
      <p:cxnSp>
        <p:nvCxnSpPr>
          <p:cNvPr id="61" name="直線矢印コネクタ 60">
            <a:extLst>
              <a:ext uri="{FF2B5EF4-FFF2-40B4-BE49-F238E27FC236}">
                <a16:creationId xmlns:a16="http://schemas.microsoft.com/office/drawing/2014/main" id="{F4868ADA-2C1D-4B7E-B71B-5D7E131F1782}"/>
              </a:ext>
            </a:extLst>
          </p:cNvPr>
          <p:cNvCxnSpPr>
            <a:cxnSpLocks/>
          </p:cNvCxnSpPr>
          <p:nvPr/>
        </p:nvCxnSpPr>
        <p:spPr>
          <a:xfrm>
            <a:off x="1233610" y="1759605"/>
            <a:ext cx="0" cy="491582"/>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62" name="直線矢印コネクタ 61">
            <a:extLst>
              <a:ext uri="{FF2B5EF4-FFF2-40B4-BE49-F238E27FC236}">
                <a16:creationId xmlns:a16="http://schemas.microsoft.com/office/drawing/2014/main" id="{47470399-CC1C-450F-8BBE-BC43C8847926}"/>
              </a:ext>
            </a:extLst>
          </p:cNvPr>
          <p:cNvCxnSpPr>
            <a:cxnSpLocks/>
          </p:cNvCxnSpPr>
          <p:nvPr/>
        </p:nvCxnSpPr>
        <p:spPr>
          <a:xfrm>
            <a:off x="1233610" y="2433544"/>
            <a:ext cx="0" cy="61378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63" name="正方形/長方形 62">
            <a:extLst>
              <a:ext uri="{FF2B5EF4-FFF2-40B4-BE49-F238E27FC236}">
                <a16:creationId xmlns:a16="http://schemas.microsoft.com/office/drawing/2014/main" id="{EAE3F538-9BA6-4331-A1EF-C53A6C9B00E9}"/>
              </a:ext>
            </a:extLst>
          </p:cNvPr>
          <p:cNvSpPr/>
          <p:nvPr/>
        </p:nvSpPr>
        <p:spPr>
          <a:xfrm>
            <a:off x="835187" y="2565606"/>
            <a:ext cx="410690" cy="307777"/>
          </a:xfrm>
          <a:prstGeom prst="rect">
            <a:avLst/>
          </a:prstGeom>
        </p:spPr>
        <p:txBody>
          <a:bodyPr wrap="none">
            <a:spAutoFit/>
          </a:bodyPr>
          <a:lstStyle/>
          <a:p>
            <a:r>
              <a:rPr kumimoji="1" lang="en-US" altLang="ja-JP" sz="1400" dirty="0"/>
              <a:t>V</a:t>
            </a:r>
            <a:r>
              <a:rPr kumimoji="1" lang="en-US" altLang="ja-JP" sz="1400" baseline="-25000" dirty="0"/>
              <a:t>BE</a:t>
            </a:r>
            <a:endParaRPr lang="ja-JP" altLang="en-US" sz="1400" dirty="0"/>
          </a:p>
        </p:txBody>
      </p:sp>
      <p:cxnSp>
        <p:nvCxnSpPr>
          <p:cNvPr id="64" name="直線矢印コネクタ 63">
            <a:extLst>
              <a:ext uri="{FF2B5EF4-FFF2-40B4-BE49-F238E27FC236}">
                <a16:creationId xmlns:a16="http://schemas.microsoft.com/office/drawing/2014/main" id="{2383AAFC-C839-40C9-891A-8583F8D66A21}"/>
              </a:ext>
            </a:extLst>
          </p:cNvPr>
          <p:cNvCxnSpPr>
            <a:cxnSpLocks/>
          </p:cNvCxnSpPr>
          <p:nvPr/>
        </p:nvCxnSpPr>
        <p:spPr>
          <a:xfrm>
            <a:off x="1545923" y="1838821"/>
            <a:ext cx="0" cy="35756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5" name="正方形/長方形 64">
            <a:extLst>
              <a:ext uri="{FF2B5EF4-FFF2-40B4-BE49-F238E27FC236}">
                <a16:creationId xmlns:a16="http://schemas.microsoft.com/office/drawing/2014/main" id="{CD981CB3-7F3D-4DEF-89E3-68246320FC5F}"/>
              </a:ext>
            </a:extLst>
          </p:cNvPr>
          <p:cNvSpPr/>
          <p:nvPr/>
        </p:nvSpPr>
        <p:spPr>
          <a:xfrm>
            <a:off x="1472104" y="1842940"/>
            <a:ext cx="255198" cy="230832"/>
          </a:xfrm>
          <a:prstGeom prst="rect">
            <a:avLst/>
          </a:prstGeom>
        </p:spPr>
        <p:txBody>
          <a:bodyPr wrap="none">
            <a:spAutoFit/>
          </a:bodyPr>
          <a:lstStyle/>
          <a:p>
            <a:r>
              <a:rPr kumimoji="1" lang="en-US" altLang="ja-JP" sz="900" dirty="0"/>
              <a:t>I</a:t>
            </a:r>
            <a:r>
              <a:rPr kumimoji="1" lang="en-US" altLang="ja-JP" sz="900" baseline="-25000" dirty="0"/>
              <a:t>C</a:t>
            </a:r>
            <a:endParaRPr lang="ja-JP" altLang="en-US" sz="900" dirty="0"/>
          </a:p>
        </p:txBody>
      </p:sp>
      <p:sp>
        <p:nvSpPr>
          <p:cNvPr id="66" name="正方形/長方形 65">
            <a:extLst>
              <a:ext uri="{FF2B5EF4-FFF2-40B4-BE49-F238E27FC236}">
                <a16:creationId xmlns:a16="http://schemas.microsoft.com/office/drawing/2014/main" id="{011A7256-A530-4547-B356-56739155865E}"/>
              </a:ext>
            </a:extLst>
          </p:cNvPr>
          <p:cNvSpPr/>
          <p:nvPr/>
        </p:nvSpPr>
        <p:spPr>
          <a:xfrm>
            <a:off x="1139056" y="1237115"/>
            <a:ext cx="344966" cy="307777"/>
          </a:xfrm>
          <a:prstGeom prst="rect">
            <a:avLst/>
          </a:prstGeom>
        </p:spPr>
        <p:txBody>
          <a:bodyPr wrap="none">
            <a:spAutoFit/>
          </a:bodyPr>
          <a:lstStyle/>
          <a:p>
            <a:r>
              <a:rPr kumimoji="1" lang="en-US" altLang="ja-JP" sz="1400" dirty="0"/>
              <a:t>R</a:t>
            </a:r>
            <a:r>
              <a:rPr kumimoji="1" lang="en-US" altLang="ja-JP" sz="1400" baseline="-25000" dirty="0"/>
              <a:t>C</a:t>
            </a:r>
            <a:endParaRPr lang="ja-JP" altLang="en-US" sz="1400" dirty="0"/>
          </a:p>
        </p:txBody>
      </p:sp>
      <p:sp>
        <p:nvSpPr>
          <p:cNvPr id="67" name="正方形/長方形 66">
            <a:extLst>
              <a:ext uri="{FF2B5EF4-FFF2-40B4-BE49-F238E27FC236}">
                <a16:creationId xmlns:a16="http://schemas.microsoft.com/office/drawing/2014/main" id="{8F0E50CA-5C13-4082-A098-C29649A9F359}"/>
              </a:ext>
            </a:extLst>
          </p:cNvPr>
          <p:cNvSpPr/>
          <p:nvPr/>
        </p:nvSpPr>
        <p:spPr>
          <a:xfrm>
            <a:off x="622999" y="1873736"/>
            <a:ext cx="348172" cy="307777"/>
          </a:xfrm>
          <a:prstGeom prst="rect">
            <a:avLst/>
          </a:prstGeom>
        </p:spPr>
        <p:txBody>
          <a:bodyPr wrap="none">
            <a:spAutoFit/>
          </a:bodyPr>
          <a:lstStyle/>
          <a:p>
            <a:r>
              <a:rPr kumimoji="1" lang="en-US" altLang="ja-JP" sz="1400" dirty="0"/>
              <a:t>R</a:t>
            </a:r>
            <a:r>
              <a:rPr kumimoji="1" lang="en-US" altLang="ja-JP" sz="1400" baseline="-25000" dirty="0"/>
              <a:t>B</a:t>
            </a:r>
            <a:endParaRPr lang="ja-JP" altLang="en-US" sz="1400" dirty="0"/>
          </a:p>
        </p:txBody>
      </p:sp>
      <p:sp>
        <p:nvSpPr>
          <p:cNvPr id="68" name="正方形/長方形 67">
            <a:extLst>
              <a:ext uri="{FF2B5EF4-FFF2-40B4-BE49-F238E27FC236}">
                <a16:creationId xmlns:a16="http://schemas.microsoft.com/office/drawing/2014/main" id="{E49AD1AA-C4FB-4940-B2E1-B535A20498A5}"/>
              </a:ext>
            </a:extLst>
          </p:cNvPr>
          <p:cNvSpPr/>
          <p:nvPr/>
        </p:nvSpPr>
        <p:spPr>
          <a:xfrm>
            <a:off x="991419" y="2067871"/>
            <a:ext cx="295274" cy="307777"/>
          </a:xfrm>
          <a:prstGeom prst="rect">
            <a:avLst/>
          </a:prstGeom>
        </p:spPr>
        <p:txBody>
          <a:bodyPr wrap="none">
            <a:spAutoFit/>
          </a:bodyPr>
          <a:lstStyle/>
          <a:p>
            <a:r>
              <a:rPr kumimoji="1" lang="en-US" altLang="ja-JP" sz="1400" dirty="0"/>
              <a:t>I</a:t>
            </a:r>
            <a:r>
              <a:rPr kumimoji="1" lang="en-US" altLang="ja-JP" sz="1400" baseline="-25000" dirty="0"/>
              <a:t>B</a:t>
            </a:r>
            <a:endParaRPr lang="ja-JP" altLang="en-US" sz="1400" baseline="-25000" dirty="0"/>
          </a:p>
        </p:txBody>
      </p:sp>
      <p:cxnSp>
        <p:nvCxnSpPr>
          <p:cNvPr id="69" name="コネクタ: カギ線 68">
            <a:extLst>
              <a:ext uri="{FF2B5EF4-FFF2-40B4-BE49-F238E27FC236}">
                <a16:creationId xmlns:a16="http://schemas.microsoft.com/office/drawing/2014/main" id="{30150DF2-08B8-496B-9DC6-C16BE66A0327}"/>
              </a:ext>
            </a:extLst>
          </p:cNvPr>
          <p:cNvCxnSpPr>
            <a:cxnSpLocks/>
          </p:cNvCxnSpPr>
          <p:nvPr/>
        </p:nvCxnSpPr>
        <p:spPr>
          <a:xfrm rot="16200000" flipH="1">
            <a:off x="1059590" y="2109875"/>
            <a:ext cx="268679" cy="243893"/>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70" name="テキスト ボックス 69">
            <a:extLst>
              <a:ext uri="{FF2B5EF4-FFF2-40B4-BE49-F238E27FC236}">
                <a16:creationId xmlns:a16="http://schemas.microsoft.com/office/drawing/2014/main" id="{63A5413C-9DF9-45BE-9D59-36483BCA7A36}"/>
              </a:ext>
            </a:extLst>
          </p:cNvPr>
          <p:cNvSpPr txBox="1"/>
          <p:nvPr/>
        </p:nvSpPr>
        <p:spPr>
          <a:xfrm>
            <a:off x="977445" y="1871977"/>
            <a:ext cx="190416" cy="369332"/>
          </a:xfrm>
          <a:prstGeom prst="rect">
            <a:avLst/>
          </a:prstGeom>
          <a:noFill/>
        </p:spPr>
        <p:txBody>
          <a:bodyPr wrap="square" rtlCol="0">
            <a:spAutoFit/>
          </a:bodyPr>
          <a:lstStyle/>
          <a:p>
            <a:r>
              <a:rPr kumimoji="1" lang="en-US" altLang="ja-JP" dirty="0"/>
              <a:t> </a:t>
            </a:r>
            <a:endParaRPr kumimoji="1" lang="ja-JP" altLang="en-US" dirty="0"/>
          </a:p>
        </p:txBody>
      </p:sp>
      <p:sp>
        <p:nvSpPr>
          <p:cNvPr id="71" name="テキスト ボックス 70">
            <a:extLst>
              <a:ext uri="{FF2B5EF4-FFF2-40B4-BE49-F238E27FC236}">
                <a16:creationId xmlns:a16="http://schemas.microsoft.com/office/drawing/2014/main" id="{3CA2B77E-96B8-4AF0-A8B1-76858F190B13}"/>
              </a:ext>
            </a:extLst>
          </p:cNvPr>
          <p:cNvSpPr txBox="1"/>
          <p:nvPr/>
        </p:nvSpPr>
        <p:spPr>
          <a:xfrm>
            <a:off x="1316546" y="2325322"/>
            <a:ext cx="332981" cy="369332"/>
          </a:xfrm>
          <a:prstGeom prst="rect">
            <a:avLst/>
          </a:prstGeom>
          <a:noFill/>
        </p:spPr>
        <p:txBody>
          <a:bodyPr wrap="square" rtlCol="0">
            <a:spAutoFit/>
          </a:bodyPr>
          <a:lstStyle/>
          <a:p>
            <a:r>
              <a:rPr kumimoji="1" lang="en-US" altLang="ja-JP" dirty="0"/>
              <a:t> </a:t>
            </a:r>
            <a:endParaRPr kumimoji="1" lang="ja-JP" altLang="en-US" dirty="0"/>
          </a:p>
        </p:txBody>
      </p:sp>
      <p:cxnSp>
        <p:nvCxnSpPr>
          <p:cNvPr id="72" name="直線矢印コネクタ 71">
            <a:extLst>
              <a:ext uri="{FF2B5EF4-FFF2-40B4-BE49-F238E27FC236}">
                <a16:creationId xmlns:a16="http://schemas.microsoft.com/office/drawing/2014/main" id="{433CDF40-8503-4624-AFBD-43A99200B377}"/>
              </a:ext>
            </a:extLst>
          </p:cNvPr>
          <p:cNvCxnSpPr>
            <a:cxnSpLocks/>
          </p:cNvCxnSpPr>
          <p:nvPr/>
        </p:nvCxnSpPr>
        <p:spPr>
          <a:xfrm>
            <a:off x="1537456" y="2528620"/>
            <a:ext cx="0" cy="4696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3" name="正方形/長方形 72">
            <a:extLst>
              <a:ext uri="{FF2B5EF4-FFF2-40B4-BE49-F238E27FC236}">
                <a16:creationId xmlns:a16="http://schemas.microsoft.com/office/drawing/2014/main" id="{F0E4C9F6-E848-462B-A49D-50F65CFF74D4}"/>
              </a:ext>
            </a:extLst>
          </p:cNvPr>
          <p:cNvSpPr/>
          <p:nvPr/>
        </p:nvSpPr>
        <p:spPr>
          <a:xfrm>
            <a:off x="1476912" y="2637036"/>
            <a:ext cx="250390" cy="230832"/>
          </a:xfrm>
          <a:prstGeom prst="rect">
            <a:avLst/>
          </a:prstGeom>
        </p:spPr>
        <p:txBody>
          <a:bodyPr wrap="none">
            <a:spAutoFit/>
          </a:bodyPr>
          <a:lstStyle/>
          <a:p>
            <a:r>
              <a:rPr kumimoji="1" lang="en-US" altLang="ja-JP" sz="900" dirty="0"/>
              <a:t>I</a:t>
            </a:r>
            <a:r>
              <a:rPr kumimoji="1" lang="en-US" altLang="ja-JP" sz="900" baseline="-25000" dirty="0"/>
              <a:t>E</a:t>
            </a:r>
            <a:endParaRPr lang="ja-JP" altLang="en-US" sz="900" dirty="0"/>
          </a:p>
        </p:txBody>
      </p:sp>
      <p:sp>
        <p:nvSpPr>
          <p:cNvPr id="74" name="正方形/長方形 73">
            <a:extLst>
              <a:ext uri="{FF2B5EF4-FFF2-40B4-BE49-F238E27FC236}">
                <a16:creationId xmlns:a16="http://schemas.microsoft.com/office/drawing/2014/main" id="{84AD0FCD-8F7C-4331-BB9E-D8E8B2509B8E}"/>
              </a:ext>
            </a:extLst>
          </p:cNvPr>
          <p:cNvSpPr/>
          <p:nvPr/>
        </p:nvSpPr>
        <p:spPr>
          <a:xfrm>
            <a:off x="527437" y="2433544"/>
            <a:ext cx="341760" cy="307777"/>
          </a:xfrm>
          <a:prstGeom prst="rect">
            <a:avLst/>
          </a:prstGeom>
        </p:spPr>
        <p:txBody>
          <a:bodyPr wrap="none">
            <a:spAutoFit/>
          </a:bodyPr>
          <a:lstStyle/>
          <a:p>
            <a:r>
              <a:rPr kumimoji="1" lang="en-US" altLang="ja-JP" sz="1400" dirty="0"/>
              <a:t>C</a:t>
            </a:r>
            <a:r>
              <a:rPr kumimoji="1" lang="en-US" altLang="ja-JP" sz="1400" baseline="-25000" dirty="0"/>
              <a:t>1</a:t>
            </a:r>
            <a:endParaRPr lang="ja-JP" altLang="en-US" sz="1400" dirty="0"/>
          </a:p>
        </p:txBody>
      </p:sp>
      <p:sp>
        <p:nvSpPr>
          <p:cNvPr id="75" name="正方形/長方形 74">
            <a:extLst>
              <a:ext uri="{FF2B5EF4-FFF2-40B4-BE49-F238E27FC236}">
                <a16:creationId xmlns:a16="http://schemas.microsoft.com/office/drawing/2014/main" id="{47D12E38-B361-463A-8284-B49FAF12759A}"/>
              </a:ext>
            </a:extLst>
          </p:cNvPr>
          <p:cNvSpPr/>
          <p:nvPr/>
        </p:nvSpPr>
        <p:spPr>
          <a:xfrm>
            <a:off x="1671238" y="1425064"/>
            <a:ext cx="341760" cy="307777"/>
          </a:xfrm>
          <a:prstGeom prst="rect">
            <a:avLst/>
          </a:prstGeom>
        </p:spPr>
        <p:txBody>
          <a:bodyPr wrap="none">
            <a:spAutoFit/>
          </a:bodyPr>
          <a:lstStyle/>
          <a:p>
            <a:r>
              <a:rPr kumimoji="1" lang="en-US" altLang="ja-JP" sz="1400" dirty="0"/>
              <a:t>C</a:t>
            </a:r>
            <a:r>
              <a:rPr kumimoji="1" lang="en-US" altLang="ja-JP" sz="1400" baseline="-25000" dirty="0"/>
              <a:t>2</a:t>
            </a:r>
            <a:endParaRPr lang="ja-JP" altLang="en-US" sz="1400" dirty="0"/>
          </a:p>
        </p:txBody>
      </p:sp>
      <p:sp>
        <p:nvSpPr>
          <p:cNvPr id="76" name="正方形/長方形 75">
            <a:extLst>
              <a:ext uri="{FF2B5EF4-FFF2-40B4-BE49-F238E27FC236}">
                <a16:creationId xmlns:a16="http://schemas.microsoft.com/office/drawing/2014/main" id="{DF1237AB-0A0D-4B8B-9DD1-E2F2F351B75B}"/>
              </a:ext>
            </a:extLst>
          </p:cNvPr>
          <p:cNvSpPr/>
          <p:nvPr/>
        </p:nvSpPr>
        <p:spPr>
          <a:xfrm>
            <a:off x="1165724" y="1842940"/>
            <a:ext cx="418704" cy="307777"/>
          </a:xfrm>
          <a:prstGeom prst="rect">
            <a:avLst/>
          </a:prstGeom>
        </p:spPr>
        <p:txBody>
          <a:bodyPr wrap="none">
            <a:spAutoFit/>
          </a:bodyPr>
          <a:lstStyle/>
          <a:p>
            <a:r>
              <a:rPr kumimoji="1" lang="en-US" altLang="ja-JP" sz="1400" dirty="0"/>
              <a:t>V</a:t>
            </a:r>
            <a:r>
              <a:rPr kumimoji="1" lang="en-US" altLang="ja-JP" sz="1400" baseline="-25000" dirty="0"/>
              <a:t>RB</a:t>
            </a:r>
            <a:endParaRPr lang="ja-JP" altLang="en-US" sz="1400" dirty="0"/>
          </a:p>
        </p:txBody>
      </p:sp>
      <p:cxnSp>
        <p:nvCxnSpPr>
          <p:cNvPr id="77" name="直線矢印コネクタ 76">
            <a:extLst>
              <a:ext uri="{FF2B5EF4-FFF2-40B4-BE49-F238E27FC236}">
                <a16:creationId xmlns:a16="http://schemas.microsoft.com/office/drawing/2014/main" id="{19A7B472-C8F5-4FA2-BAF6-C8155E56C2FC}"/>
              </a:ext>
            </a:extLst>
          </p:cNvPr>
          <p:cNvCxnSpPr>
            <a:cxnSpLocks/>
          </p:cNvCxnSpPr>
          <p:nvPr/>
        </p:nvCxnSpPr>
        <p:spPr>
          <a:xfrm>
            <a:off x="1649527" y="1145212"/>
            <a:ext cx="0" cy="587629"/>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78" name="正方形/長方形 77">
            <a:extLst>
              <a:ext uri="{FF2B5EF4-FFF2-40B4-BE49-F238E27FC236}">
                <a16:creationId xmlns:a16="http://schemas.microsoft.com/office/drawing/2014/main" id="{D06B3E33-CAD0-49B8-91F7-CD2EA0EBB118}"/>
              </a:ext>
            </a:extLst>
          </p:cNvPr>
          <p:cNvSpPr/>
          <p:nvPr/>
        </p:nvSpPr>
        <p:spPr>
          <a:xfrm>
            <a:off x="1584428" y="1190295"/>
            <a:ext cx="349776" cy="307777"/>
          </a:xfrm>
          <a:prstGeom prst="rect">
            <a:avLst/>
          </a:prstGeom>
        </p:spPr>
        <p:txBody>
          <a:bodyPr wrap="none">
            <a:spAutoFit/>
          </a:bodyPr>
          <a:lstStyle/>
          <a:p>
            <a:r>
              <a:rPr kumimoji="1" lang="en-US" altLang="ja-JP" sz="1400" dirty="0"/>
              <a:t>V</a:t>
            </a:r>
            <a:r>
              <a:rPr kumimoji="1" lang="en-US" altLang="ja-JP" sz="1400" baseline="-25000" dirty="0"/>
              <a:t>C</a:t>
            </a:r>
            <a:endParaRPr lang="ja-JP" altLang="en-US" sz="1400" dirty="0"/>
          </a:p>
        </p:txBody>
      </p:sp>
      <p:sp>
        <p:nvSpPr>
          <p:cNvPr id="79" name="正方形/長方形 78">
            <a:extLst>
              <a:ext uri="{FF2B5EF4-FFF2-40B4-BE49-F238E27FC236}">
                <a16:creationId xmlns:a16="http://schemas.microsoft.com/office/drawing/2014/main" id="{DC444ABD-27F5-473D-9BDE-75F29A5880B9}"/>
              </a:ext>
            </a:extLst>
          </p:cNvPr>
          <p:cNvSpPr/>
          <p:nvPr/>
        </p:nvSpPr>
        <p:spPr>
          <a:xfrm>
            <a:off x="1870106" y="780921"/>
            <a:ext cx="229550" cy="307777"/>
          </a:xfrm>
          <a:prstGeom prst="rect">
            <a:avLst/>
          </a:prstGeom>
        </p:spPr>
        <p:txBody>
          <a:bodyPr wrap="none">
            <a:spAutoFit/>
          </a:bodyPr>
          <a:lstStyle/>
          <a:p>
            <a:r>
              <a:rPr lang="en-US" altLang="ja-JP" sz="1400" dirty="0"/>
              <a:t>I</a:t>
            </a:r>
            <a:endParaRPr lang="ja-JP" altLang="en-US" sz="1400" dirty="0"/>
          </a:p>
        </p:txBody>
      </p:sp>
      <p:cxnSp>
        <p:nvCxnSpPr>
          <p:cNvPr id="80" name="直線矢印コネクタ 79">
            <a:extLst>
              <a:ext uri="{FF2B5EF4-FFF2-40B4-BE49-F238E27FC236}">
                <a16:creationId xmlns:a16="http://schemas.microsoft.com/office/drawing/2014/main" id="{9B346910-74D6-4919-9F72-F34D77562BFE}"/>
              </a:ext>
            </a:extLst>
          </p:cNvPr>
          <p:cNvCxnSpPr>
            <a:cxnSpLocks/>
          </p:cNvCxnSpPr>
          <p:nvPr/>
        </p:nvCxnSpPr>
        <p:spPr>
          <a:xfrm flipH="1">
            <a:off x="1753684" y="1072015"/>
            <a:ext cx="46239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1" name="直線矢印コネクタ 80">
            <a:extLst>
              <a:ext uri="{FF2B5EF4-FFF2-40B4-BE49-F238E27FC236}">
                <a16:creationId xmlns:a16="http://schemas.microsoft.com/office/drawing/2014/main" id="{EDDAA226-6307-4B24-B0B6-D82CE6DF7933}"/>
              </a:ext>
            </a:extLst>
          </p:cNvPr>
          <p:cNvCxnSpPr>
            <a:cxnSpLocks/>
          </p:cNvCxnSpPr>
          <p:nvPr/>
        </p:nvCxnSpPr>
        <p:spPr>
          <a:xfrm>
            <a:off x="1682472" y="1799223"/>
            <a:ext cx="0" cy="124810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82" name="正方形/長方形 81">
            <a:extLst>
              <a:ext uri="{FF2B5EF4-FFF2-40B4-BE49-F238E27FC236}">
                <a16:creationId xmlns:a16="http://schemas.microsoft.com/office/drawing/2014/main" id="{4B8B287E-A507-4BA4-B039-23B063C6F239}"/>
              </a:ext>
            </a:extLst>
          </p:cNvPr>
          <p:cNvSpPr/>
          <p:nvPr/>
        </p:nvSpPr>
        <p:spPr>
          <a:xfrm>
            <a:off x="1623691" y="2290144"/>
            <a:ext cx="407484" cy="307777"/>
          </a:xfrm>
          <a:prstGeom prst="rect">
            <a:avLst/>
          </a:prstGeom>
        </p:spPr>
        <p:txBody>
          <a:bodyPr wrap="none">
            <a:spAutoFit/>
          </a:bodyPr>
          <a:lstStyle/>
          <a:p>
            <a:r>
              <a:rPr kumimoji="1" lang="en-US" altLang="ja-JP" sz="1400" dirty="0"/>
              <a:t>V</a:t>
            </a:r>
            <a:r>
              <a:rPr kumimoji="1" lang="en-US" altLang="ja-JP" sz="1400" baseline="-25000" dirty="0"/>
              <a:t>CE</a:t>
            </a:r>
            <a:endParaRPr lang="ja-JP" altLang="en-US" sz="1400" dirty="0"/>
          </a:p>
        </p:txBody>
      </p:sp>
    </p:spTree>
    <p:extLst>
      <p:ext uri="{BB962C8B-B14F-4D97-AF65-F5344CB8AC3E}">
        <p14:creationId xmlns:p14="http://schemas.microsoft.com/office/powerpoint/2010/main" val="586669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a:t>
            </a:r>
            <a:r>
              <a:rPr kumimoji="1" lang="ja-JP" altLang="en-US" sz="1100"/>
              <a:t>電子回路</a:t>
            </a:r>
            <a:r>
              <a:rPr kumimoji="1" lang="en-US" altLang="ja-JP" sz="1100" dirty="0"/>
              <a:t>I</a:t>
            </a:r>
            <a:r>
              <a:rPr kumimoji="1" lang="ja-JP" altLang="en-US" sz="1100"/>
              <a:t>  </a:t>
            </a:r>
            <a:r>
              <a:rPr kumimoji="1" lang="ja-JP" altLang="en-US" sz="1100" dirty="0"/>
              <a:t>授業</a:t>
            </a:r>
            <a:r>
              <a:rPr kumimoji="1" lang="ja-JP" altLang="en-US" sz="1100"/>
              <a:t>資料</a:t>
            </a:r>
            <a:r>
              <a:rPr kumimoji="1" lang="en-US" altLang="ja-JP" sz="1100" dirty="0"/>
              <a:t>16: </a:t>
            </a:r>
            <a:r>
              <a:rPr kumimoji="1" lang="ja-JP" altLang="en-US" sz="1100" dirty="0"/>
              <a:t>整流回路</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5" name="テキスト ボックス 4">
            <a:extLst>
              <a:ext uri="{FF2B5EF4-FFF2-40B4-BE49-F238E27FC236}">
                <a16:creationId xmlns:a16="http://schemas.microsoft.com/office/drawing/2014/main" id="{B006129B-D994-4756-B9FF-31879E38920D}"/>
              </a:ext>
            </a:extLst>
          </p:cNvPr>
          <p:cNvSpPr txBox="1"/>
          <p:nvPr/>
        </p:nvSpPr>
        <p:spPr>
          <a:xfrm>
            <a:off x="-2" y="536784"/>
            <a:ext cx="1972735" cy="253916"/>
          </a:xfrm>
          <a:prstGeom prst="rect">
            <a:avLst/>
          </a:prstGeom>
          <a:noFill/>
        </p:spPr>
        <p:txBody>
          <a:bodyPr wrap="square" rtlCol="0">
            <a:spAutoFit/>
          </a:bodyPr>
          <a:lstStyle/>
          <a:p>
            <a:r>
              <a:rPr kumimoji="1" lang="ja-JP" altLang="en-US" sz="1050" dirty="0"/>
              <a:t>ダイオードの順方向特性：</a:t>
            </a:r>
            <a:endParaRPr kumimoji="1" lang="en-US" altLang="ja-JP" sz="1050" dirty="0"/>
          </a:p>
        </p:txBody>
      </p:sp>
      <p:sp>
        <p:nvSpPr>
          <p:cNvPr id="6" name="テキスト ボックス 5">
            <a:extLst>
              <a:ext uri="{FF2B5EF4-FFF2-40B4-BE49-F238E27FC236}">
                <a16:creationId xmlns:a16="http://schemas.microsoft.com/office/drawing/2014/main" id="{CB776D22-E6F5-425E-80B0-8BFAE413C6AC}"/>
              </a:ext>
            </a:extLst>
          </p:cNvPr>
          <p:cNvSpPr txBox="1"/>
          <p:nvPr/>
        </p:nvSpPr>
        <p:spPr>
          <a:xfrm>
            <a:off x="4673605" y="536784"/>
            <a:ext cx="1761068" cy="253916"/>
          </a:xfrm>
          <a:prstGeom prst="rect">
            <a:avLst/>
          </a:prstGeom>
          <a:noFill/>
        </p:spPr>
        <p:txBody>
          <a:bodyPr wrap="square" rtlCol="0">
            <a:spAutoFit/>
          </a:bodyPr>
          <a:lstStyle/>
          <a:p>
            <a:r>
              <a:rPr kumimoji="1" lang="ja-JP" altLang="en-US" sz="1050" dirty="0"/>
              <a:t>ダイオードの回路記号：</a:t>
            </a:r>
            <a:endParaRPr kumimoji="1" lang="en-US" altLang="ja-JP" sz="1050" dirty="0"/>
          </a:p>
        </p:txBody>
      </p:sp>
      <p:sp>
        <p:nvSpPr>
          <p:cNvPr id="7" name="テキスト ボックス 6">
            <a:extLst>
              <a:ext uri="{FF2B5EF4-FFF2-40B4-BE49-F238E27FC236}">
                <a16:creationId xmlns:a16="http://schemas.microsoft.com/office/drawing/2014/main" id="{0476C418-8071-42D9-BC78-498A1B8B89FB}"/>
              </a:ext>
            </a:extLst>
          </p:cNvPr>
          <p:cNvSpPr txBox="1"/>
          <p:nvPr/>
        </p:nvSpPr>
        <p:spPr>
          <a:xfrm>
            <a:off x="2929468" y="536784"/>
            <a:ext cx="1329268" cy="253916"/>
          </a:xfrm>
          <a:prstGeom prst="rect">
            <a:avLst/>
          </a:prstGeom>
          <a:noFill/>
        </p:spPr>
        <p:txBody>
          <a:bodyPr wrap="square" rtlCol="0">
            <a:spAutoFit/>
          </a:bodyPr>
          <a:lstStyle/>
          <a:p>
            <a:r>
              <a:rPr kumimoji="1" lang="ja-JP" altLang="en-US" sz="1050" dirty="0"/>
              <a:t>近似特性：</a:t>
            </a:r>
            <a:endParaRPr kumimoji="1" lang="en-US" altLang="ja-JP" sz="1050" dirty="0"/>
          </a:p>
        </p:txBody>
      </p:sp>
      <p:sp>
        <p:nvSpPr>
          <p:cNvPr id="8" name="テキスト ボックス 7">
            <a:extLst>
              <a:ext uri="{FF2B5EF4-FFF2-40B4-BE49-F238E27FC236}">
                <a16:creationId xmlns:a16="http://schemas.microsoft.com/office/drawing/2014/main" id="{A5667F92-3081-451F-A859-7C74A40A9E53}"/>
              </a:ext>
            </a:extLst>
          </p:cNvPr>
          <p:cNvSpPr txBox="1"/>
          <p:nvPr/>
        </p:nvSpPr>
        <p:spPr>
          <a:xfrm>
            <a:off x="-3" y="2687321"/>
            <a:ext cx="1972735" cy="253916"/>
          </a:xfrm>
          <a:prstGeom prst="rect">
            <a:avLst/>
          </a:prstGeom>
          <a:noFill/>
        </p:spPr>
        <p:txBody>
          <a:bodyPr wrap="square" rtlCol="0">
            <a:spAutoFit/>
          </a:bodyPr>
          <a:lstStyle/>
          <a:p>
            <a:r>
              <a:rPr kumimoji="1" lang="ja-JP" altLang="en-US" sz="1050" dirty="0"/>
              <a:t>半波整流回路：</a:t>
            </a:r>
            <a:endParaRPr kumimoji="1" lang="en-US" altLang="ja-JP" sz="1050" dirty="0"/>
          </a:p>
        </p:txBody>
      </p:sp>
      <p:sp>
        <p:nvSpPr>
          <p:cNvPr id="9" name="正方形/長方形 8">
            <a:extLst>
              <a:ext uri="{FF2B5EF4-FFF2-40B4-BE49-F238E27FC236}">
                <a16:creationId xmlns:a16="http://schemas.microsoft.com/office/drawing/2014/main" id="{877EC411-5A65-4925-A3ED-705B447D7593}"/>
              </a:ext>
            </a:extLst>
          </p:cNvPr>
          <p:cNvSpPr/>
          <p:nvPr/>
        </p:nvSpPr>
        <p:spPr>
          <a:xfrm>
            <a:off x="2286001" y="2932770"/>
            <a:ext cx="1999725" cy="12751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F7BEA303-A594-4297-AB40-00457643A7A8}"/>
              </a:ext>
            </a:extLst>
          </p:cNvPr>
          <p:cNvSpPr txBox="1"/>
          <p:nvPr/>
        </p:nvSpPr>
        <p:spPr>
          <a:xfrm>
            <a:off x="-3" y="1849118"/>
            <a:ext cx="6595536" cy="746358"/>
          </a:xfrm>
          <a:prstGeom prst="rect">
            <a:avLst/>
          </a:prstGeom>
          <a:noFill/>
        </p:spPr>
        <p:txBody>
          <a:bodyPr wrap="square" rtlCol="0">
            <a:spAutoFit/>
          </a:bodyPr>
          <a:lstStyle/>
          <a:p>
            <a:r>
              <a:rPr kumimoji="1" lang="ja-JP" altLang="en-US" sz="1050" dirty="0"/>
              <a:t>確認事項（</a:t>
            </a:r>
            <a:r>
              <a:rPr kumimoji="1" lang="en-US" altLang="ja-JP" sz="1050" dirty="0"/>
              <a:t>2</a:t>
            </a:r>
            <a:r>
              <a:rPr kumimoji="1" lang="ja-JP" altLang="en-US" sz="1050" dirty="0"/>
              <a:t>点）：</a:t>
            </a:r>
            <a:endParaRPr kumimoji="1" lang="en-US" altLang="ja-JP" sz="1050" dirty="0"/>
          </a:p>
          <a:p>
            <a:r>
              <a:rPr kumimoji="1" lang="ja-JP" altLang="en-US" sz="1600" dirty="0"/>
              <a:t>（１）</a:t>
            </a:r>
            <a:endParaRPr kumimoji="1" lang="en-US" altLang="ja-JP" sz="1600" dirty="0"/>
          </a:p>
          <a:p>
            <a:r>
              <a:rPr kumimoji="1" lang="ja-JP" altLang="en-US" sz="1600" dirty="0"/>
              <a:t>（２）</a:t>
            </a:r>
            <a:endParaRPr kumimoji="1" lang="en-US" altLang="ja-JP" sz="1600" dirty="0"/>
          </a:p>
        </p:txBody>
      </p:sp>
      <p:sp>
        <p:nvSpPr>
          <p:cNvPr id="11" name="正方形/長方形 10">
            <a:extLst>
              <a:ext uri="{FF2B5EF4-FFF2-40B4-BE49-F238E27FC236}">
                <a16:creationId xmlns:a16="http://schemas.microsoft.com/office/drawing/2014/main" id="{96B5C7BA-5CA2-40B5-93AD-6DD68274F372}"/>
              </a:ext>
            </a:extLst>
          </p:cNvPr>
          <p:cNvSpPr/>
          <p:nvPr/>
        </p:nvSpPr>
        <p:spPr>
          <a:xfrm>
            <a:off x="286276" y="5218769"/>
            <a:ext cx="1999725" cy="12751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BF87BC74-2D43-4FC6-AF04-ABFDC6CC274C}"/>
              </a:ext>
            </a:extLst>
          </p:cNvPr>
          <p:cNvSpPr/>
          <p:nvPr/>
        </p:nvSpPr>
        <p:spPr>
          <a:xfrm>
            <a:off x="4258736" y="5218769"/>
            <a:ext cx="1999725" cy="127516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A3423FD5-03DB-40DA-A673-3036CB7C9815}"/>
              </a:ext>
            </a:extLst>
          </p:cNvPr>
          <p:cNvSpPr/>
          <p:nvPr/>
        </p:nvSpPr>
        <p:spPr>
          <a:xfrm>
            <a:off x="561441" y="3847699"/>
            <a:ext cx="1299637" cy="5183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DAD449E1-63D8-42DB-ADB4-ED02B7ABFAD3}"/>
              </a:ext>
            </a:extLst>
          </p:cNvPr>
          <p:cNvSpPr txBox="1"/>
          <p:nvPr/>
        </p:nvSpPr>
        <p:spPr>
          <a:xfrm>
            <a:off x="658811" y="4379658"/>
            <a:ext cx="1299637" cy="253916"/>
          </a:xfrm>
          <a:prstGeom prst="rect">
            <a:avLst/>
          </a:prstGeom>
          <a:noFill/>
        </p:spPr>
        <p:txBody>
          <a:bodyPr wrap="square" rtlCol="0">
            <a:spAutoFit/>
          </a:bodyPr>
          <a:lstStyle/>
          <a:p>
            <a:pPr algn="r"/>
            <a:r>
              <a:rPr kumimoji="1" lang="ja-JP" altLang="en-US" sz="1050" dirty="0"/>
              <a:t>のとき</a:t>
            </a:r>
            <a:endParaRPr kumimoji="1" lang="en-US" altLang="ja-JP" sz="1050" dirty="0"/>
          </a:p>
        </p:txBody>
      </p:sp>
      <p:sp>
        <p:nvSpPr>
          <p:cNvPr id="15" name="正方形/長方形 14">
            <a:extLst>
              <a:ext uri="{FF2B5EF4-FFF2-40B4-BE49-F238E27FC236}">
                <a16:creationId xmlns:a16="http://schemas.microsoft.com/office/drawing/2014/main" id="{07AE159A-8E9B-43B2-B33A-BC683910C559}"/>
              </a:ext>
            </a:extLst>
          </p:cNvPr>
          <p:cNvSpPr/>
          <p:nvPr/>
        </p:nvSpPr>
        <p:spPr>
          <a:xfrm>
            <a:off x="4759855" y="3847699"/>
            <a:ext cx="1299637" cy="5183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FDE058D5-8871-434D-BDDF-CFC19964AC1A}"/>
              </a:ext>
            </a:extLst>
          </p:cNvPr>
          <p:cNvSpPr txBox="1"/>
          <p:nvPr/>
        </p:nvSpPr>
        <p:spPr>
          <a:xfrm>
            <a:off x="4857225" y="4379658"/>
            <a:ext cx="1299637" cy="253916"/>
          </a:xfrm>
          <a:prstGeom prst="rect">
            <a:avLst/>
          </a:prstGeom>
          <a:noFill/>
        </p:spPr>
        <p:txBody>
          <a:bodyPr wrap="square" rtlCol="0">
            <a:spAutoFit/>
          </a:bodyPr>
          <a:lstStyle/>
          <a:p>
            <a:pPr algn="r"/>
            <a:r>
              <a:rPr kumimoji="1" lang="ja-JP" altLang="en-US" sz="1050" dirty="0"/>
              <a:t>のとき</a:t>
            </a:r>
            <a:endParaRPr kumimoji="1" lang="en-US" altLang="ja-JP" sz="1050" dirty="0"/>
          </a:p>
        </p:txBody>
      </p:sp>
      <p:sp>
        <p:nvSpPr>
          <p:cNvPr id="2" name="楕円 1">
            <a:extLst>
              <a:ext uri="{FF2B5EF4-FFF2-40B4-BE49-F238E27FC236}">
                <a16:creationId xmlns:a16="http://schemas.microsoft.com/office/drawing/2014/main" id="{8CEA7C34-5F0E-4648-A2FD-BB5AD5F68A60}"/>
              </a:ext>
            </a:extLst>
          </p:cNvPr>
          <p:cNvSpPr/>
          <p:nvPr/>
        </p:nvSpPr>
        <p:spPr>
          <a:xfrm>
            <a:off x="3213864" y="4563601"/>
            <a:ext cx="144000" cy="1440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7" name="直線矢印コネクタ 16">
            <a:extLst>
              <a:ext uri="{FF2B5EF4-FFF2-40B4-BE49-F238E27FC236}">
                <a16:creationId xmlns:a16="http://schemas.microsoft.com/office/drawing/2014/main" id="{0397DD3C-D75A-48EA-AE56-48C499E8DEC6}"/>
              </a:ext>
            </a:extLst>
          </p:cNvPr>
          <p:cNvCxnSpPr>
            <a:cxnSpLocks/>
            <a:stCxn id="9" idx="2"/>
            <a:endCxn id="2" idx="0"/>
          </p:cNvCxnSpPr>
          <p:nvPr/>
        </p:nvCxnSpPr>
        <p:spPr>
          <a:xfrm>
            <a:off x="3285864" y="4207933"/>
            <a:ext cx="0" cy="35566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コネクタ: カギ線 21">
            <a:extLst>
              <a:ext uri="{FF2B5EF4-FFF2-40B4-BE49-F238E27FC236}">
                <a16:creationId xmlns:a16="http://schemas.microsoft.com/office/drawing/2014/main" id="{EFA80E42-3FF9-4310-B02D-265B1BACCC66}"/>
              </a:ext>
            </a:extLst>
          </p:cNvPr>
          <p:cNvCxnSpPr>
            <a:stCxn id="2" idx="2"/>
            <a:endCxn id="11" idx="0"/>
          </p:cNvCxnSpPr>
          <p:nvPr/>
        </p:nvCxnSpPr>
        <p:spPr>
          <a:xfrm rot="10800000" flipV="1">
            <a:off x="1286140" y="4635601"/>
            <a:ext cx="1927725" cy="583168"/>
          </a:xfrm>
          <a:prstGeom prst="bentConnector2">
            <a:avLst/>
          </a:prstGeom>
          <a:ln>
            <a:tailEnd type="triangle"/>
          </a:ln>
        </p:spPr>
        <p:style>
          <a:lnRef idx="1">
            <a:schemeClr val="dk1"/>
          </a:lnRef>
          <a:fillRef idx="0">
            <a:schemeClr val="dk1"/>
          </a:fillRef>
          <a:effectRef idx="0">
            <a:schemeClr val="dk1"/>
          </a:effectRef>
          <a:fontRef idx="minor">
            <a:schemeClr val="tx1"/>
          </a:fontRef>
        </p:style>
      </p:cxnSp>
      <p:cxnSp>
        <p:nvCxnSpPr>
          <p:cNvPr id="23" name="コネクタ: カギ線 22">
            <a:extLst>
              <a:ext uri="{FF2B5EF4-FFF2-40B4-BE49-F238E27FC236}">
                <a16:creationId xmlns:a16="http://schemas.microsoft.com/office/drawing/2014/main" id="{70A89930-05F1-45C9-B483-7C607F10BFC9}"/>
              </a:ext>
            </a:extLst>
          </p:cNvPr>
          <p:cNvCxnSpPr>
            <a:cxnSpLocks/>
            <a:stCxn id="2" idx="6"/>
            <a:endCxn id="12" idx="0"/>
          </p:cNvCxnSpPr>
          <p:nvPr/>
        </p:nvCxnSpPr>
        <p:spPr>
          <a:xfrm>
            <a:off x="3357864" y="4635601"/>
            <a:ext cx="1900735" cy="583168"/>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26" name="テキスト ボックス 25">
            <a:extLst>
              <a:ext uri="{FF2B5EF4-FFF2-40B4-BE49-F238E27FC236}">
                <a16:creationId xmlns:a16="http://schemas.microsoft.com/office/drawing/2014/main" id="{001A3EEE-5BB3-46AF-89F9-95B38D50E241}"/>
              </a:ext>
            </a:extLst>
          </p:cNvPr>
          <p:cNvSpPr txBox="1"/>
          <p:nvPr/>
        </p:nvSpPr>
        <p:spPr>
          <a:xfrm>
            <a:off x="207796" y="6546741"/>
            <a:ext cx="1299637" cy="253916"/>
          </a:xfrm>
          <a:prstGeom prst="rect">
            <a:avLst/>
          </a:prstGeom>
          <a:noFill/>
        </p:spPr>
        <p:txBody>
          <a:bodyPr wrap="square" rtlCol="0">
            <a:spAutoFit/>
          </a:bodyPr>
          <a:lstStyle/>
          <a:p>
            <a:r>
              <a:rPr kumimoji="1" lang="ja-JP" altLang="en-US" sz="1050" dirty="0"/>
              <a:t>抵抗に流れる電圧</a:t>
            </a:r>
            <a:endParaRPr kumimoji="1" lang="en-US" altLang="ja-JP" sz="1050" dirty="0"/>
          </a:p>
        </p:txBody>
      </p:sp>
      <p:sp>
        <p:nvSpPr>
          <p:cNvPr id="27" name="正方形/長方形 26">
            <a:extLst>
              <a:ext uri="{FF2B5EF4-FFF2-40B4-BE49-F238E27FC236}">
                <a16:creationId xmlns:a16="http://schemas.microsoft.com/office/drawing/2014/main" id="{05AEBB41-7BCF-4E8A-8030-626EAF1699E2}"/>
              </a:ext>
            </a:extLst>
          </p:cNvPr>
          <p:cNvSpPr/>
          <p:nvPr/>
        </p:nvSpPr>
        <p:spPr>
          <a:xfrm>
            <a:off x="286276" y="6800657"/>
            <a:ext cx="1999725" cy="5183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269B5641-8DB5-42A0-913F-FE6D25E06F3A}"/>
              </a:ext>
            </a:extLst>
          </p:cNvPr>
          <p:cNvSpPr txBox="1"/>
          <p:nvPr/>
        </p:nvSpPr>
        <p:spPr>
          <a:xfrm>
            <a:off x="4180256" y="6546741"/>
            <a:ext cx="1299637" cy="253916"/>
          </a:xfrm>
          <a:prstGeom prst="rect">
            <a:avLst/>
          </a:prstGeom>
          <a:noFill/>
        </p:spPr>
        <p:txBody>
          <a:bodyPr wrap="square" rtlCol="0">
            <a:spAutoFit/>
          </a:bodyPr>
          <a:lstStyle/>
          <a:p>
            <a:r>
              <a:rPr kumimoji="1" lang="ja-JP" altLang="en-US" sz="1050" dirty="0"/>
              <a:t>抵抗に流れる電圧</a:t>
            </a:r>
            <a:endParaRPr kumimoji="1" lang="en-US" altLang="ja-JP" sz="1050" dirty="0"/>
          </a:p>
        </p:txBody>
      </p:sp>
      <p:sp>
        <p:nvSpPr>
          <p:cNvPr id="29" name="正方形/長方形 28">
            <a:extLst>
              <a:ext uri="{FF2B5EF4-FFF2-40B4-BE49-F238E27FC236}">
                <a16:creationId xmlns:a16="http://schemas.microsoft.com/office/drawing/2014/main" id="{DD746827-BB12-4CAC-8BF4-1E348ED133E0}"/>
              </a:ext>
            </a:extLst>
          </p:cNvPr>
          <p:cNvSpPr/>
          <p:nvPr/>
        </p:nvSpPr>
        <p:spPr>
          <a:xfrm>
            <a:off x="4258736" y="6800657"/>
            <a:ext cx="1999725" cy="51832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0" name="テキスト ボックス 29">
            <a:extLst>
              <a:ext uri="{FF2B5EF4-FFF2-40B4-BE49-F238E27FC236}">
                <a16:creationId xmlns:a16="http://schemas.microsoft.com/office/drawing/2014/main" id="{BC64A355-448B-4C7E-8277-D6BC96B65FC6}"/>
              </a:ext>
            </a:extLst>
          </p:cNvPr>
          <p:cNvSpPr txBox="1"/>
          <p:nvPr/>
        </p:nvSpPr>
        <p:spPr>
          <a:xfrm>
            <a:off x="0" y="7346393"/>
            <a:ext cx="6858000" cy="577081"/>
          </a:xfrm>
          <a:prstGeom prst="rect">
            <a:avLst/>
          </a:prstGeom>
          <a:noFill/>
        </p:spPr>
        <p:txBody>
          <a:bodyPr wrap="square" rtlCol="0">
            <a:spAutoFit/>
          </a:bodyPr>
          <a:lstStyle/>
          <a:p>
            <a:r>
              <a:rPr kumimoji="1" lang="ja-JP" altLang="en-US" sz="1050" dirty="0"/>
              <a:t>注意：</a:t>
            </a:r>
            <a:endParaRPr kumimoji="1" lang="en-US" altLang="ja-JP" sz="1050" dirty="0"/>
          </a:p>
          <a:p>
            <a:r>
              <a:rPr kumimoji="1" lang="ja-JP" altLang="en-US" sz="1050" dirty="0"/>
              <a:t>ダイオードに電流が流れる電圧は、</a:t>
            </a:r>
            <a:r>
              <a:rPr kumimoji="1" lang="en-US" altLang="ja-JP" sz="1050" dirty="0"/>
              <a:t>0.7V</a:t>
            </a:r>
            <a:r>
              <a:rPr kumimoji="1" lang="ja-JP" altLang="en-US" sz="1050" dirty="0"/>
              <a:t>と記載しているが、実際は</a:t>
            </a:r>
            <a:r>
              <a:rPr kumimoji="1" lang="en-US" altLang="ja-JP" sz="1050" dirty="0"/>
              <a:t>0.6</a:t>
            </a:r>
            <a:r>
              <a:rPr kumimoji="1" lang="ja-JP" altLang="en-US" sz="1050" dirty="0"/>
              <a:t>～</a:t>
            </a:r>
            <a:r>
              <a:rPr kumimoji="1" lang="en-US" altLang="ja-JP" sz="1050" dirty="0"/>
              <a:t>0.7V</a:t>
            </a:r>
            <a:r>
              <a:rPr kumimoji="1" lang="ja-JP" altLang="en-US" sz="1050" dirty="0"/>
              <a:t>の範囲であり、種類によって異なる。そのため、</a:t>
            </a:r>
            <a:r>
              <a:rPr kumimoji="1" lang="en-US" altLang="ja-JP" sz="1050" dirty="0"/>
              <a:t>0.7</a:t>
            </a:r>
            <a:r>
              <a:rPr kumimoji="1" lang="ja-JP" altLang="en-US" sz="1050" dirty="0"/>
              <a:t>を</a:t>
            </a:r>
            <a:r>
              <a:rPr kumimoji="1" lang="en-US" altLang="ja-JP" sz="1050" dirty="0"/>
              <a:t>Vo</a:t>
            </a:r>
            <a:r>
              <a:rPr kumimoji="1" lang="ja-JP" altLang="en-US" sz="1050" dirty="0"/>
              <a:t>などと変数化しておくと間違いがない。</a:t>
            </a:r>
            <a:endParaRPr kumimoji="1" lang="en-US" altLang="ja-JP" sz="1050" dirty="0"/>
          </a:p>
        </p:txBody>
      </p:sp>
      <mc:AlternateContent xmlns:mc="http://schemas.openxmlformats.org/markup-compatibility/2006" xmlns:a14="http://schemas.microsoft.com/office/drawing/2010/main">
        <mc:Choice Requires="a14">
          <p:sp>
            <p:nvSpPr>
              <p:cNvPr id="31" name="テキスト ボックス 30">
                <a:extLst>
                  <a:ext uri="{FF2B5EF4-FFF2-40B4-BE49-F238E27FC236}">
                    <a16:creationId xmlns:a16="http://schemas.microsoft.com/office/drawing/2014/main" id="{3C0219EA-A42A-48C9-A3AE-ABAE9D1718BC}"/>
                  </a:ext>
                </a:extLst>
              </p:cNvPr>
              <p:cNvSpPr txBox="1"/>
              <p:nvPr/>
            </p:nvSpPr>
            <p:spPr>
              <a:xfrm>
                <a:off x="0" y="7907223"/>
                <a:ext cx="6858000" cy="577081"/>
              </a:xfrm>
              <a:prstGeom prst="rect">
                <a:avLst/>
              </a:prstGeom>
              <a:noFill/>
            </p:spPr>
            <p:txBody>
              <a:bodyPr wrap="square" rtlCol="0">
                <a:spAutoFit/>
              </a:bodyPr>
              <a:lstStyle/>
              <a:p>
                <a:r>
                  <a:rPr kumimoji="1" lang="ja-JP" altLang="en-US" sz="1050" dirty="0"/>
                  <a:t>問題：</a:t>
                </a:r>
                <a:endParaRPr kumimoji="1" lang="en-US" altLang="ja-JP" sz="1050" dirty="0"/>
              </a:p>
              <a:p>
                <a:r>
                  <a:rPr kumimoji="1" lang="ja-JP" altLang="en-US" sz="1050" dirty="0"/>
                  <a:t>交流電源電圧として、</a:t>
                </a:r>
                <a14:m>
                  <m:oMath xmlns:m="http://schemas.openxmlformats.org/officeDocument/2006/math">
                    <m:r>
                      <a:rPr kumimoji="1" lang="en-US" altLang="ja-JP" sz="1050" b="0" i="1" smtClean="0">
                        <a:latin typeface="Cambria Math" panose="02040503050406030204" pitchFamily="18" charset="0"/>
                      </a:rPr>
                      <m:t>𝑒</m:t>
                    </m:r>
                    <m:r>
                      <a:rPr kumimoji="1" lang="en-US" altLang="ja-JP" sz="1050" b="0" i="1" smtClean="0">
                        <a:latin typeface="Cambria Math" panose="02040503050406030204" pitchFamily="18" charset="0"/>
                      </a:rPr>
                      <m:t>=3.0</m:t>
                    </m:r>
                    <m:func>
                      <m:funcPr>
                        <m:ctrlPr>
                          <a:rPr kumimoji="1" lang="en-US" altLang="ja-JP" sz="1050" b="0" i="1" smtClean="0">
                            <a:latin typeface="Cambria Math" panose="02040503050406030204" pitchFamily="18" charset="0"/>
                          </a:rPr>
                        </m:ctrlPr>
                      </m:funcPr>
                      <m:fName>
                        <m:r>
                          <m:rPr>
                            <m:sty m:val="p"/>
                          </m:rPr>
                          <a:rPr kumimoji="1" lang="en-US" altLang="ja-JP" sz="1050" b="0" i="0" smtClean="0">
                            <a:latin typeface="Cambria Math" panose="02040503050406030204" pitchFamily="18" charset="0"/>
                          </a:rPr>
                          <m:t>sin</m:t>
                        </m:r>
                      </m:fName>
                      <m:e>
                        <m:r>
                          <a:rPr kumimoji="1" lang="en-US" altLang="ja-JP" sz="1050" b="0" i="1" smtClean="0">
                            <a:latin typeface="Cambria Math" panose="02040503050406030204" pitchFamily="18" charset="0"/>
                          </a:rPr>
                          <m:t>100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func>
                    <m:r>
                      <a:rPr kumimoji="1" lang="en-US" altLang="ja-JP" sz="1050" b="0" i="0" smtClean="0">
                        <a:latin typeface="Cambria Math" panose="02040503050406030204" pitchFamily="18" charset="0"/>
                      </a:rPr>
                      <m:t> </m:t>
                    </m:r>
                  </m:oMath>
                </a14:m>
                <a:r>
                  <a:rPr kumimoji="1" lang="en-US" altLang="ja-JP" sz="1050" dirty="0"/>
                  <a:t>[V] </a:t>
                </a:r>
                <a:r>
                  <a:rPr kumimoji="1" lang="ja-JP" altLang="en-US" sz="1050" dirty="0"/>
                  <a:t>を与えた。ダイオードに電流が発生する電圧が</a:t>
                </a:r>
                <a:r>
                  <a:rPr kumimoji="1" lang="en-US" altLang="ja-JP" sz="1050" dirty="0"/>
                  <a:t>0.7[V]</a:t>
                </a:r>
                <a:r>
                  <a:rPr kumimoji="1" lang="ja-JP" altLang="en-US" sz="1050" dirty="0"/>
                  <a:t>のとき、抵抗</a:t>
                </a:r>
                <a14:m>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𝑣</m:t>
                        </m:r>
                      </m:e>
                      <m:sub>
                        <m:r>
                          <a:rPr kumimoji="1" lang="en-US" altLang="ja-JP" sz="1050" b="0" i="1" smtClean="0">
                            <a:latin typeface="Cambria Math" panose="02040503050406030204" pitchFamily="18" charset="0"/>
                          </a:rPr>
                          <m:t>𝑅</m:t>
                        </m:r>
                      </m:sub>
                    </m:sSub>
                  </m:oMath>
                </a14:m>
                <a:r>
                  <a:rPr kumimoji="1" lang="ja-JP" altLang="en-US" sz="1050" dirty="0"/>
                  <a:t>に発生する電圧の波形はどのようになるか？（</a:t>
                </a:r>
                <a14:m>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𝑣</m:t>
                        </m:r>
                      </m:e>
                      <m:sub>
                        <m:r>
                          <a:rPr kumimoji="1" lang="en-US" altLang="ja-JP" sz="1050" b="0" i="1" smtClean="0">
                            <a:latin typeface="Cambria Math" panose="02040503050406030204" pitchFamily="18" charset="0"/>
                          </a:rPr>
                          <m:t>𝑅</m:t>
                        </m:r>
                      </m:sub>
                    </m:sSub>
                  </m:oMath>
                </a14:m>
                <a:r>
                  <a:rPr kumimoji="1" lang="ja-JP" altLang="en-US" sz="1050" dirty="0"/>
                  <a:t>を半波整流波形と呼ぶ）</a:t>
                </a:r>
                <a:endParaRPr kumimoji="1" lang="en-US" altLang="ja-JP" sz="1050" dirty="0"/>
              </a:p>
            </p:txBody>
          </p:sp>
        </mc:Choice>
        <mc:Fallback xmlns="">
          <p:sp>
            <p:nvSpPr>
              <p:cNvPr id="31" name="テキスト ボックス 30">
                <a:extLst>
                  <a:ext uri="{FF2B5EF4-FFF2-40B4-BE49-F238E27FC236}">
                    <a16:creationId xmlns:a16="http://schemas.microsoft.com/office/drawing/2014/main" id="{3C0219EA-A42A-48C9-A3AE-ABAE9D1718BC}"/>
                  </a:ext>
                </a:extLst>
              </p:cNvPr>
              <p:cNvSpPr txBox="1">
                <a:spLocks noRot="1" noChangeAspect="1" noMove="1" noResize="1" noEditPoints="1" noAdjustHandles="1" noChangeArrowheads="1" noChangeShapeType="1" noTextEdit="1"/>
              </p:cNvSpPr>
              <p:nvPr/>
            </p:nvSpPr>
            <p:spPr>
              <a:xfrm>
                <a:off x="0" y="7907223"/>
                <a:ext cx="6858000" cy="577081"/>
              </a:xfrm>
              <a:prstGeom prst="rect">
                <a:avLst/>
              </a:prstGeom>
              <a:blipFill>
                <a:blip r:embed="rId2"/>
                <a:stretch>
                  <a:fillRect b="-5263"/>
                </a:stretch>
              </a:blipFill>
            </p:spPr>
            <p:txBody>
              <a:bodyPr/>
              <a:lstStyle/>
              <a:p>
                <a:r>
                  <a:rPr lang="ja-JP" altLang="en-US">
                    <a:noFill/>
                  </a:rPr>
                  <a:t> </a:t>
                </a:r>
              </a:p>
            </p:txBody>
          </p:sp>
        </mc:Fallback>
      </mc:AlternateContent>
      <p:cxnSp>
        <p:nvCxnSpPr>
          <p:cNvPr id="33" name="直線矢印コネクタ 32">
            <a:extLst>
              <a:ext uri="{FF2B5EF4-FFF2-40B4-BE49-F238E27FC236}">
                <a16:creationId xmlns:a16="http://schemas.microsoft.com/office/drawing/2014/main" id="{E3074084-76F3-4D13-9032-E58B0ECC7F17}"/>
              </a:ext>
            </a:extLst>
          </p:cNvPr>
          <p:cNvCxnSpPr>
            <a:cxnSpLocks/>
          </p:cNvCxnSpPr>
          <p:nvPr/>
        </p:nvCxnSpPr>
        <p:spPr>
          <a:xfrm flipV="1">
            <a:off x="3688368" y="8589433"/>
            <a:ext cx="0" cy="11938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BC5B7B32-2EAE-4DE0-BF2B-F5417B501A56}"/>
              </a:ext>
            </a:extLst>
          </p:cNvPr>
          <p:cNvCxnSpPr>
            <a:cxnSpLocks/>
          </p:cNvCxnSpPr>
          <p:nvPr/>
        </p:nvCxnSpPr>
        <p:spPr>
          <a:xfrm>
            <a:off x="3475174" y="9186334"/>
            <a:ext cx="239686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71396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a:t>
            </a:r>
            <a:r>
              <a:rPr kumimoji="1" lang="ja-JP" altLang="en-US" sz="1100"/>
              <a:t>電子回路</a:t>
            </a:r>
            <a:r>
              <a:rPr kumimoji="1" lang="en-US" altLang="ja-JP" sz="1100" dirty="0"/>
              <a:t>I</a:t>
            </a:r>
            <a:r>
              <a:rPr kumimoji="1" lang="ja-JP" altLang="en-US" sz="1100"/>
              <a:t> 授業資料</a:t>
            </a:r>
            <a:r>
              <a:rPr kumimoji="1" lang="en-US" altLang="ja-JP" sz="1100" dirty="0"/>
              <a:t>17: </a:t>
            </a:r>
            <a:r>
              <a:rPr kumimoji="1" lang="ja-JP" altLang="en-US" sz="1100" dirty="0"/>
              <a:t>定電圧回路</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5" name="テキスト ボックス 4">
            <a:extLst>
              <a:ext uri="{FF2B5EF4-FFF2-40B4-BE49-F238E27FC236}">
                <a16:creationId xmlns:a16="http://schemas.microsoft.com/office/drawing/2014/main" id="{B006129B-D994-4756-B9FF-31879E38920D}"/>
              </a:ext>
            </a:extLst>
          </p:cNvPr>
          <p:cNvSpPr txBox="1"/>
          <p:nvPr/>
        </p:nvSpPr>
        <p:spPr>
          <a:xfrm>
            <a:off x="-2" y="536784"/>
            <a:ext cx="1972735" cy="253916"/>
          </a:xfrm>
          <a:prstGeom prst="rect">
            <a:avLst/>
          </a:prstGeom>
          <a:noFill/>
        </p:spPr>
        <p:txBody>
          <a:bodyPr wrap="square" rtlCol="0">
            <a:spAutoFit/>
          </a:bodyPr>
          <a:lstStyle/>
          <a:p>
            <a:r>
              <a:rPr kumimoji="1" lang="ja-JP" altLang="en-US" sz="1050" dirty="0"/>
              <a:t>ダイオードの逆方向特性：</a:t>
            </a:r>
            <a:endParaRPr kumimoji="1" lang="en-US" altLang="ja-JP" sz="1050" dirty="0"/>
          </a:p>
        </p:txBody>
      </p:sp>
      <p:sp>
        <p:nvSpPr>
          <p:cNvPr id="8" name="テキスト ボックス 7">
            <a:extLst>
              <a:ext uri="{FF2B5EF4-FFF2-40B4-BE49-F238E27FC236}">
                <a16:creationId xmlns:a16="http://schemas.microsoft.com/office/drawing/2014/main" id="{A5667F92-3081-451F-A859-7C74A40A9E53}"/>
              </a:ext>
            </a:extLst>
          </p:cNvPr>
          <p:cNvSpPr txBox="1"/>
          <p:nvPr/>
        </p:nvSpPr>
        <p:spPr>
          <a:xfrm>
            <a:off x="-3" y="3004955"/>
            <a:ext cx="1972735" cy="253916"/>
          </a:xfrm>
          <a:prstGeom prst="rect">
            <a:avLst/>
          </a:prstGeom>
          <a:noFill/>
        </p:spPr>
        <p:txBody>
          <a:bodyPr wrap="square" rtlCol="0">
            <a:spAutoFit/>
          </a:bodyPr>
          <a:lstStyle/>
          <a:p>
            <a:r>
              <a:rPr kumimoji="1" lang="ja-JP" altLang="en-US" sz="1050" dirty="0"/>
              <a:t>定電圧回路：</a:t>
            </a:r>
            <a:endParaRPr kumimoji="1" lang="en-US" altLang="ja-JP" sz="1050" dirty="0"/>
          </a:p>
        </p:txBody>
      </p:sp>
      <p:sp>
        <p:nvSpPr>
          <p:cNvPr id="9" name="正方形/長方形 8">
            <a:extLst>
              <a:ext uri="{FF2B5EF4-FFF2-40B4-BE49-F238E27FC236}">
                <a16:creationId xmlns:a16="http://schemas.microsoft.com/office/drawing/2014/main" id="{877EC411-5A65-4925-A3ED-705B447D7593}"/>
              </a:ext>
            </a:extLst>
          </p:cNvPr>
          <p:cNvSpPr/>
          <p:nvPr/>
        </p:nvSpPr>
        <p:spPr>
          <a:xfrm>
            <a:off x="178069" y="3313968"/>
            <a:ext cx="3325522" cy="2037679"/>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1" name="テキスト ボックス 30">
            <a:extLst>
              <a:ext uri="{FF2B5EF4-FFF2-40B4-BE49-F238E27FC236}">
                <a16:creationId xmlns:a16="http://schemas.microsoft.com/office/drawing/2014/main" id="{3C0219EA-A42A-48C9-A3AE-ABAE9D1718BC}"/>
              </a:ext>
            </a:extLst>
          </p:cNvPr>
          <p:cNvSpPr txBox="1"/>
          <p:nvPr/>
        </p:nvSpPr>
        <p:spPr>
          <a:xfrm>
            <a:off x="0" y="7907223"/>
            <a:ext cx="6858000" cy="1061829"/>
          </a:xfrm>
          <a:prstGeom prst="rect">
            <a:avLst/>
          </a:prstGeom>
          <a:noFill/>
        </p:spPr>
        <p:txBody>
          <a:bodyPr wrap="square" rtlCol="0">
            <a:spAutoFit/>
          </a:bodyPr>
          <a:lstStyle/>
          <a:p>
            <a:r>
              <a:rPr kumimoji="1" lang="ja-JP" altLang="en-US" sz="1050" dirty="0"/>
              <a:t>問題：</a:t>
            </a:r>
            <a:endParaRPr kumimoji="1" lang="en-US" altLang="ja-JP" sz="1050" dirty="0"/>
          </a:p>
          <a:p>
            <a:r>
              <a:rPr kumimoji="1" lang="ja-JP" altLang="en-US" sz="1050" dirty="0"/>
              <a:t>上の回路において、電源電圧</a:t>
            </a:r>
            <a:r>
              <a:rPr kumimoji="1" lang="en-US" altLang="ja-JP" sz="1050" dirty="0"/>
              <a:t>V=20V</a:t>
            </a:r>
            <a:r>
              <a:rPr kumimoji="1" lang="ja-JP" altLang="en-US" sz="1050" dirty="0" err="1"/>
              <a:t>、</a:t>
            </a:r>
            <a:r>
              <a:rPr kumimoji="1" lang="ja-JP" altLang="en-US" sz="1050" dirty="0"/>
              <a:t>抵抗</a:t>
            </a:r>
            <a:r>
              <a:rPr kumimoji="1" lang="en-US" altLang="ja-JP" sz="1050" dirty="0"/>
              <a:t>R=1kΩ</a:t>
            </a:r>
            <a:r>
              <a:rPr kumimoji="1" lang="ja-JP" altLang="en-US" sz="1050" dirty="0"/>
              <a:t>であり、ツェナーダイオードの降伏電圧は</a:t>
            </a:r>
            <a:r>
              <a:rPr kumimoji="1" lang="en-US" altLang="ja-JP" sz="1050" dirty="0"/>
              <a:t>10V</a:t>
            </a:r>
            <a:r>
              <a:rPr kumimoji="1" lang="ja-JP" altLang="en-US" sz="1050" dirty="0"/>
              <a:t>であった。そして、実際に</a:t>
            </a:r>
            <a:r>
              <a:rPr kumimoji="1" lang="en-US" altLang="ja-JP" sz="1050" dirty="0"/>
              <a:t>V</a:t>
            </a:r>
            <a:r>
              <a:rPr kumimoji="1" lang="en-US" altLang="ja-JP" sz="1050" baseline="-25000" dirty="0"/>
              <a:t>Z</a:t>
            </a:r>
            <a:r>
              <a:rPr kumimoji="1" lang="ja-JP" altLang="en-US" sz="1050" dirty="0"/>
              <a:t>は</a:t>
            </a:r>
            <a:r>
              <a:rPr kumimoji="1" lang="en-US" altLang="ja-JP" sz="1050" dirty="0"/>
              <a:t>10V</a:t>
            </a:r>
            <a:r>
              <a:rPr kumimoji="1" lang="ja-JP" altLang="en-US" sz="1050" dirty="0"/>
              <a:t>であった。このとき、以下の問題に答えよ。</a:t>
            </a:r>
            <a:endParaRPr kumimoji="1" lang="en-US" altLang="ja-JP" sz="1050" dirty="0"/>
          </a:p>
          <a:p>
            <a:pPr marL="228600" indent="-228600">
              <a:buFont typeface="+mj-lt"/>
              <a:buAutoNum type="arabicPeriod"/>
            </a:pPr>
            <a:r>
              <a:rPr kumimoji="1" lang="en-US" altLang="ja-JP" sz="1050" dirty="0"/>
              <a:t>I</a:t>
            </a:r>
            <a:r>
              <a:rPr kumimoji="1" lang="en-US" altLang="ja-JP" sz="1050" baseline="-25000" dirty="0"/>
              <a:t>L</a:t>
            </a:r>
            <a:r>
              <a:rPr kumimoji="1" lang="ja-JP" altLang="en-US" sz="1050" dirty="0"/>
              <a:t>が</a:t>
            </a:r>
            <a:r>
              <a:rPr kumimoji="1" lang="en-US" altLang="ja-JP" sz="1050" dirty="0"/>
              <a:t>3mA</a:t>
            </a:r>
            <a:r>
              <a:rPr kumimoji="1" lang="ja-JP" altLang="en-US" sz="1050" dirty="0"/>
              <a:t>であった。ツェナーダイオードに流れる電流</a:t>
            </a:r>
            <a:r>
              <a:rPr kumimoji="1" lang="en-US" altLang="ja-JP" sz="1050" dirty="0"/>
              <a:t>I</a:t>
            </a:r>
            <a:r>
              <a:rPr kumimoji="1" lang="en-US" altLang="ja-JP" sz="1050" baseline="-25000" dirty="0"/>
              <a:t>Z</a:t>
            </a:r>
            <a:r>
              <a:rPr kumimoji="1" lang="ja-JP" altLang="en-US" sz="1050" dirty="0" err="1"/>
              <a:t>、</a:t>
            </a:r>
            <a:r>
              <a:rPr kumimoji="1" lang="ja-JP" altLang="en-US" sz="1050" dirty="0"/>
              <a:t>出力電圧</a:t>
            </a:r>
            <a:r>
              <a:rPr kumimoji="1" lang="en-US" altLang="ja-JP" sz="1050" dirty="0"/>
              <a:t>Vo</a:t>
            </a:r>
            <a:r>
              <a:rPr kumimoji="1" lang="ja-JP" altLang="en-US" sz="1050" dirty="0"/>
              <a:t>はいくらとなるか。</a:t>
            </a:r>
            <a:endParaRPr kumimoji="1" lang="en-US" altLang="ja-JP" sz="1050" dirty="0"/>
          </a:p>
          <a:p>
            <a:pPr marL="228600" indent="-228600">
              <a:buFont typeface="+mj-lt"/>
              <a:buAutoNum type="arabicPeriod"/>
            </a:pPr>
            <a:r>
              <a:rPr kumimoji="1" lang="en-US" altLang="ja-JP" sz="1050" dirty="0"/>
              <a:t>I</a:t>
            </a:r>
            <a:r>
              <a:rPr kumimoji="1" lang="en-US" altLang="ja-JP" sz="1050" baseline="-25000" dirty="0"/>
              <a:t>L</a:t>
            </a:r>
            <a:r>
              <a:rPr kumimoji="1" lang="ja-JP" altLang="en-US" sz="1050" dirty="0"/>
              <a:t>が</a:t>
            </a:r>
            <a:r>
              <a:rPr kumimoji="1" lang="en-US" altLang="ja-JP" sz="1050" dirty="0"/>
              <a:t>6mA</a:t>
            </a:r>
            <a:r>
              <a:rPr kumimoji="1" lang="ja-JP" altLang="en-US" sz="1050" dirty="0"/>
              <a:t>であった。ツェナーダイオードに流れる電流</a:t>
            </a:r>
            <a:r>
              <a:rPr kumimoji="1" lang="en-US" altLang="ja-JP" sz="1050" dirty="0"/>
              <a:t>I</a:t>
            </a:r>
            <a:r>
              <a:rPr kumimoji="1" lang="en-US" altLang="ja-JP" sz="1050" baseline="-25000" dirty="0"/>
              <a:t>Z</a:t>
            </a:r>
            <a:r>
              <a:rPr kumimoji="1" lang="ja-JP" altLang="en-US" sz="1050" dirty="0" err="1"/>
              <a:t>、</a:t>
            </a:r>
            <a:r>
              <a:rPr kumimoji="1" lang="ja-JP" altLang="en-US" sz="1050" dirty="0"/>
              <a:t>出力電圧</a:t>
            </a:r>
            <a:r>
              <a:rPr kumimoji="1" lang="en-US" altLang="ja-JP" sz="1050" dirty="0"/>
              <a:t>Vo</a:t>
            </a:r>
            <a:r>
              <a:rPr kumimoji="1" lang="ja-JP" altLang="en-US" sz="1050" dirty="0"/>
              <a:t>はいくらとなるか。</a:t>
            </a:r>
            <a:endParaRPr kumimoji="1" lang="en-US" altLang="ja-JP" sz="1050" dirty="0"/>
          </a:p>
          <a:p>
            <a:endParaRPr kumimoji="1" lang="en-US" altLang="ja-JP" sz="1050" dirty="0"/>
          </a:p>
        </p:txBody>
      </p:sp>
      <p:cxnSp>
        <p:nvCxnSpPr>
          <p:cNvPr id="33" name="直線矢印コネクタ 32">
            <a:extLst>
              <a:ext uri="{FF2B5EF4-FFF2-40B4-BE49-F238E27FC236}">
                <a16:creationId xmlns:a16="http://schemas.microsoft.com/office/drawing/2014/main" id="{E3074084-76F3-4D13-9032-E58B0ECC7F17}"/>
              </a:ext>
            </a:extLst>
          </p:cNvPr>
          <p:cNvCxnSpPr>
            <a:cxnSpLocks/>
          </p:cNvCxnSpPr>
          <p:nvPr/>
        </p:nvCxnSpPr>
        <p:spPr>
          <a:xfrm flipV="1">
            <a:off x="600836" y="6125368"/>
            <a:ext cx="0" cy="119380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a:extLst>
              <a:ext uri="{FF2B5EF4-FFF2-40B4-BE49-F238E27FC236}">
                <a16:creationId xmlns:a16="http://schemas.microsoft.com/office/drawing/2014/main" id="{BC5B7B32-2EAE-4DE0-BF2B-F5417B501A56}"/>
              </a:ext>
            </a:extLst>
          </p:cNvPr>
          <p:cNvCxnSpPr>
            <a:cxnSpLocks/>
          </p:cNvCxnSpPr>
          <p:nvPr/>
        </p:nvCxnSpPr>
        <p:spPr>
          <a:xfrm>
            <a:off x="406892" y="7136155"/>
            <a:ext cx="261544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84BBEA41-F630-4598-8EB7-63ED948A1458}"/>
              </a:ext>
            </a:extLst>
          </p:cNvPr>
          <p:cNvSpPr txBox="1"/>
          <p:nvPr/>
        </p:nvSpPr>
        <p:spPr>
          <a:xfrm>
            <a:off x="-3" y="2137675"/>
            <a:ext cx="1864895" cy="253916"/>
          </a:xfrm>
          <a:prstGeom prst="rect">
            <a:avLst/>
          </a:prstGeom>
          <a:noFill/>
        </p:spPr>
        <p:txBody>
          <a:bodyPr wrap="square" rtlCol="0">
            <a:spAutoFit/>
          </a:bodyPr>
          <a:lstStyle/>
          <a:p>
            <a:r>
              <a:rPr kumimoji="1" lang="ja-JP" altLang="en-US" sz="1050" dirty="0"/>
              <a:t>確認事項（</a:t>
            </a:r>
            <a:r>
              <a:rPr kumimoji="1" lang="en-US" altLang="ja-JP" sz="1050" dirty="0"/>
              <a:t>1</a:t>
            </a:r>
            <a:r>
              <a:rPr kumimoji="1" lang="ja-JP" altLang="en-US" sz="1050" dirty="0"/>
              <a:t>点）：</a:t>
            </a:r>
            <a:endParaRPr kumimoji="1" lang="en-US" altLang="ja-JP" sz="1600" dirty="0"/>
          </a:p>
        </p:txBody>
      </p:sp>
      <p:sp>
        <p:nvSpPr>
          <p:cNvPr id="34" name="テキスト ボックス 33">
            <a:extLst>
              <a:ext uri="{FF2B5EF4-FFF2-40B4-BE49-F238E27FC236}">
                <a16:creationId xmlns:a16="http://schemas.microsoft.com/office/drawing/2014/main" id="{A0FF491B-DB78-4BA9-9EBB-528A1BF3CE0C}"/>
              </a:ext>
            </a:extLst>
          </p:cNvPr>
          <p:cNvSpPr txBox="1"/>
          <p:nvPr/>
        </p:nvSpPr>
        <p:spPr>
          <a:xfrm>
            <a:off x="3944753" y="536784"/>
            <a:ext cx="2504168" cy="253916"/>
          </a:xfrm>
          <a:prstGeom prst="rect">
            <a:avLst/>
          </a:prstGeom>
          <a:noFill/>
        </p:spPr>
        <p:txBody>
          <a:bodyPr wrap="square" rtlCol="0">
            <a:spAutoFit/>
          </a:bodyPr>
          <a:lstStyle/>
          <a:p>
            <a:r>
              <a:rPr kumimoji="1" lang="ja-JP" altLang="en-US" sz="1050" dirty="0"/>
              <a:t>ツェナーダイオードの回路記号：</a:t>
            </a:r>
            <a:endParaRPr kumimoji="1" lang="en-US" altLang="ja-JP" sz="1050" dirty="0"/>
          </a:p>
        </p:txBody>
      </p:sp>
    </p:spTree>
    <p:extLst>
      <p:ext uri="{BB962C8B-B14F-4D97-AF65-F5344CB8AC3E}">
        <p14:creationId xmlns:p14="http://schemas.microsoft.com/office/powerpoint/2010/main" val="38555276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正方形/長方形 33">
            <a:extLst>
              <a:ext uri="{FF2B5EF4-FFF2-40B4-BE49-F238E27FC236}">
                <a16:creationId xmlns:a16="http://schemas.microsoft.com/office/drawing/2014/main" id="{548051D6-998E-4D98-8C3D-6B7066237A63}"/>
              </a:ext>
            </a:extLst>
          </p:cNvPr>
          <p:cNvSpPr/>
          <p:nvPr/>
        </p:nvSpPr>
        <p:spPr>
          <a:xfrm>
            <a:off x="2688879" y="2508839"/>
            <a:ext cx="4133532" cy="1648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B15BC56B-E50B-4075-9544-400BFDF0CBC0}"/>
              </a:ext>
            </a:extLst>
          </p:cNvPr>
          <p:cNvSpPr/>
          <p:nvPr/>
        </p:nvSpPr>
        <p:spPr>
          <a:xfrm>
            <a:off x="35589" y="2508837"/>
            <a:ext cx="2606011" cy="1648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a:t>
            </a:r>
            <a:r>
              <a:rPr kumimoji="1" lang="ja-JP" altLang="en-US" sz="1100"/>
              <a:t>電子回路</a:t>
            </a:r>
            <a:r>
              <a:rPr kumimoji="1" lang="en-US" altLang="ja-JP" sz="1100" dirty="0"/>
              <a:t>I</a:t>
            </a:r>
            <a:r>
              <a:rPr kumimoji="1" lang="ja-JP" altLang="en-US" sz="1100"/>
              <a:t>  </a:t>
            </a:r>
            <a:r>
              <a:rPr kumimoji="1" lang="ja-JP" altLang="en-US" sz="1100" dirty="0"/>
              <a:t>授業</a:t>
            </a:r>
            <a:r>
              <a:rPr kumimoji="1" lang="ja-JP" altLang="en-US" sz="1100"/>
              <a:t>資料</a:t>
            </a:r>
            <a:r>
              <a:rPr kumimoji="1" lang="en-US" altLang="ja-JP" sz="1100" dirty="0"/>
              <a:t>18: </a:t>
            </a:r>
            <a:r>
              <a:rPr kumimoji="1" lang="ja-JP" altLang="en-US" sz="1100" dirty="0"/>
              <a:t>ダイオードによる</a:t>
            </a:r>
            <a:r>
              <a:rPr kumimoji="1" lang="en-US" altLang="ja-JP" sz="1100" dirty="0"/>
              <a:t>OR</a:t>
            </a:r>
            <a:r>
              <a:rPr kumimoji="1" lang="ja-JP" altLang="en-US" sz="1100" dirty="0"/>
              <a:t>素子</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5" name="テキスト ボックス 4">
            <a:extLst>
              <a:ext uri="{FF2B5EF4-FFF2-40B4-BE49-F238E27FC236}">
                <a16:creationId xmlns:a16="http://schemas.microsoft.com/office/drawing/2014/main" id="{B006129B-D994-4756-B9FF-31879E38920D}"/>
              </a:ext>
            </a:extLst>
          </p:cNvPr>
          <p:cNvSpPr txBox="1"/>
          <p:nvPr/>
        </p:nvSpPr>
        <p:spPr>
          <a:xfrm>
            <a:off x="35589" y="430107"/>
            <a:ext cx="6786822" cy="2031325"/>
          </a:xfrm>
          <a:prstGeom prst="rect">
            <a:avLst/>
          </a:prstGeom>
          <a:noFill/>
          <a:ln w="12700">
            <a:solidFill>
              <a:schemeClr val="tx1"/>
            </a:solidFill>
          </a:ln>
        </p:spPr>
        <p:txBody>
          <a:bodyPr wrap="square" rtlCol="0">
            <a:spAutoFit/>
          </a:bodyPr>
          <a:lstStyle/>
          <a:p>
            <a:r>
              <a:rPr kumimoji="1" lang="ja-JP" altLang="en-US" sz="1050" dirty="0"/>
              <a:t>ダイオードの特性：</a:t>
            </a:r>
            <a:endParaRPr kumimoji="1" lang="en-US" altLang="ja-JP" sz="1050" dirty="0"/>
          </a:p>
          <a:p>
            <a:r>
              <a:rPr kumimoji="1" lang="ja-JP" altLang="en-US" sz="1050" dirty="0"/>
              <a:t>（１）</a:t>
            </a:r>
            <a:endParaRPr kumimoji="1" lang="en-US" altLang="ja-JP" sz="1050" dirty="0"/>
          </a:p>
          <a:p>
            <a:endParaRPr kumimoji="1" lang="en-US" altLang="ja-JP" sz="1050" dirty="0"/>
          </a:p>
          <a:p>
            <a:endParaRPr kumimoji="1" lang="en-US" altLang="ja-JP" sz="1050" dirty="0"/>
          </a:p>
          <a:p>
            <a:r>
              <a:rPr kumimoji="1" lang="ja-JP" altLang="en-US" sz="1050" dirty="0"/>
              <a:t>（２）</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p:txBody>
      </p:sp>
      <p:sp>
        <p:nvSpPr>
          <p:cNvPr id="8" name="テキスト ボックス 7">
            <a:extLst>
              <a:ext uri="{FF2B5EF4-FFF2-40B4-BE49-F238E27FC236}">
                <a16:creationId xmlns:a16="http://schemas.microsoft.com/office/drawing/2014/main" id="{A5667F92-3081-451F-A859-7C74A40A9E53}"/>
              </a:ext>
            </a:extLst>
          </p:cNvPr>
          <p:cNvSpPr txBox="1"/>
          <p:nvPr/>
        </p:nvSpPr>
        <p:spPr>
          <a:xfrm>
            <a:off x="-3" y="2490534"/>
            <a:ext cx="1972735" cy="253916"/>
          </a:xfrm>
          <a:prstGeom prst="rect">
            <a:avLst/>
          </a:prstGeom>
          <a:noFill/>
        </p:spPr>
        <p:txBody>
          <a:bodyPr wrap="square" rtlCol="0">
            <a:spAutoFit/>
          </a:bodyPr>
          <a:lstStyle/>
          <a:p>
            <a:r>
              <a:rPr kumimoji="1" lang="ja-JP" altLang="en-US" sz="1050" dirty="0"/>
              <a:t>論理回路による</a:t>
            </a:r>
            <a:r>
              <a:rPr kumimoji="1" lang="en-US" altLang="ja-JP" sz="1050" dirty="0"/>
              <a:t>OR</a:t>
            </a:r>
            <a:r>
              <a:rPr kumimoji="1" lang="ja-JP" altLang="en-US" sz="1050" dirty="0"/>
              <a:t>素子：</a:t>
            </a:r>
            <a:endParaRPr kumimoji="1" lang="en-US" altLang="ja-JP" sz="1050" dirty="0"/>
          </a:p>
        </p:txBody>
      </p:sp>
      <p:sp>
        <p:nvSpPr>
          <p:cNvPr id="13" name="正方形/長方形 12">
            <a:extLst>
              <a:ext uri="{FF2B5EF4-FFF2-40B4-BE49-F238E27FC236}">
                <a16:creationId xmlns:a16="http://schemas.microsoft.com/office/drawing/2014/main" id="{ED389D81-1B29-4557-9F2A-CE6FA71AD2BF}"/>
              </a:ext>
            </a:extLst>
          </p:cNvPr>
          <p:cNvSpPr/>
          <p:nvPr/>
        </p:nvSpPr>
        <p:spPr>
          <a:xfrm>
            <a:off x="35589" y="4243256"/>
            <a:ext cx="2167467" cy="38648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28" name="表 27">
            <a:extLst>
              <a:ext uri="{FF2B5EF4-FFF2-40B4-BE49-F238E27FC236}">
                <a16:creationId xmlns:a16="http://schemas.microsoft.com/office/drawing/2014/main" id="{486DF503-783A-40B8-8C82-F43CE2D3BF88}"/>
              </a:ext>
            </a:extLst>
          </p:cNvPr>
          <p:cNvGraphicFramePr>
            <a:graphicFrameLocks noGrp="1"/>
          </p:cNvGraphicFramePr>
          <p:nvPr>
            <p:extLst/>
          </p:nvPr>
        </p:nvGraphicFramePr>
        <p:xfrm>
          <a:off x="5227156" y="2700166"/>
          <a:ext cx="1512000" cy="1080000"/>
        </p:xfrm>
        <a:graphic>
          <a:graphicData uri="http://schemas.openxmlformats.org/drawingml/2006/table">
            <a:tbl>
              <a:tblPr firstRow="1" bandRow="1">
                <a:tableStyleId>{5940675A-B579-460E-94D1-54222C63F5DA}</a:tableStyleId>
              </a:tblPr>
              <a:tblGrid>
                <a:gridCol w="504000">
                  <a:extLst>
                    <a:ext uri="{9D8B030D-6E8A-4147-A177-3AD203B41FA5}">
                      <a16:colId xmlns:a16="http://schemas.microsoft.com/office/drawing/2014/main" val="879895841"/>
                    </a:ext>
                  </a:extLst>
                </a:gridCol>
                <a:gridCol w="504000">
                  <a:extLst>
                    <a:ext uri="{9D8B030D-6E8A-4147-A177-3AD203B41FA5}">
                      <a16:colId xmlns:a16="http://schemas.microsoft.com/office/drawing/2014/main" val="4052420241"/>
                    </a:ext>
                  </a:extLst>
                </a:gridCol>
                <a:gridCol w="504000">
                  <a:extLst>
                    <a:ext uri="{9D8B030D-6E8A-4147-A177-3AD203B41FA5}">
                      <a16:colId xmlns:a16="http://schemas.microsoft.com/office/drawing/2014/main" val="3265789789"/>
                    </a:ext>
                  </a:extLst>
                </a:gridCol>
              </a:tblGrid>
              <a:tr h="216000">
                <a:tc>
                  <a:txBody>
                    <a:bodyPr/>
                    <a:lstStyle/>
                    <a:p>
                      <a:r>
                        <a:rPr kumimoji="1" lang="en-US" altLang="ja-JP" sz="1100" dirty="0"/>
                        <a:t>V</a:t>
                      </a:r>
                      <a:r>
                        <a:rPr kumimoji="1" lang="en-US" altLang="ja-JP" sz="1100" baseline="-25000" dirty="0"/>
                        <a:t>A</a:t>
                      </a:r>
                      <a:r>
                        <a:rPr kumimoji="1" lang="en-US" altLang="ja-JP" sz="1100" baseline="0" dirty="0"/>
                        <a:t>[V]</a:t>
                      </a:r>
                      <a:endParaRPr kumimoji="1" lang="ja-JP" altLang="en-US" sz="1100" baseline="0" dirty="0"/>
                    </a:p>
                  </a:txBody>
                  <a:tcPr marL="72000" marT="0" marB="0"/>
                </a:tc>
                <a:tc>
                  <a:txBody>
                    <a:bodyPr/>
                    <a:lstStyle/>
                    <a:p>
                      <a:r>
                        <a:rPr kumimoji="1" lang="en-US" altLang="ja-JP" sz="1100" dirty="0"/>
                        <a:t>V</a:t>
                      </a:r>
                      <a:r>
                        <a:rPr kumimoji="1" lang="en-US" altLang="ja-JP" sz="1100" baseline="-25000" dirty="0"/>
                        <a:t>B</a:t>
                      </a:r>
                      <a:r>
                        <a:rPr kumimoji="1" lang="en-US" altLang="ja-JP" sz="1100" baseline="0" dirty="0"/>
                        <a:t>[V]</a:t>
                      </a:r>
                      <a:endParaRPr kumimoji="1" lang="ja-JP" altLang="en-US" sz="1100" baseline="-25000" dirty="0"/>
                    </a:p>
                  </a:txBody>
                  <a:tcPr marL="72000" marT="0" marB="0"/>
                </a:tc>
                <a:tc>
                  <a:txBody>
                    <a:bodyPr/>
                    <a:lstStyle/>
                    <a:p>
                      <a:r>
                        <a:rPr kumimoji="1" lang="en-US" altLang="ja-JP" sz="1100" dirty="0"/>
                        <a:t>V</a:t>
                      </a:r>
                      <a:r>
                        <a:rPr kumimoji="1" lang="en-US" altLang="ja-JP" sz="1100" baseline="-25000" dirty="0"/>
                        <a:t>o</a:t>
                      </a:r>
                      <a:r>
                        <a:rPr kumimoji="1" lang="en-US" altLang="ja-JP" sz="1100" baseline="0" dirty="0"/>
                        <a:t>[V]</a:t>
                      </a:r>
                      <a:endParaRPr kumimoji="1" lang="ja-JP" altLang="en-US" sz="1100" baseline="-25000" dirty="0"/>
                    </a:p>
                  </a:txBody>
                  <a:tcPr marL="72000" marT="0" marB="0"/>
                </a:tc>
                <a:extLst>
                  <a:ext uri="{0D108BD9-81ED-4DB2-BD59-A6C34878D82A}">
                    <a16:rowId xmlns:a16="http://schemas.microsoft.com/office/drawing/2014/main" val="40264408"/>
                  </a:ext>
                </a:extLst>
              </a:tr>
              <a:tr h="216000">
                <a:tc>
                  <a:txBody>
                    <a:bodyPr/>
                    <a:lstStyle/>
                    <a:p>
                      <a:endParaRPr kumimoji="1" lang="ja-JP" altLang="en-US" sz="1200" dirty="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endParaRPr kumimoji="1" lang="ja-JP" altLang="en-US" sz="1200" dirty="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88222416"/>
                  </a:ext>
                </a:extLst>
              </a:tr>
              <a:tr h="216000">
                <a:tc>
                  <a:txBody>
                    <a:bodyPr/>
                    <a:lstStyle/>
                    <a:p>
                      <a:endParaRPr kumimoji="1" lang="ja-JP" altLang="en-US" sz="120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59660637"/>
                  </a:ext>
                </a:extLst>
              </a:tr>
              <a:tr h="216000">
                <a:tc>
                  <a:txBody>
                    <a:bodyPr/>
                    <a:lstStyle/>
                    <a:p>
                      <a:endParaRPr kumimoji="1" lang="ja-JP" altLang="en-US" sz="120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4055056437"/>
                  </a:ext>
                </a:extLst>
              </a:tr>
            </a:tbl>
          </a:graphicData>
        </a:graphic>
      </p:graphicFrame>
      <p:sp>
        <p:nvSpPr>
          <p:cNvPr id="23" name="正方形/長方形 22">
            <a:extLst>
              <a:ext uri="{FF2B5EF4-FFF2-40B4-BE49-F238E27FC236}">
                <a16:creationId xmlns:a16="http://schemas.microsoft.com/office/drawing/2014/main" id="{7D236933-3BD8-42C6-BDBF-7FE21F39BAED}"/>
              </a:ext>
            </a:extLst>
          </p:cNvPr>
          <p:cNvSpPr/>
          <p:nvPr/>
        </p:nvSpPr>
        <p:spPr>
          <a:xfrm>
            <a:off x="2338522" y="4243256"/>
            <a:ext cx="2167467" cy="38648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0F976772-31E2-40FB-920F-ED313D0392B7}"/>
              </a:ext>
            </a:extLst>
          </p:cNvPr>
          <p:cNvSpPr/>
          <p:nvPr/>
        </p:nvSpPr>
        <p:spPr>
          <a:xfrm>
            <a:off x="4658389" y="4243256"/>
            <a:ext cx="2167467" cy="38648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47A0E51F-C6F1-4F02-8EAC-189544F1E569}"/>
              </a:ext>
            </a:extLst>
          </p:cNvPr>
          <p:cNvSpPr txBox="1"/>
          <p:nvPr/>
        </p:nvSpPr>
        <p:spPr>
          <a:xfrm>
            <a:off x="-4" y="4243256"/>
            <a:ext cx="1972735" cy="253916"/>
          </a:xfrm>
          <a:prstGeom prst="rect">
            <a:avLst/>
          </a:prstGeom>
          <a:noFill/>
        </p:spPr>
        <p:txBody>
          <a:bodyPr wrap="square" rtlCol="0">
            <a:spAutoFit/>
          </a:bodyPr>
          <a:lstStyle/>
          <a:p>
            <a:r>
              <a:rPr kumimoji="1" lang="en-US" altLang="ja-JP" sz="1050" dirty="0"/>
              <a:t>V</a:t>
            </a:r>
            <a:r>
              <a:rPr kumimoji="1" lang="en-US" altLang="ja-JP" sz="1050" baseline="-25000" dirty="0"/>
              <a:t>A</a:t>
            </a:r>
            <a:r>
              <a:rPr kumimoji="1" lang="en-US" altLang="ja-JP" sz="1050" dirty="0"/>
              <a:t>, V</a:t>
            </a:r>
            <a:r>
              <a:rPr kumimoji="1" lang="en-US" altLang="ja-JP" sz="1050" baseline="-25000" dirty="0"/>
              <a:t>B</a:t>
            </a:r>
            <a:r>
              <a:rPr kumimoji="1" lang="en-US" altLang="ja-JP" sz="1050" dirty="0"/>
              <a:t>=0[V]</a:t>
            </a:r>
            <a:r>
              <a:rPr kumimoji="1" lang="ja-JP" altLang="en-US" sz="1050" dirty="0"/>
              <a:t>のとき</a:t>
            </a:r>
            <a:endParaRPr kumimoji="1" lang="en-US" altLang="ja-JP" sz="1050" dirty="0"/>
          </a:p>
        </p:txBody>
      </p:sp>
      <p:sp>
        <p:nvSpPr>
          <p:cNvPr id="29" name="テキスト ボックス 28">
            <a:extLst>
              <a:ext uri="{FF2B5EF4-FFF2-40B4-BE49-F238E27FC236}">
                <a16:creationId xmlns:a16="http://schemas.microsoft.com/office/drawing/2014/main" id="{8E0B0778-29AD-4FEC-A1A0-9535B807B461}"/>
              </a:ext>
            </a:extLst>
          </p:cNvPr>
          <p:cNvSpPr txBox="1"/>
          <p:nvPr/>
        </p:nvSpPr>
        <p:spPr>
          <a:xfrm>
            <a:off x="2304654" y="4243256"/>
            <a:ext cx="1972735" cy="253916"/>
          </a:xfrm>
          <a:prstGeom prst="rect">
            <a:avLst/>
          </a:prstGeom>
          <a:noFill/>
        </p:spPr>
        <p:txBody>
          <a:bodyPr wrap="square" rtlCol="0">
            <a:spAutoFit/>
          </a:bodyPr>
          <a:lstStyle/>
          <a:p>
            <a:r>
              <a:rPr kumimoji="1" lang="en-US" altLang="ja-JP" sz="1050" dirty="0"/>
              <a:t>V</a:t>
            </a:r>
            <a:r>
              <a:rPr kumimoji="1" lang="en-US" altLang="ja-JP" sz="1050" baseline="-25000" dirty="0"/>
              <a:t>A</a:t>
            </a:r>
            <a:r>
              <a:rPr kumimoji="1" lang="en-US" altLang="ja-JP" sz="1050" dirty="0"/>
              <a:t>=5[V], V</a:t>
            </a:r>
            <a:r>
              <a:rPr kumimoji="1" lang="en-US" altLang="ja-JP" sz="1050" baseline="-25000" dirty="0"/>
              <a:t>B</a:t>
            </a:r>
            <a:r>
              <a:rPr kumimoji="1" lang="en-US" altLang="ja-JP" sz="1050" dirty="0"/>
              <a:t>=0[V]</a:t>
            </a:r>
            <a:r>
              <a:rPr kumimoji="1" lang="ja-JP" altLang="en-US" sz="1050" dirty="0"/>
              <a:t>のとき</a:t>
            </a:r>
            <a:endParaRPr kumimoji="1" lang="en-US" altLang="ja-JP" sz="1050" dirty="0"/>
          </a:p>
        </p:txBody>
      </p:sp>
      <p:sp>
        <p:nvSpPr>
          <p:cNvPr id="30" name="テキスト ボックス 29">
            <a:extLst>
              <a:ext uri="{FF2B5EF4-FFF2-40B4-BE49-F238E27FC236}">
                <a16:creationId xmlns:a16="http://schemas.microsoft.com/office/drawing/2014/main" id="{31AA9D45-AE16-4C53-BF26-64C67B5BF82B}"/>
              </a:ext>
            </a:extLst>
          </p:cNvPr>
          <p:cNvSpPr txBox="1"/>
          <p:nvPr/>
        </p:nvSpPr>
        <p:spPr>
          <a:xfrm>
            <a:off x="4658389" y="4243256"/>
            <a:ext cx="1972735" cy="253916"/>
          </a:xfrm>
          <a:prstGeom prst="rect">
            <a:avLst/>
          </a:prstGeom>
          <a:noFill/>
        </p:spPr>
        <p:txBody>
          <a:bodyPr wrap="square" rtlCol="0">
            <a:spAutoFit/>
          </a:bodyPr>
          <a:lstStyle/>
          <a:p>
            <a:r>
              <a:rPr kumimoji="1" lang="en-US" altLang="ja-JP" sz="1050" dirty="0"/>
              <a:t>V</a:t>
            </a:r>
            <a:r>
              <a:rPr kumimoji="1" lang="en-US" altLang="ja-JP" sz="1050" baseline="-25000" dirty="0"/>
              <a:t>A</a:t>
            </a:r>
            <a:r>
              <a:rPr kumimoji="1" lang="en-US" altLang="ja-JP" sz="1050" dirty="0"/>
              <a:t>=5[V], V</a:t>
            </a:r>
            <a:r>
              <a:rPr kumimoji="1" lang="en-US" altLang="ja-JP" sz="1050" baseline="-25000" dirty="0"/>
              <a:t>B</a:t>
            </a:r>
            <a:r>
              <a:rPr kumimoji="1" lang="en-US" altLang="ja-JP" sz="1050" dirty="0"/>
              <a:t>=5[V]</a:t>
            </a:r>
            <a:r>
              <a:rPr kumimoji="1" lang="ja-JP" altLang="en-US" sz="1050" dirty="0"/>
              <a:t>のとき</a:t>
            </a:r>
            <a:endParaRPr kumimoji="1" lang="en-US" altLang="ja-JP" sz="1050" dirty="0"/>
          </a:p>
        </p:txBody>
      </p:sp>
      <p:sp>
        <p:nvSpPr>
          <p:cNvPr id="31" name="テキスト ボックス 30">
            <a:extLst>
              <a:ext uri="{FF2B5EF4-FFF2-40B4-BE49-F238E27FC236}">
                <a16:creationId xmlns:a16="http://schemas.microsoft.com/office/drawing/2014/main" id="{DEB96615-EAD3-4E03-A7E9-2E90B7ABE97F}"/>
              </a:ext>
            </a:extLst>
          </p:cNvPr>
          <p:cNvSpPr txBox="1"/>
          <p:nvPr/>
        </p:nvSpPr>
        <p:spPr>
          <a:xfrm>
            <a:off x="2650066" y="2490534"/>
            <a:ext cx="1972735" cy="253916"/>
          </a:xfrm>
          <a:prstGeom prst="rect">
            <a:avLst/>
          </a:prstGeom>
          <a:noFill/>
        </p:spPr>
        <p:txBody>
          <a:bodyPr wrap="square" rtlCol="0">
            <a:spAutoFit/>
          </a:bodyPr>
          <a:lstStyle/>
          <a:p>
            <a:r>
              <a:rPr kumimoji="1" lang="ja-JP" altLang="en-US" sz="1050" dirty="0"/>
              <a:t>ダイオードによる</a:t>
            </a:r>
            <a:r>
              <a:rPr kumimoji="1" lang="en-US" altLang="ja-JP" sz="1050" dirty="0"/>
              <a:t>OR</a:t>
            </a:r>
            <a:r>
              <a:rPr kumimoji="1" lang="ja-JP" altLang="en-US" sz="1050" dirty="0"/>
              <a:t>素子：</a:t>
            </a:r>
            <a:endParaRPr kumimoji="1" lang="en-US" altLang="ja-JP" sz="1050" dirty="0"/>
          </a:p>
        </p:txBody>
      </p:sp>
      <p:graphicFrame>
        <p:nvGraphicFramePr>
          <p:cNvPr id="32" name="表 31">
            <a:extLst>
              <a:ext uri="{FF2B5EF4-FFF2-40B4-BE49-F238E27FC236}">
                <a16:creationId xmlns:a16="http://schemas.microsoft.com/office/drawing/2014/main" id="{1D4A53D1-77AE-4BAD-B700-4280CF92F337}"/>
              </a:ext>
            </a:extLst>
          </p:cNvPr>
          <p:cNvGraphicFramePr>
            <a:graphicFrameLocks noGrp="1"/>
          </p:cNvGraphicFramePr>
          <p:nvPr>
            <p:extLst/>
          </p:nvPr>
        </p:nvGraphicFramePr>
        <p:xfrm>
          <a:off x="1362389" y="2767900"/>
          <a:ext cx="1188000" cy="1080000"/>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879895841"/>
                    </a:ext>
                  </a:extLst>
                </a:gridCol>
                <a:gridCol w="396000">
                  <a:extLst>
                    <a:ext uri="{9D8B030D-6E8A-4147-A177-3AD203B41FA5}">
                      <a16:colId xmlns:a16="http://schemas.microsoft.com/office/drawing/2014/main" val="4052420241"/>
                    </a:ext>
                  </a:extLst>
                </a:gridCol>
                <a:gridCol w="396000">
                  <a:extLst>
                    <a:ext uri="{9D8B030D-6E8A-4147-A177-3AD203B41FA5}">
                      <a16:colId xmlns:a16="http://schemas.microsoft.com/office/drawing/2014/main" val="3265789789"/>
                    </a:ext>
                  </a:extLst>
                </a:gridCol>
              </a:tblGrid>
              <a:tr h="216000">
                <a:tc>
                  <a:txBody>
                    <a:bodyPr/>
                    <a:lstStyle/>
                    <a:p>
                      <a:r>
                        <a:rPr kumimoji="1" lang="en-US" altLang="ja-JP" sz="1100" baseline="0" dirty="0"/>
                        <a:t>A</a:t>
                      </a:r>
                      <a:endParaRPr kumimoji="1" lang="ja-JP" altLang="en-US" sz="1100" baseline="0" dirty="0"/>
                    </a:p>
                  </a:txBody>
                  <a:tcPr marL="72000" marT="0" marB="0"/>
                </a:tc>
                <a:tc>
                  <a:txBody>
                    <a:bodyPr/>
                    <a:lstStyle/>
                    <a:p>
                      <a:r>
                        <a:rPr kumimoji="1" lang="en-US" altLang="ja-JP" sz="1100" baseline="0" dirty="0"/>
                        <a:t>B</a:t>
                      </a:r>
                      <a:endParaRPr kumimoji="1" lang="ja-JP" altLang="en-US" sz="1100" baseline="0" dirty="0"/>
                    </a:p>
                  </a:txBody>
                  <a:tcPr marL="72000" marT="0" marB="0"/>
                </a:tc>
                <a:tc>
                  <a:txBody>
                    <a:bodyPr/>
                    <a:lstStyle/>
                    <a:p>
                      <a:r>
                        <a:rPr kumimoji="1" lang="en-US" altLang="ja-JP" sz="1100" baseline="0" dirty="0"/>
                        <a:t>Z</a:t>
                      </a:r>
                      <a:endParaRPr kumimoji="1" lang="ja-JP" altLang="en-US" sz="1100" baseline="0" dirty="0"/>
                    </a:p>
                  </a:txBody>
                  <a:tcPr marL="72000" marT="0" marB="0"/>
                </a:tc>
                <a:extLst>
                  <a:ext uri="{0D108BD9-81ED-4DB2-BD59-A6C34878D82A}">
                    <a16:rowId xmlns:a16="http://schemas.microsoft.com/office/drawing/2014/main" val="40264408"/>
                  </a:ext>
                </a:extLst>
              </a:tr>
              <a:tr h="216000">
                <a:tc>
                  <a:txBody>
                    <a:bodyPr/>
                    <a:lstStyle/>
                    <a:p>
                      <a:endParaRPr kumimoji="1" lang="ja-JP" altLang="en-US" sz="1200" dirty="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endParaRPr kumimoji="1" lang="ja-JP" altLang="en-US" sz="1200" dirty="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88222416"/>
                  </a:ext>
                </a:extLst>
              </a:tr>
              <a:tr h="216000">
                <a:tc>
                  <a:txBody>
                    <a:bodyPr/>
                    <a:lstStyle/>
                    <a:p>
                      <a:endParaRPr kumimoji="1" lang="ja-JP" altLang="en-US" sz="120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59660637"/>
                  </a:ext>
                </a:extLst>
              </a:tr>
              <a:tr h="216000">
                <a:tc>
                  <a:txBody>
                    <a:bodyPr/>
                    <a:lstStyle/>
                    <a:p>
                      <a:endParaRPr kumimoji="1" lang="ja-JP" altLang="en-US" sz="120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4055056437"/>
                  </a:ext>
                </a:extLst>
              </a:tr>
            </a:tbl>
          </a:graphicData>
        </a:graphic>
      </p:graphicFrame>
      <p:sp>
        <p:nvSpPr>
          <p:cNvPr id="36" name="テキスト ボックス 35">
            <a:extLst>
              <a:ext uri="{FF2B5EF4-FFF2-40B4-BE49-F238E27FC236}">
                <a16:creationId xmlns:a16="http://schemas.microsoft.com/office/drawing/2014/main" id="{3752E875-F175-49C5-ACF5-DE1EAC99CDB7}"/>
              </a:ext>
            </a:extLst>
          </p:cNvPr>
          <p:cNvSpPr txBox="1"/>
          <p:nvPr/>
        </p:nvSpPr>
        <p:spPr>
          <a:xfrm>
            <a:off x="0" y="8108140"/>
            <a:ext cx="4292867" cy="253916"/>
          </a:xfrm>
          <a:prstGeom prst="rect">
            <a:avLst/>
          </a:prstGeom>
          <a:noFill/>
        </p:spPr>
        <p:txBody>
          <a:bodyPr wrap="square" rtlCol="0">
            <a:spAutoFit/>
          </a:bodyPr>
          <a:lstStyle/>
          <a:p>
            <a:r>
              <a:rPr kumimoji="1" lang="ja-JP" altLang="en-US" sz="1050" dirty="0"/>
              <a:t>ダイオードを利用し、以下の論理回路を構成せよ。</a:t>
            </a:r>
            <a:endParaRPr kumimoji="1" lang="en-US" altLang="ja-JP" sz="1050" dirty="0"/>
          </a:p>
        </p:txBody>
      </p:sp>
      <p:sp>
        <p:nvSpPr>
          <p:cNvPr id="42" name="正方形/長方形 41">
            <a:extLst>
              <a:ext uri="{FF2B5EF4-FFF2-40B4-BE49-F238E27FC236}">
                <a16:creationId xmlns:a16="http://schemas.microsoft.com/office/drawing/2014/main" id="{9447D20E-E5AD-416A-8D33-89D9E730763E}"/>
              </a:ext>
            </a:extLst>
          </p:cNvPr>
          <p:cNvSpPr/>
          <p:nvPr/>
        </p:nvSpPr>
        <p:spPr>
          <a:xfrm>
            <a:off x="63606" y="8338528"/>
            <a:ext cx="3294258" cy="14183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0B4CFFBC-3064-41FF-B53F-71E25C57EC1F}"/>
              </a:ext>
            </a:extLst>
          </p:cNvPr>
          <p:cNvSpPr/>
          <p:nvPr/>
        </p:nvSpPr>
        <p:spPr>
          <a:xfrm>
            <a:off x="3429000" y="8338528"/>
            <a:ext cx="3294258" cy="14183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04C10BC5-060D-4657-9995-9B34D23D9896}"/>
              </a:ext>
            </a:extLst>
          </p:cNvPr>
          <p:cNvSpPr txBox="1"/>
          <p:nvPr/>
        </p:nvSpPr>
        <p:spPr>
          <a:xfrm>
            <a:off x="21345" y="8317915"/>
            <a:ext cx="1488610" cy="253916"/>
          </a:xfrm>
          <a:prstGeom prst="rect">
            <a:avLst/>
          </a:prstGeom>
          <a:noFill/>
        </p:spPr>
        <p:txBody>
          <a:bodyPr wrap="square" rtlCol="0">
            <a:spAutoFit/>
          </a:bodyPr>
          <a:lstStyle/>
          <a:p>
            <a:r>
              <a:rPr kumimoji="1" lang="ja-JP" altLang="en-US" sz="1050" dirty="0"/>
              <a:t>論理回路</a:t>
            </a:r>
            <a:endParaRPr kumimoji="1" lang="en-US" altLang="ja-JP" sz="1050" dirty="0"/>
          </a:p>
        </p:txBody>
      </p:sp>
      <p:sp>
        <p:nvSpPr>
          <p:cNvPr id="45" name="テキスト ボックス 44">
            <a:extLst>
              <a:ext uri="{FF2B5EF4-FFF2-40B4-BE49-F238E27FC236}">
                <a16:creationId xmlns:a16="http://schemas.microsoft.com/office/drawing/2014/main" id="{3C26923C-A614-4C7E-AE74-17ADD84E9217}"/>
              </a:ext>
            </a:extLst>
          </p:cNvPr>
          <p:cNvSpPr txBox="1"/>
          <p:nvPr/>
        </p:nvSpPr>
        <p:spPr>
          <a:xfrm>
            <a:off x="3399912" y="8317915"/>
            <a:ext cx="2452248" cy="253916"/>
          </a:xfrm>
          <a:prstGeom prst="rect">
            <a:avLst/>
          </a:prstGeom>
          <a:noFill/>
        </p:spPr>
        <p:txBody>
          <a:bodyPr wrap="square" rtlCol="0">
            <a:spAutoFit/>
          </a:bodyPr>
          <a:lstStyle/>
          <a:p>
            <a:r>
              <a:rPr kumimoji="1" lang="ja-JP" altLang="en-US" sz="1050" dirty="0"/>
              <a:t>電子回路</a:t>
            </a:r>
            <a:endParaRPr kumimoji="1" lang="en-US" altLang="ja-JP" sz="1050" dirty="0"/>
          </a:p>
        </p:txBody>
      </p:sp>
    </p:spTree>
    <p:extLst>
      <p:ext uri="{BB962C8B-B14F-4D97-AF65-F5344CB8AC3E}">
        <p14:creationId xmlns:p14="http://schemas.microsoft.com/office/powerpoint/2010/main" val="1527968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a:t>
            </a:r>
            <a:r>
              <a:rPr kumimoji="1" lang="ja-JP" altLang="en-US" sz="1100"/>
              <a:t>電子回路</a:t>
            </a:r>
            <a:r>
              <a:rPr kumimoji="1" lang="en-US" altLang="ja-JP" sz="1100" dirty="0"/>
              <a:t>I </a:t>
            </a:r>
            <a:r>
              <a:rPr kumimoji="1" lang="ja-JP" altLang="en-US" sz="1100"/>
              <a:t>授業資料</a:t>
            </a:r>
            <a:r>
              <a:rPr kumimoji="1" lang="en-US" altLang="ja-JP" sz="1100" dirty="0"/>
              <a:t>19: </a:t>
            </a:r>
            <a:r>
              <a:rPr kumimoji="1" lang="ja-JP" altLang="en-US" sz="1100" dirty="0"/>
              <a:t>ダイオードによる</a:t>
            </a:r>
            <a:r>
              <a:rPr kumimoji="1" lang="en-US" altLang="ja-JP" sz="1100" dirty="0"/>
              <a:t>AND</a:t>
            </a:r>
            <a:r>
              <a:rPr kumimoji="1" lang="ja-JP" altLang="en-US" sz="1100" dirty="0"/>
              <a:t>素子</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24" name="正方形/長方形 23">
            <a:extLst>
              <a:ext uri="{FF2B5EF4-FFF2-40B4-BE49-F238E27FC236}">
                <a16:creationId xmlns:a16="http://schemas.microsoft.com/office/drawing/2014/main" id="{526C2E27-24E2-429F-A838-64740CF1BC50}"/>
              </a:ext>
            </a:extLst>
          </p:cNvPr>
          <p:cNvSpPr/>
          <p:nvPr/>
        </p:nvSpPr>
        <p:spPr>
          <a:xfrm>
            <a:off x="2688879" y="514939"/>
            <a:ext cx="4133532" cy="1648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D9A99B03-3045-4C63-9B18-BC45B885CC8F}"/>
              </a:ext>
            </a:extLst>
          </p:cNvPr>
          <p:cNvSpPr/>
          <p:nvPr/>
        </p:nvSpPr>
        <p:spPr>
          <a:xfrm>
            <a:off x="35589" y="514937"/>
            <a:ext cx="2606011" cy="1648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279F3F05-A9D3-4D53-AFD7-C9EACE885D1E}"/>
              </a:ext>
            </a:extLst>
          </p:cNvPr>
          <p:cNvSpPr txBox="1"/>
          <p:nvPr/>
        </p:nvSpPr>
        <p:spPr>
          <a:xfrm>
            <a:off x="-3" y="496634"/>
            <a:ext cx="1972735" cy="253916"/>
          </a:xfrm>
          <a:prstGeom prst="rect">
            <a:avLst/>
          </a:prstGeom>
          <a:noFill/>
        </p:spPr>
        <p:txBody>
          <a:bodyPr wrap="square" rtlCol="0">
            <a:spAutoFit/>
          </a:bodyPr>
          <a:lstStyle/>
          <a:p>
            <a:r>
              <a:rPr kumimoji="1" lang="ja-JP" altLang="en-US" sz="1050" dirty="0"/>
              <a:t>論理回路による</a:t>
            </a:r>
            <a:r>
              <a:rPr kumimoji="1" lang="en-US" altLang="ja-JP" sz="1050" dirty="0"/>
              <a:t>AND</a:t>
            </a:r>
            <a:r>
              <a:rPr kumimoji="1" lang="ja-JP" altLang="en-US" sz="1050" dirty="0"/>
              <a:t>素子：</a:t>
            </a:r>
            <a:endParaRPr kumimoji="1" lang="en-US" altLang="ja-JP" sz="1050" dirty="0"/>
          </a:p>
        </p:txBody>
      </p:sp>
      <p:sp>
        <p:nvSpPr>
          <p:cNvPr id="30" name="正方形/長方形 29">
            <a:extLst>
              <a:ext uri="{FF2B5EF4-FFF2-40B4-BE49-F238E27FC236}">
                <a16:creationId xmlns:a16="http://schemas.microsoft.com/office/drawing/2014/main" id="{98DF2024-C7CE-407F-9939-C3128F908934}"/>
              </a:ext>
            </a:extLst>
          </p:cNvPr>
          <p:cNvSpPr/>
          <p:nvPr/>
        </p:nvSpPr>
        <p:spPr>
          <a:xfrm>
            <a:off x="35589" y="2249356"/>
            <a:ext cx="2167467" cy="37251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31" name="表 30">
            <a:extLst>
              <a:ext uri="{FF2B5EF4-FFF2-40B4-BE49-F238E27FC236}">
                <a16:creationId xmlns:a16="http://schemas.microsoft.com/office/drawing/2014/main" id="{25C6DD0C-4348-45D1-A264-D2A9F8F189A7}"/>
              </a:ext>
            </a:extLst>
          </p:cNvPr>
          <p:cNvGraphicFramePr>
            <a:graphicFrameLocks noGrp="1"/>
          </p:cNvGraphicFramePr>
          <p:nvPr>
            <p:extLst/>
          </p:nvPr>
        </p:nvGraphicFramePr>
        <p:xfrm>
          <a:off x="5227156" y="706266"/>
          <a:ext cx="1512000" cy="1080000"/>
        </p:xfrm>
        <a:graphic>
          <a:graphicData uri="http://schemas.openxmlformats.org/drawingml/2006/table">
            <a:tbl>
              <a:tblPr firstRow="1" bandRow="1">
                <a:tableStyleId>{5940675A-B579-460E-94D1-54222C63F5DA}</a:tableStyleId>
              </a:tblPr>
              <a:tblGrid>
                <a:gridCol w="504000">
                  <a:extLst>
                    <a:ext uri="{9D8B030D-6E8A-4147-A177-3AD203B41FA5}">
                      <a16:colId xmlns:a16="http://schemas.microsoft.com/office/drawing/2014/main" val="879895841"/>
                    </a:ext>
                  </a:extLst>
                </a:gridCol>
                <a:gridCol w="504000">
                  <a:extLst>
                    <a:ext uri="{9D8B030D-6E8A-4147-A177-3AD203B41FA5}">
                      <a16:colId xmlns:a16="http://schemas.microsoft.com/office/drawing/2014/main" val="4052420241"/>
                    </a:ext>
                  </a:extLst>
                </a:gridCol>
                <a:gridCol w="504000">
                  <a:extLst>
                    <a:ext uri="{9D8B030D-6E8A-4147-A177-3AD203B41FA5}">
                      <a16:colId xmlns:a16="http://schemas.microsoft.com/office/drawing/2014/main" val="3265789789"/>
                    </a:ext>
                  </a:extLst>
                </a:gridCol>
              </a:tblGrid>
              <a:tr h="216000">
                <a:tc>
                  <a:txBody>
                    <a:bodyPr/>
                    <a:lstStyle/>
                    <a:p>
                      <a:r>
                        <a:rPr kumimoji="1" lang="en-US" altLang="ja-JP" sz="1100" dirty="0"/>
                        <a:t>V</a:t>
                      </a:r>
                      <a:r>
                        <a:rPr kumimoji="1" lang="en-US" altLang="ja-JP" sz="1100" baseline="-25000" dirty="0"/>
                        <a:t>A</a:t>
                      </a:r>
                      <a:r>
                        <a:rPr kumimoji="1" lang="en-US" altLang="ja-JP" sz="1100" baseline="0" dirty="0"/>
                        <a:t>[V]</a:t>
                      </a:r>
                      <a:endParaRPr kumimoji="1" lang="ja-JP" altLang="en-US" sz="1100" baseline="0" dirty="0"/>
                    </a:p>
                  </a:txBody>
                  <a:tcPr marL="72000" marT="0" marB="0"/>
                </a:tc>
                <a:tc>
                  <a:txBody>
                    <a:bodyPr/>
                    <a:lstStyle/>
                    <a:p>
                      <a:r>
                        <a:rPr kumimoji="1" lang="en-US" altLang="ja-JP" sz="1100" dirty="0"/>
                        <a:t>V</a:t>
                      </a:r>
                      <a:r>
                        <a:rPr kumimoji="1" lang="en-US" altLang="ja-JP" sz="1100" baseline="-25000" dirty="0"/>
                        <a:t>B</a:t>
                      </a:r>
                      <a:r>
                        <a:rPr kumimoji="1" lang="en-US" altLang="ja-JP" sz="1100" baseline="0" dirty="0"/>
                        <a:t>[V]</a:t>
                      </a:r>
                      <a:endParaRPr kumimoji="1" lang="ja-JP" altLang="en-US" sz="1100" baseline="-25000" dirty="0"/>
                    </a:p>
                  </a:txBody>
                  <a:tcPr marL="72000" marT="0" marB="0"/>
                </a:tc>
                <a:tc>
                  <a:txBody>
                    <a:bodyPr/>
                    <a:lstStyle/>
                    <a:p>
                      <a:r>
                        <a:rPr kumimoji="1" lang="en-US" altLang="ja-JP" sz="1100" dirty="0"/>
                        <a:t>V</a:t>
                      </a:r>
                      <a:r>
                        <a:rPr kumimoji="1" lang="en-US" altLang="ja-JP" sz="1100" baseline="-25000" dirty="0"/>
                        <a:t>o</a:t>
                      </a:r>
                      <a:r>
                        <a:rPr kumimoji="1" lang="en-US" altLang="ja-JP" sz="1100" baseline="0" dirty="0"/>
                        <a:t>[V]</a:t>
                      </a:r>
                      <a:endParaRPr kumimoji="1" lang="ja-JP" altLang="en-US" sz="1100" baseline="-25000" dirty="0"/>
                    </a:p>
                  </a:txBody>
                  <a:tcPr marL="72000" marT="0" marB="0"/>
                </a:tc>
                <a:extLst>
                  <a:ext uri="{0D108BD9-81ED-4DB2-BD59-A6C34878D82A}">
                    <a16:rowId xmlns:a16="http://schemas.microsoft.com/office/drawing/2014/main" val="40264408"/>
                  </a:ext>
                </a:extLst>
              </a:tr>
              <a:tr h="216000">
                <a:tc>
                  <a:txBody>
                    <a:bodyPr/>
                    <a:lstStyle/>
                    <a:p>
                      <a:endParaRPr kumimoji="1" lang="ja-JP" altLang="en-US" sz="1200" dirty="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endParaRPr kumimoji="1" lang="ja-JP" altLang="en-US" sz="1200" dirty="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88222416"/>
                  </a:ext>
                </a:extLst>
              </a:tr>
              <a:tr h="216000">
                <a:tc>
                  <a:txBody>
                    <a:bodyPr/>
                    <a:lstStyle/>
                    <a:p>
                      <a:endParaRPr kumimoji="1" lang="ja-JP" altLang="en-US" sz="120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59660637"/>
                  </a:ext>
                </a:extLst>
              </a:tr>
              <a:tr h="216000">
                <a:tc>
                  <a:txBody>
                    <a:bodyPr/>
                    <a:lstStyle/>
                    <a:p>
                      <a:endParaRPr kumimoji="1" lang="ja-JP" altLang="en-US" sz="120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4055056437"/>
                  </a:ext>
                </a:extLst>
              </a:tr>
            </a:tbl>
          </a:graphicData>
        </a:graphic>
      </p:graphicFrame>
      <p:sp>
        <p:nvSpPr>
          <p:cNvPr id="33" name="正方形/長方形 32">
            <a:extLst>
              <a:ext uri="{FF2B5EF4-FFF2-40B4-BE49-F238E27FC236}">
                <a16:creationId xmlns:a16="http://schemas.microsoft.com/office/drawing/2014/main" id="{535C571C-34CA-446D-9319-E890F95E7FB8}"/>
              </a:ext>
            </a:extLst>
          </p:cNvPr>
          <p:cNvSpPr/>
          <p:nvPr/>
        </p:nvSpPr>
        <p:spPr>
          <a:xfrm>
            <a:off x="2338522" y="2249356"/>
            <a:ext cx="2167467" cy="37251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C425F091-DA2A-418D-8428-4D2BBECEB80B}"/>
              </a:ext>
            </a:extLst>
          </p:cNvPr>
          <p:cNvSpPr/>
          <p:nvPr/>
        </p:nvSpPr>
        <p:spPr>
          <a:xfrm>
            <a:off x="4658389" y="2249356"/>
            <a:ext cx="2167467" cy="37251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08224AF4-2E69-472E-9C39-B961EC5DD0B3}"/>
              </a:ext>
            </a:extLst>
          </p:cNvPr>
          <p:cNvSpPr txBox="1"/>
          <p:nvPr/>
        </p:nvSpPr>
        <p:spPr>
          <a:xfrm>
            <a:off x="-4" y="2249356"/>
            <a:ext cx="1972735" cy="253916"/>
          </a:xfrm>
          <a:prstGeom prst="rect">
            <a:avLst/>
          </a:prstGeom>
          <a:noFill/>
        </p:spPr>
        <p:txBody>
          <a:bodyPr wrap="square" rtlCol="0">
            <a:spAutoFit/>
          </a:bodyPr>
          <a:lstStyle/>
          <a:p>
            <a:r>
              <a:rPr kumimoji="1" lang="en-US" altLang="ja-JP" sz="1050" dirty="0"/>
              <a:t>V</a:t>
            </a:r>
            <a:r>
              <a:rPr kumimoji="1" lang="en-US" altLang="ja-JP" sz="1050" baseline="-25000" dirty="0"/>
              <a:t>A</a:t>
            </a:r>
            <a:r>
              <a:rPr kumimoji="1" lang="en-US" altLang="ja-JP" sz="1050" dirty="0"/>
              <a:t>, V</a:t>
            </a:r>
            <a:r>
              <a:rPr kumimoji="1" lang="en-US" altLang="ja-JP" sz="1050" baseline="-25000" dirty="0"/>
              <a:t>B</a:t>
            </a:r>
            <a:r>
              <a:rPr kumimoji="1" lang="en-US" altLang="ja-JP" sz="1050" dirty="0"/>
              <a:t>=0[V]</a:t>
            </a:r>
            <a:r>
              <a:rPr kumimoji="1" lang="ja-JP" altLang="en-US" sz="1050" dirty="0"/>
              <a:t>のとき</a:t>
            </a:r>
            <a:endParaRPr kumimoji="1" lang="en-US" altLang="ja-JP" sz="1050" dirty="0"/>
          </a:p>
        </p:txBody>
      </p:sp>
      <p:sp>
        <p:nvSpPr>
          <p:cNvPr id="36" name="テキスト ボックス 35">
            <a:extLst>
              <a:ext uri="{FF2B5EF4-FFF2-40B4-BE49-F238E27FC236}">
                <a16:creationId xmlns:a16="http://schemas.microsoft.com/office/drawing/2014/main" id="{418C4CE1-53EA-4F11-AA9C-83608B691F5D}"/>
              </a:ext>
            </a:extLst>
          </p:cNvPr>
          <p:cNvSpPr txBox="1"/>
          <p:nvPr/>
        </p:nvSpPr>
        <p:spPr>
          <a:xfrm>
            <a:off x="2304654" y="2249356"/>
            <a:ext cx="1972735" cy="253916"/>
          </a:xfrm>
          <a:prstGeom prst="rect">
            <a:avLst/>
          </a:prstGeom>
          <a:noFill/>
        </p:spPr>
        <p:txBody>
          <a:bodyPr wrap="square" rtlCol="0">
            <a:spAutoFit/>
          </a:bodyPr>
          <a:lstStyle/>
          <a:p>
            <a:r>
              <a:rPr kumimoji="1" lang="en-US" altLang="ja-JP" sz="1050" dirty="0"/>
              <a:t>V</a:t>
            </a:r>
            <a:r>
              <a:rPr kumimoji="1" lang="en-US" altLang="ja-JP" sz="1050" baseline="-25000" dirty="0"/>
              <a:t>A</a:t>
            </a:r>
            <a:r>
              <a:rPr kumimoji="1" lang="en-US" altLang="ja-JP" sz="1050" dirty="0"/>
              <a:t>=5[V], V</a:t>
            </a:r>
            <a:r>
              <a:rPr kumimoji="1" lang="en-US" altLang="ja-JP" sz="1050" baseline="-25000" dirty="0"/>
              <a:t>B</a:t>
            </a:r>
            <a:r>
              <a:rPr kumimoji="1" lang="en-US" altLang="ja-JP" sz="1050" dirty="0"/>
              <a:t>=0[V]</a:t>
            </a:r>
            <a:r>
              <a:rPr kumimoji="1" lang="ja-JP" altLang="en-US" sz="1050" dirty="0"/>
              <a:t>のとき</a:t>
            </a:r>
            <a:endParaRPr kumimoji="1" lang="en-US" altLang="ja-JP" sz="1050" dirty="0"/>
          </a:p>
        </p:txBody>
      </p:sp>
      <p:sp>
        <p:nvSpPr>
          <p:cNvPr id="42" name="テキスト ボックス 41">
            <a:extLst>
              <a:ext uri="{FF2B5EF4-FFF2-40B4-BE49-F238E27FC236}">
                <a16:creationId xmlns:a16="http://schemas.microsoft.com/office/drawing/2014/main" id="{D91943F7-E926-49A2-9E51-26661FAC2ECD}"/>
              </a:ext>
            </a:extLst>
          </p:cNvPr>
          <p:cNvSpPr txBox="1"/>
          <p:nvPr/>
        </p:nvSpPr>
        <p:spPr>
          <a:xfrm>
            <a:off x="4658389" y="2249356"/>
            <a:ext cx="1972735" cy="253916"/>
          </a:xfrm>
          <a:prstGeom prst="rect">
            <a:avLst/>
          </a:prstGeom>
          <a:noFill/>
        </p:spPr>
        <p:txBody>
          <a:bodyPr wrap="square" rtlCol="0">
            <a:spAutoFit/>
          </a:bodyPr>
          <a:lstStyle/>
          <a:p>
            <a:r>
              <a:rPr kumimoji="1" lang="en-US" altLang="ja-JP" sz="1050" dirty="0"/>
              <a:t>V</a:t>
            </a:r>
            <a:r>
              <a:rPr kumimoji="1" lang="en-US" altLang="ja-JP" sz="1050" baseline="-25000" dirty="0"/>
              <a:t>A</a:t>
            </a:r>
            <a:r>
              <a:rPr kumimoji="1" lang="en-US" altLang="ja-JP" sz="1050" dirty="0"/>
              <a:t>=5[V], V</a:t>
            </a:r>
            <a:r>
              <a:rPr kumimoji="1" lang="en-US" altLang="ja-JP" sz="1050" baseline="-25000" dirty="0"/>
              <a:t>B</a:t>
            </a:r>
            <a:r>
              <a:rPr kumimoji="1" lang="en-US" altLang="ja-JP" sz="1050" dirty="0"/>
              <a:t>=5[V]</a:t>
            </a:r>
            <a:r>
              <a:rPr kumimoji="1" lang="ja-JP" altLang="en-US" sz="1050" dirty="0"/>
              <a:t>のとき</a:t>
            </a:r>
            <a:endParaRPr kumimoji="1" lang="en-US" altLang="ja-JP" sz="1050" dirty="0"/>
          </a:p>
        </p:txBody>
      </p:sp>
      <p:sp>
        <p:nvSpPr>
          <p:cNvPr id="43" name="テキスト ボックス 42">
            <a:extLst>
              <a:ext uri="{FF2B5EF4-FFF2-40B4-BE49-F238E27FC236}">
                <a16:creationId xmlns:a16="http://schemas.microsoft.com/office/drawing/2014/main" id="{7C647A6C-CDD2-49B6-B8E7-415CD8D24943}"/>
              </a:ext>
            </a:extLst>
          </p:cNvPr>
          <p:cNvSpPr txBox="1"/>
          <p:nvPr/>
        </p:nvSpPr>
        <p:spPr>
          <a:xfrm>
            <a:off x="2650066" y="496634"/>
            <a:ext cx="1972735" cy="253916"/>
          </a:xfrm>
          <a:prstGeom prst="rect">
            <a:avLst/>
          </a:prstGeom>
          <a:noFill/>
        </p:spPr>
        <p:txBody>
          <a:bodyPr wrap="square" rtlCol="0">
            <a:spAutoFit/>
          </a:bodyPr>
          <a:lstStyle/>
          <a:p>
            <a:r>
              <a:rPr kumimoji="1" lang="ja-JP" altLang="en-US" sz="1050" dirty="0"/>
              <a:t>ダイオードによる</a:t>
            </a:r>
            <a:r>
              <a:rPr kumimoji="1" lang="en-US" altLang="ja-JP" sz="1050" dirty="0"/>
              <a:t>AND</a:t>
            </a:r>
            <a:r>
              <a:rPr kumimoji="1" lang="ja-JP" altLang="en-US" sz="1050" dirty="0"/>
              <a:t>素子：</a:t>
            </a:r>
            <a:endParaRPr kumimoji="1" lang="en-US" altLang="ja-JP" sz="1050" dirty="0"/>
          </a:p>
        </p:txBody>
      </p:sp>
      <p:graphicFrame>
        <p:nvGraphicFramePr>
          <p:cNvPr id="44" name="表 43">
            <a:extLst>
              <a:ext uri="{FF2B5EF4-FFF2-40B4-BE49-F238E27FC236}">
                <a16:creationId xmlns:a16="http://schemas.microsoft.com/office/drawing/2014/main" id="{1DF5090C-1BDB-46B8-9F63-F51F1DD542AE}"/>
              </a:ext>
            </a:extLst>
          </p:cNvPr>
          <p:cNvGraphicFramePr>
            <a:graphicFrameLocks noGrp="1"/>
          </p:cNvGraphicFramePr>
          <p:nvPr>
            <p:extLst/>
          </p:nvPr>
        </p:nvGraphicFramePr>
        <p:xfrm>
          <a:off x="1362389" y="774000"/>
          <a:ext cx="1188000" cy="1080000"/>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879895841"/>
                    </a:ext>
                  </a:extLst>
                </a:gridCol>
                <a:gridCol w="396000">
                  <a:extLst>
                    <a:ext uri="{9D8B030D-6E8A-4147-A177-3AD203B41FA5}">
                      <a16:colId xmlns:a16="http://schemas.microsoft.com/office/drawing/2014/main" val="4052420241"/>
                    </a:ext>
                  </a:extLst>
                </a:gridCol>
                <a:gridCol w="396000">
                  <a:extLst>
                    <a:ext uri="{9D8B030D-6E8A-4147-A177-3AD203B41FA5}">
                      <a16:colId xmlns:a16="http://schemas.microsoft.com/office/drawing/2014/main" val="3265789789"/>
                    </a:ext>
                  </a:extLst>
                </a:gridCol>
              </a:tblGrid>
              <a:tr h="216000">
                <a:tc>
                  <a:txBody>
                    <a:bodyPr/>
                    <a:lstStyle/>
                    <a:p>
                      <a:r>
                        <a:rPr kumimoji="1" lang="en-US" altLang="ja-JP" sz="1100" baseline="0" dirty="0"/>
                        <a:t>A</a:t>
                      </a:r>
                      <a:endParaRPr kumimoji="1" lang="ja-JP" altLang="en-US" sz="1100" baseline="0" dirty="0"/>
                    </a:p>
                  </a:txBody>
                  <a:tcPr marL="72000" marT="0" marB="0"/>
                </a:tc>
                <a:tc>
                  <a:txBody>
                    <a:bodyPr/>
                    <a:lstStyle/>
                    <a:p>
                      <a:r>
                        <a:rPr kumimoji="1" lang="en-US" altLang="ja-JP" sz="1100" baseline="0" dirty="0"/>
                        <a:t>B</a:t>
                      </a:r>
                      <a:endParaRPr kumimoji="1" lang="ja-JP" altLang="en-US" sz="1100" baseline="0" dirty="0"/>
                    </a:p>
                  </a:txBody>
                  <a:tcPr marL="72000" marT="0" marB="0"/>
                </a:tc>
                <a:tc>
                  <a:txBody>
                    <a:bodyPr/>
                    <a:lstStyle/>
                    <a:p>
                      <a:r>
                        <a:rPr kumimoji="1" lang="en-US" altLang="ja-JP" sz="1100" baseline="0" dirty="0"/>
                        <a:t>Z</a:t>
                      </a:r>
                      <a:endParaRPr kumimoji="1" lang="ja-JP" altLang="en-US" sz="1100" baseline="0" dirty="0"/>
                    </a:p>
                  </a:txBody>
                  <a:tcPr marL="72000" marT="0" marB="0"/>
                </a:tc>
                <a:extLst>
                  <a:ext uri="{0D108BD9-81ED-4DB2-BD59-A6C34878D82A}">
                    <a16:rowId xmlns:a16="http://schemas.microsoft.com/office/drawing/2014/main" val="40264408"/>
                  </a:ext>
                </a:extLst>
              </a:tr>
              <a:tr h="216000">
                <a:tc>
                  <a:txBody>
                    <a:bodyPr/>
                    <a:lstStyle/>
                    <a:p>
                      <a:endParaRPr kumimoji="1" lang="ja-JP" altLang="en-US" sz="1200" dirty="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endParaRPr kumimoji="1" lang="ja-JP" altLang="en-US" sz="1200" dirty="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88222416"/>
                  </a:ext>
                </a:extLst>
              </a:tr>
              <a:tr h="216000">
                <a:tc>
                  <a:txBody>
                    <a:bodyPr/>
                    <a:lstStyle/>
                    <a:p>
                      <a:endParaRPr kumimoji="1" lang="ja-JP" altLang="en-US" sz="120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59660637"/>
                  </a:ext>
                </a:extLst>
              </a:tr>
              <a:tr h="216000">
                <a:tc>
                  <a:txBody>
                    <a:bodyPr/>
                    <a:lstStyle/>
                    <a:p>
                      <a:endParaRPr kumimoji="1" lang="ja-JP" altLang="en-US" sz="1200"/>
                    </a:p>
                  </a:txBody>
                  <a:tcPr marL="0" marR="0" marT="0" marB="0"/>
                </a:tc>
                <a:tc>
                  <a:txBody>
                    <a:bodyPr/>
                    <a:lstStyle/>
                    <a:p>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4055056437"/>
                  </a:ext>
                </a:extLst>
              </a:tr>
            </a:tbl>
          </a:graphicData>
        </a:graphic>
      </p:graphicFrame>
      <p:sp>
        <p:nvSpPr>
          <p:cNvPr id="45" name="テキスト ボックス 44">
            <a:extLst>
              <a:ext uri="{FF2B5EF4-FFF2-40B4-BE49-F238E27FC236}">
                <a16:creationId xmlns:a16="http://schemas.microsoft.com/office/drawing/2014/main" id="{9ABD1050-2C5C-4E46-A610-2F8B006DB0EB}"/>
              </a:ext>
            </a:extLst>
          </p:cNvPr>
          <p:cNvSpPr txBox="1"/>
          <p:nvPr/>
        </p:nvSpPr>
        <p:spPr>
          <a:xfrm>
            <a:off x="0" y="6006290"/>
            <a:ext cx="4292867" cy="253916"/>
          </a:xfrm>
          <a:prstGeom prst="rect">
            <a:avLst/>
          </a:prstGeom>
          <a:noFill/>
        </p:spPr>
        <p:txBody>
          <a:bodyPr wrap="square" rtlCol="0">
            <a:spAutoFit/>
          </a:bodyPr>
          <a:lstStyle/>
          <a:p>
            <a:r>
              <a:rPr kumimoji="1" lang="ja-JP" altLang="en-US" sz="1050" dirty="0"/>
              <a:t>ダイオードを利用し、以下の論理回路を構成せよ。（</a:t>
            </a:r>
            <a:r>
              <a:rPr kumimoji="1" lang="en-US" altLang="ja-JP" sz="1050" dirty="0"/>
              <a:t>OR</a:t>
            </a:r>
            <a:r>
              <a:rPr kumimoji="1" lang="ja-JP" altLang="en-US" sz="1050" dirty="0"/>
              <a:t>のみ）</a:t>
            </a:r>
            <a:endParaRPr kumimoji="1" lang="en-US" altLang="ja-JP" sz="1050" dirty="0"/>
          </a:p>
        </p:txBody>
      </p:sp>
      <p:sp>
        <p:nvSpPr>
          <p:cNvPr id="46" name="正方形/長方形 45">
            <a:extLst>
              <a:ext uri="{FF2B5EF4-FFF2-40B4-BE49-F238E27FC236}">
                <a16:creationId xmlns:a16="http://schemas.microsoft.com/office/drawing/2014/main" id="{82E3F081-8E37-40EE-B1F1-453B2D55C4BD}"/>
              </a:ext>
            </a:extLst>
          </p:cNvPr>
          <p:cNvSpPr/>
          <p:nvPr/>
        </p:nvSpPr>
        <p:spPr>
          <a:xfrm>
            <a:off x="63606" y="6236678"/>
            <a:ext cx="3294258" cy="14183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548935E0-A7F9-46DC-A829-C2F64CCA8698}"/>
              </a:ext>
            </a:extLst>
          </p:cNvPr>
          <p:cNvSpPr/>
          <p:nvPr/>
        </p:nvSpPr>
        <p:spPr>
          <a:xfrm>
            <a:off x="3429000" y="6236678"/>
            <a:ext cx="3294258" cy="14183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93EE7DA0-1024-4C23-9521-9F5F1BB779FF}"/>
              </a:ext>
            </a:extLst>
          </p:cNvPr>
          <p:cNvSpPr txBox="1"/>
          <p:nvPr/>
        </p:nvSpPr>
        <p:spPr>
          <a:xfrm>
            <a:off x="21345" y="6216065"/>
            <a:ext cx="1488610" cy="253916"/>
          </a:xfrm>
          <a:prstGeom prst="rect">
            <a:avLst/>
          </a:prstGeom>
          <a:noFill/>
        </p:spPr>
        <p:txBody>
          <a:bodyPr wrap="square" rtlCol="0">
            <a:spAutoFit/>
          </a:bodyPr>
          <a:lstStyle/>
          <a:p>
            <a:r>
              <a:rPr kumimoji="1" lang="ja-JP" altLang="en-US" sz="1050" dirty="0"/>
              <a:t>論理回路</a:t>
            </a:r>
            <a:endParaRPr kumimoji="1" lang="en-US" altLang="ja-JP" sz="1050" dirty="0"/>
          </a:p>
        </p:txBody>
      </p:sp>
      <p:sp>
        <p:nvSpPr>
          <p:cNvPr id="49" name="テキスト ボックス 48">
            <a:extLst>
              <a:ext uri="{FF2B5EF4-FFF2-40B4-BE49-F238E27FC236}">
                <a16:creationId xmlns:a16="http://schemas.microsoft.com/office/drawing/2014/main" id="{134AD2CF-49D7-4E6F-9F24-89C23013F40F}"/>
              </a:ext>
            </a:extLst>
          </p:cNvPr>
          <p:cNvSpPr txBox="1"/>
          <p:nvPr/>
        </p:nvSpPr>
        <p:spPr>
          <a:xfrm>
            <a:off x="3399912" y="6216065"/>
            <a:ext cx="2452248" cy="253916"/>
          </a:xfrm>
          <a:prstGeom prst="rect">
            <a:avLst/>
          </a:prstGeom>
          <a:noFill/>
        </p:spPr>
        <p:txBody>
          <a:bodyPr wrap="square" rtlCol="0">
            <a:spAutoFit/>
          </a:bodyPr>
          <a:lstStyle/>
          <a:p>
            <a:r>
              <a:rPr kumimoji="1" lang="ja-JP" altLang="en-US" sz="1050" dirty="0"/>
              <a:t>電子回路</a:t>
            </a:r>
            <a:endParaRPr kumimoji="1" lang="en-US" altLang="ja-JP" sz="1050" dirty="0"/>
          </a:p>
        </p:txBody>
      </p:sp>
      <p:sp>
        <p:nvSpPr>
          <p:cNvPr id="57" name="テキスト ボックス 56">
            <a:extLst>
              <a:ext uri="{FF2B5EF4-FFF2-40B4-BE49-F238E27FC236}">
                <a16:creationId xmlns:a16="http://schemas.microsoft.com/office/drawing/2014/main" id="{1C4F1D72-60A8-4B5A-984B-460DC65449F3}"/>
              </a:ext>
            </a:extLst>
          </p:cNvPr>
          <p:cNvSpPr txBox="1"/>
          <p:nvPr/>
        </p:nvSpPr>
        <p:spPr>
          <a:xfrm>
            <a:off x="4922" y="7673716"/>
            <a:ext cx="4292867" cy="253916"/>
          </a:xfrm>
          <a:prstGeom prst="rect">
            <a:avLst/>
          </a:prstGeom>
          <a:noFill/>
        </p:spPr>
        <p:txBody>
          <a:bodyPr wrap="square" rtlCol="0">
            <a:spAutoFit/>
          </a:bodyPr>
          <a:lstStyle/>
          <a:p>
            <a:r>
              <a:rPr kumimoji="1" lang="ja-JP" altLang="en-US" sz="1050" dirty="0"/>
              <a:t>ダイオードを利用し、以下の論理回路を構成せよ。（</a:t>
            </a:r>
            <a:r>
              <a:rPr kumimoji="1" lang="en-US" altLang="ja-JP" sz="1050" dirty="0"/>
              <a:t>AND/OR</a:t>
            </a:r>
            <a:r>
              <a:rPr kumimoji="1" lang="ja-JP" altLang="en-US" sz="1050" dirty="0"/>
              <a:t>）</a:t>
            </a:r>
            <a:endParaRPr kumimoji="1" lang="en-US" altLang="ja-JP" sz="1050" dirty="0"/>
          </a:p>
        </p:txBody>
      </p:sp>
      <p:sp>
        <p:nvSpPr>
          <p:cNvPr id="58" name="正方形/長方形 57">
            <a:extLst>
              <a:ext uri="{FF2B5EF4-FFF2-40B4-BE49-F238E27FC236}">
                <a16:creationId xmlns:a16="http://schemas.microsoft.com/office/drawing/2014/main" id="{26F19C5E-75E2-4321-99C8-2F5C9A4A6C10}"/>
              </a:ext>
            </a:extLst>
          </p:cNvPr>
          <p:cNvSpPr/>
          <p:nvPr/>
        </p:nvSpPr>
        <p:spPr>
          <a:xfrm>
            <a:off x="68528" y="7904104"/>
            <a:ext cx="3294258" cy="14183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07F04D61-A1EE-4F3E-A59B-5E9C8F81C294}"/>
              </a:ext>
            </a:extLst>
          </p:cNvPr>
          <p:cNvSpPr/>
          <p:nvPr/>
        </p:nvSpPr>
        <p:spPr>
          <a:xfrm>
            <a:off x="3433922" y="7904104"/>
            <a:ext cx="3294258" cy="14183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0" name="テキスト ボックス 59">
            <a:extLst>
              <a:ext uri="{FF2B5EF4-FFF2-40B4-BE49-F238E27FC236}">
                <a16:creationId xmlns:a16="http://schemas.microsoft.com/office/drawing/2014/main" id="{2CE20BD5-7397-464D-93F6-C448F30ED76B}"/>
              </a:ext>
            </a:extLst>
          </p:cNvPr>
          <p:cNvSpPr txBox="1"/>
          <p:nvPr/>
        </p:nvSpPr>
        <p:spPr>
          <a:xfrm>
            <a:off x="26267" y="7883491"/>
            <a:ext cx="1488610" cy="253916"/>
          </a:xfrm>
          <a:prstGeom prst="rect">
            <a:avLst/>
          </a:prstGeom>
          <a:noFill/>
        </p:spPr>
        <p:txBody>
          <a:bodyPr wrap="square" rtlCol="0">
            <a:spAutoFit/>
          </a:bodyPr>
          <a:lstStyle/>
          <a:p>
            <a:r>
              <a:rPr kumimoji="1" lang="ja-JP" altLang="en-US" sz="1050" dirty="0"/>
              <a:t>論理回路</a:t>
            </a:r>
            <a:endParaRPr kumimoji="1" lang="en-US" altLang="ja-JP" sz="1050" dirty="0"/>
          </a:p>
        </p:txBody>
      </p:sp>
      <p:sp>
        <p:nvSpPr>
          <p:cNvPr id="61" name="テキスト ボックス 60">
            <a:extLst>
              <a:ext uri="{FF2B5EF4-FFF2-40B4-BE49-F238E27FC236}">
                <a16:creationId xmlns:a16="http://schemas.microsoft.com/office/drawing/2014/main" id="{9517EDA7-C4A4-4BDC-87AF-4ADCD755D50A}"/>
              </a:ext>
            </a:extLst>
          </p:cNvPr>
          <p:cNvSpPr txBox="1"/>
          <p:nvPr/>
        </p:nvSpPr>
        <p:spPr>
          <a:xfrm>
            <a:off x="3404834" y="7883491"/>
            <a:ext cx="2452248" cy="253916"/>
          </a:xfrm>
          <a:prstGeom prst="rect">
            <a:avLst/>
          </a:prstGeom>
          <a:noFill/>
        </p:spPr>
        <p:txBody>
          <a:bodyPr wrap="square" rtlCol="0">
            <a:spAutoFit/>
          </a:bodyPr>
          <a:lstStyle/>
          <a:p>
            <a:r>
              <a:rPr kumimoji="1" lang="ja-JP" altLang="en-US" sz="1050" dirty="0"/>
              <a:t>電子回路</a:t>
            </a:r>
            <a:endParaRPr kumimoji="1" lang="en-US" altLang="ja-JP" sz="1050" dirty="0"/>
          </a:p>
        </p:txBody>
      </p:sp>
      <p:sp>
        <p:nvSpPr>
          <p:cNvPr id="62" name="テキスト ボックス 61">
            <a:extLst>
              <a:ext uri="{FF2B5EF4-FFF2-40B4-BE49-F238E27FC236}">
                <a16:creationId xmlns:a16="http://schemas.microsoft.com/office/drawing/2014/main" id="{1E923C16-2CA7-4D3F-81B4-FE6D50B18389}"/>
              </a:ext>
            </a:extLst>
          </p:cNvPr>
          <p:cNvSpPr txBox="1"/>
          <p:nvPr/>
        </p:nvSpPr>
        <p:spPr>
          <a:xfrm>
            <a:off x="21345" y="9365893"/>
            <a:ext cx="5830815" cy="253916"/>
          </a:xfrm>
          <a:prstGeom prst="rect">
            <a:avLst/>
          </a:prstGeom>
          <a:noFill/>
        </p:spPr>
        <p:txBody>
          <a:bodyPr wrap="square" rtlCol="0">
            <a:spAutoFit/>
          </a:bodyPr>
          <a:lstStyle/>
          <a:p>
            <a:r>
              <a:rPr kumimoji="1" lang="ja-JP" altLang="en-US" sz="1050" dirty="0"/>
              <a:t>ダイオードを利用した</a:t>
            </a:r>
            <a:r>
              <a:rPr kumimoji="1" lang="en-US" altLang="ja-JP" sz="1050" dirty="0"/>
              <a:t>AND/OR</a:t>
            </a:r>
            <a:r>
              <a:rPr kumimoji="1" lang="ja-JP" altLang="en-US" sz="1050" dirty="0"/>
              <a:t>について、抵抗</a:t>
            </a:r>
            <a:r>
              <a:rPr kumimoji="1" lang="en-US" altLang="ja-JP" sz="1050" dirty="0"/>
              <a:t>R</a:t>
            </a:r>
            <a:r>
              <a:rPr kumimoji="1" lang="ja-JP" altLang="en-US" sz="1050" dirty="0"/>
              <a:t>が存在する理由を説明せよ。</a:t>
            </a:r>
            <a:endParaRPr kumimoji="1" lang="en-US" altLang="ja-JP" sz="1050" dirty="0"/>
          </a:p>
        </p:txBody>
      </p:sp>
    </p:spTree>
    <p:extLst>
      <p:ext uri="{BB962C8B-B14F-4D97-AF65-F5344CB8AC3E}">
        <p14:creationId xmlns:p14="http://schemas.microsoft.com/office/powerpoint/2010/main" val="1709054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02: </a:t>
            </a:r>
            <a:r>
              <a:rPr kumimoji="1" lang="ja-JP" altLang="en-US" sz="1100" dirty="0"/>
              <a:t>増幅と減衰</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42" name="テキスト ボックス 41">
            <a:extLst>
              <a:ext uri="{FF2B5EF4-FFF2-40B4-BE49-F238E27FC236}">
                <a16:creationId xmlns:a16="http://schemas.microsoft.com/office/drawing/2014/main" id="{0B889293-4CD2-4866-842D-39EC0FC1F643}"/>
              </a:ext>
            </a:extLst>
          </p:cNvPr>
          <p:cNvSpPr txBox="1"/>
          <p:nvPr/>
        </p:nvSpPr>
        <p:spPr>
          <a:xfrm>
            <a:off x="0" y="2069377"/>
            <a:ext cx="6756935" cy="738664"/>
          </a:xfrm>
          <a:prstGeom prst="rect">
            <a:avLst/>
          </a:prstGeom>
          <a:noFill/>
        </p:spPr>
        <p:txBody>
          <a:bodyPr wrap="square" rtlCol="0">
            <a:spAutoFit/>
          </a:bodyPr>
          <a:lstStyle/>
          <a:p>
            <a:r>
              <a:rPr kumimoji="1" lang="ja-JP" altLang="en-US" sz="1050" dirty="0"/>
              <a:t>増幅度の絶対値が</a:t>
            </a:r>
            <a:r>
              <a:rPr kumimoji="1" lang="en-US" altLang="ja-JP" sz="1050" dirty="0"/>
              <a:t>1</a:t>
            </a:r>
            <a:r>
              <a:rPr kumimoji="1" lang="ja-JP" altLang="en-US" sz="1050" dirty="0"/>
              <a:t>より大きいとき：</a:t>
            </a:r>
            <a:r>
              <a:rPr kumimoji="1" lang="en-US" altLang="ja-JP" sz="1050" dirty="0"/>
              <a:t>			</a:t>
            </a:r>
            <a:r>
              <a:rPr kumimoji="1" lang="ja-JP" altLang="en-US" sz="1050" dirty="0"/>
              <a:t>増幅度の絶対値が</a:t>
            </a:r>
            <a:r>
              <a:rPr kumimoji="1" lang="en-US" altLang="ja-JP" sz="1050" dirty="0"/>
              <a:t>1</a:t>
            </a:r>
            <a:r>
              <a:rPr kumimoji="1" lang="ja-JP" altLang="en-US" sz="1050" dirty="0"/>
              <a:t>未満のとき：</a:t>
            </a:r>
            <a:endParaRPr kumimoji="1" lang="en-US" altLang="ja-JP" sz="1050" dirty="0"/>
          </a:p>
          <a:p>
            <a:endParaRPr kumimoji="1" lang="en-US" altLang="ja-JP" sz="1050" dirty="0"/>
          </a:p>
          <a:p>
            <a:endParaRPr kumimoji="1" lang="en-US" altLang="ja-JP" sz="1050" dirty="0"/>
          </a:p>
          <a:p>
            <a:r>
              <a:rPr kumimoji="1" lang="ja-JP" altLang="en-US" sz="1050" dirty="0"/>
              <a:t>増幅度の符号が－のとき：</a:t>
            </a:r>
            <a:endParaRPr kumimoji="1" lang="en-US" altLang="ja-JP" sz="1050" dirty="0"/>
          </a:p>
        </p:txBody>
      </p:sp>
      <p:sp>
        <p:nvSpPr>
          <p:cNvPr id="65" name="テキスト ボックス 64">
            <a:extLst>
              <a:ext uri="{FF2B5EF4-FFF2-40B4-BE49-F238E27FC236}">
                <a16:creationId xmlns:a16="http://schemas.microsoft.com/office/drawing/2014/main" id="{3039685B-77E1-4232-9F50-6C0F93D52EDC}"/>
              </a:ext>
            </a:extLst>
          </p:cNvPr>
          <p:cNvSpPr txBox="1"/>
          <p:nvPr/>
        </p:nvSpPr>
        <p:spPr>
          <a:xfrm>
            <a:off x="-1" y="472043"/>
            <a:ext cx="6756935" cy="253916"/>
          </a:xfrm>
          <a:prstGeom prst="rect">
            <a:avLst/>
          </a:prstGeom>
          <a:noFill/>
        </p:spPr>
        <p:txBody>
          <a:bodyPr wrap="square" rtlCol="0">
            <a:spAutoFit/>
          </a:bodyPr>
          <a:lstStyle/>
          <a:p>
            <a:r>
              <a:rPr kumimoji="1" lang="ja-JP" altLang="en-US" sz="1050" dirty="0"/>
              <a:t>増幅器：</a:t>
            </a:r>
            <a:endParaRPr kumimoji="1" lang="en-US" altLang="ja-JP" sz="1050" dirty="0"/>
          </a:p>
        </p:txBody>
      </p:sp>
      <mc:AlternateContent xmlns:mc="http://schemas.openxmlformats.org/markup-compatibility/2006" xmlns:a14="http://schemas.microsoft.com/office/drawing/2010/main">
        <mc:Choice Requires="a14">
          <p:sp>
            <p:nvSpPr>
              <p:cNvPr id="66" name="テキスト ボックス 65">
                <a:extLst>
                  <a:ext uri="{FF2B5EF4-FFF2-40B4-BE49-F238E27FC236}">
                    <a16:creationId xmlns:a16="http://schemas.microsoft.com/office/drawing/2014/main" id="{B9B5680C-485F-46FD-AB47-AD335C3F4F8F}"/>
                  </a:ext>
                </a:extLst>
              </p:cNvPr>
              <p:cNvSpPr txBox="1"/>
              <p:nvPr/>
            </p:nvSpPr>
            <p:spPr>
              <a:xfrm>
                <a:off x="-2" y="1101373"/>
                <a:ext cx="6756935" cy="738664"/>
              </a:xfrm>
              <a:prstGeom prst="rect">
                <a:avLst/>
              </a:prstGeom>
              <a:noFill/>
            </p:spPr>
            <p:txBody>
              <a:bodyPr wrap="square" rtlCol="0">
                <a:spAutoFit/>
              </a:bodyPr>
              <a:lstStyle/>
              <a:p>
                <a:r>
                  <a:rPr kumimoji="1" lang="ja-JP" altLang="en-US" sz="1050" dirty="0"/>
                  <a:t>増幅度：</a:t>
                </a:r>
                <a:endParaRPr kumimoji="1" lang="en-US" altLang="ja-JP" sz="1050" dirty="0"/>
              </a:p>
              <a:p>
                <a:r>
                  <a:rPr kumimoji="1" lang="ja-JP" altLang="en-US" sz="1050" dirty="0"/>
                  <a:t>　入力電流</a:t>
                </a:r>
                <a14:m>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𝑖</m:t>
                        </m:r>
                      </m:e>
                      <m:sub>
                        <m:r>
                          <a:rPr kumimoji="1" lang="en-US" altLang="ja-JP" sz="1050" b="0" i="1" smtClean="0">
                            <a:latin typeface="Cambria Math" panose="02040503050406030204" pitchFamily="18" charset="0"/>
                          </a:rPr>
                          <m:t>𝑖</m:t>
                        </m:r>
                      </m:sub>
                    </m:sSub>
                  </m:oMath>
                </a14:m>
                <a:r>
                  <a:rPr kumimoji="1" lang="en-US" altLang="ja-JP" sz="1050" dirty="0"/>
                  <a:t> , </a:t>
                </a:r>
                <a:r>
                  <a:rPr kumimoji="1" lang="ja-JP" altLang="en-US" sz="1050" dirty="0"/>
                  <a:t>出力電流</a:t>
                </a:r>
                <a14:m>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𝑖</m:t>
                        </m:r>
                      </m:e>
                      <m:sub>
                        <m:r>
                          <a:rPr kumimoji="1" lang="en-US" altLang="ja-JP" sz="1050" b="0" i="1" smtClean="0">
                            <a:latin typeface="Cambria Math" panose="02040503050406030204" pitchFamily="18" charset="0"/>
                          </a:rPr>
                          <m:t>𝑜</m:t>
                        </m:r>
                      </m:sub>
                    </m:sSub>
                  </m:oMath>
                </a14:m>
                <a:r>
                  <a:rPr kumimoji="1" lang="en-US" altLang="ja-JP" sz="1050" dirty="0"/>
                  <a:t> , </a:t>
                </a:r>
                <a:r>
                  <a:rPr kumimoji="1" lang="ja-JP" altLang="en-US" sz="1050" dirty="0"/>
                  <a:t>入力電圧</a:t>
                </a:r>
                <a14:m>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𝑣</m:t>
                        </m:r>
                      </m:e>
                      <m:sub>
                        <m:r>
                          <a:rPr kumimoji="1" lang="en-US" altLang="ja-JP" sz="1050" b="0" i="1" smtClean="0">
                            <a:latin typeface="Cambria Math" panose="02040503050406030204" pitchFamily="18" charset="0"/>
                          </a:rPr>
                          <m:t>𝑖</m:t>
                        </m:r>
                      </m:sub>
                    </m:sSub>
                  </m:oMath>
                </a14:m>
                <a:r>
                  <a:rPr kumimoji="1" lang="en-US" altLang="ja-JP" sz="1050" dirty="0"/>
                  <a:t> , </a:t>
                </a:r>
                <a:r>
                  <a:rPr kumimoji="1" lang="ja-JP" altLang="en-US" sz="1050" dirty="0"/>
                  <a:t>出力電圧 </a:t>
                </a:r>
                <a14:m>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𝑣</m:t>
                        </m:r>
                      </m:e>
                      <m:sub>
                        <m:r>
                          <a:rPr kumimoji="1" lang="en-US" altLang="ja-JP" sz="1050" b="0" i="1" smtClean="0">
                            <a:latin typeface="Cambria Math" panose="02040503050406030204" pitchFamily="18" charset="0"/>
                          </a:rPr>
                          <m:t>𝑜</m:t>
                        </m:r>
                      </m:sub>
                    </m:sSub>
                  </m:oMath>
                </a14:m>
                <a:r>
                  <a:rPr kumimoji="1" lang="en-US" altLang="ja-JP" sz="1050" dirty="0"/>
                  <a:t> </a:t>
                </a:r>
                <a:r>
                  <a:rPr kumimoji="1" lang="ja-JP" altLang="en-US" sz="1050" dirty="0"/>
                  <a:t>のとき、</a:t>
                </a:r>
                <a:endParaRPr kumimoji="1" lang="en-US" altLang="ja-JP" sz="1050" dirty="0"/>
              </a:p>
              <a:p>
                <a:endParaRPr kumimoji="1" lang="en-US" altLang="ja-JP" sz="1050" dirty="0"/>
              </a:p>
              <a:p>
                <a:r>
                  <a:rPr kumimoji="1" lang="ja-JP" altLang="en-US" sz="1050" dirty="0"/>
                  <a:t>　　電流増幅度</a:t>
                </a:r>
                <a:r>
                  <a:rPr kumimoji="1" lang="en-US" altLang="ja-JP" sz="1050" dirty="0"/>
                  <a:t>					</a:t>
                </a:r>
                <a:r>
                  <a:rPr kumimoji="1" lang="ja-JP" altLang="en-US" sz="1050" dirty="0"/>
                  <a:t>電圧増幅度</a:t>
                </a:r>
                <a:endParaRPr kumimoji="1" lang="en-US" altLang="ja-JP" sz="1050" dirty="0"/>
              </a:p>
            </p:txBody>
          </p:sp>
        </mc:Choice>
        <mc:Fallback xmlns="">
          <p:sp>
            <p:nvSpPr>
              <p:cNvPr id="66" name="テキスト ボックス 65">
                <a:extLst>
                  <a:ext uri="{FF2B5EF4-FFF2-40B4-BE49-F238E27FC236}">
                    <a16:creationId xmlns:a16="http://schemas.microsoft.com/office/drawing/2014/main" id="{B9B5680C-485F-46FD-AB47-AD335C3F4F8F}"/>
                  </a:ext>
                </a:extLst>
              </p:cNvPr>
              <p:cNvSpPr txBox="1">
                <a:spLocks noRot="1" noChangeAspect="1" noMove="1" noResize="1" noEditPoints="1" noAdjustHandles="1" noChangeArrowheads="1" noChangeShapeType="1" noTextEdit="1"/>
              </p:cNvSpPr>
              <p:nvPr/>
            </p:nvSpPr>
            <p:spPr>
              <a:xfrm>
                <a:off x="-2" y="1101373"/>
                <a:ext cx="6756935" cy="738664"/>
              </a:xfrm>
              <a:prstGeom prst="rect">
                <a:avLst/>
              </a:prstGeom>
              <a:blipFill>
                <a:blip r:embed="rId2"/>
                <a:stretch>
                  <a:fillRect b="-4132"/>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2" name="テキスト ボックス 71">
                <a:extLst>
                  <a:ext uri="{FF2B5EF4-FFF2-40B4-BE49-F238E27FC236}">
                    <a16:creationId xmlns:a16="http://schemas.microsoft.com/office/drawing/2014/main" id="{89354ADD-EA40-4DB5-ABE8-552A2581A190}"/>
                  </a:ext>
                </a:extLst>
              </p:cNvPr>
              <p:cNvSpPr txBox="1"/>
              <p:nvPr/>
            </p:nvSpPr>
            <p:spPr>
              <a:xfrm>
                <a:off x="0" y="3037381"/>
                <a:ext cx="6756935" cy="1869743"/>
              </a:xfrm>
              <a:prstGeom prst="rect">
                <a:avLst/>
              </a:prstGeom>
              <a:noFill/>
            </p:spPr>
            <p:txBody>
              <a:bodyPr wrap="square" rtlCol="0">
                <a:spAutoFit/>
              </a:bodyPr>
              <a:lstStyle/>
              <a:p>
                <a:r>
                  <a:rPr kumimoji="1" lang="ja-JP" altLang="en-US" sz="1050" dirty="0"/>
                  <a:t>問題：</a:t>
                </a:r>
                <a:endParaRPr kumimoji="1" lang="en-US" altLang="ja-JP" sz="1050" dirty="0"/>
              </a:p>
              <a:p>
                <a:pPr marL="228600" indent="-228600">
                  <a:buFont typeface="+mj-lt"/>
                  <a:buAutoNum type="arabicPeriod"/>
                </a:pPr>
                <a:r>
                  <a:rPr kumimoji="1" lang="ja-JP" altLang="en-US" sz="1050" dirty="0"/>
                  <a:t>直流電圧</a:t>
                </a:r>
                <a:r>
                  <a:rPr kumimoji="1" lang="en-US" altLang="ja-JP" sz="1050" dirty="0"/>
                  <a:t>10[V]</a:t>
                </a:r>
                <a:r>
                  <a:rPr kumimoji="1" lang="ja-JP" altLang="en-US" sz="1050" dirty="0"/>
                  <a:t>をある増幅器に入力したとき、出力電圧が</a:t>
                </a:r>
                <a:r>
                  <a:rPr kumimoji="1" lang="en-US" altLang="ja-JP" sz="1050" dirty="0"/>
                  <a:t>10 k[V]</a:t>
                </a:r>
                <a:r>
                  <a:rPr kumimoji="1" lang="ja-JP" altLang="en-US" sz="1050" dirty="0"/>
                  <a:t>であった。増幅度はいくらか。また、この増幅器は増幅させているか、減衰させているか、反転させているか、それぞれ述べよ。</a:t>
                </a:r>
                <a:endParaRPr kumimoji="1" lang="en-US" altLang="ja-JP" sz="1050" dirty="0"/>
              </a:p>
              <a:p>
                <a:pPr marL="228600" indent="-228600">
                  <a:buFont typeface="+mj-lt"/>
                  <a:buAutoNum type="arabicPeriod"/>
                </a:pPr>
                <a:endParaRPr kumimoji="1" lang="en-US" altLang="ja-JP" sz="1050" dirty="0"/>
              </a:p>
              <a:p>
                <a:pPr marL="228600" indent="-228600">
                  <a:buFont typeface="+mj-lt"/>
                  <a:buAutoNum type="arabicPeriod"/>
                </a:pPr>
                <a:endParaRPr kumimoji="1" lang="en-US" altLang="ja-JP" sz="1050" dirty="0"/>
              </a:p>
              <a:p>
                <a:pPr marL="228600" indent="-228600">
                  <a:buFont typeface="+mj-lt"/>
                  <a:buAutoNum type="arabicPeriod"/>
                </a:pPr>
                <a:endParaRPr kumimoji="1" lang="en-US" altLang="ja-JP" sz="1050" dirty="0"/>
              </a:p>
              <a:p>
                <a:pPr marL="228600" indent="-228600">
                  <a:buFont typeface="+mj-lt"/>
                  <a:buAutoNum type="arabicPeriod"/>
                </a:pPr>
                <a:endParaRPr kumimoji="1" lang="en-US" altLang="ja-JP" sz="1050" dirty="0"/>
              </a:p>
              <a:p>
                <a:pPr marL="228600" indent="-228600">
                  <a:buFont typeface="+mj-lt"/>
                  <a:buAutoNum type="arabicPeriod"/>
                </a:pPr>
                <a:endParaRPr kumimoji="1" lang="en-US" altLang="ja-JP" sz="1050" dirty="0"/>
              </a:p>
              <a:p>
                <a:pPr marL="228600" indent="-228600">
                  <a:buFont typeface="+mj-lt"/>
                  <a:buAutoNum type="arabicPeriod"/>
                </a:pPr>
                <a:r>
                  <a:rPr kumimoji="1" lang="ja-JP" altLang="en-US" sz="1050" dirty="0"/>
                  <a:t>交流電圧</a:t>
                </a:r>
                <a14:m>
                  <m:oMath xmlns:m="http://schemas.openxmlformats.org/officeDocument/2006/math">
                    <m:r>
                      <a:rPr kumimoji="1" lang="en-US" altLang="ja-JP" sz="1050">
                        <a:latin typeface="Cambria Math" panose="02040503050406030204" pitchFamily="18" charset="0"/>
                      </a:rPr>
                      <m:t>0.1</m:t>
                    </m:r>
                    <m:r>
                      <m:rPr>
                        <m:sty m:val="p"/>
                      </m:rPr>
                      <a:rPr kumimoji="1" lang="en-US" altLang="ja-JP" sz="1050">
                        <a:latin typeface="Cambria Math" panose="02040503050406030204" pitchFamily="18" charset="0"/>
                      </a:rPr>
                      <m:t>sin</m:t>
                    </m:r>
                    <m:d>
                      <m:dPr>
                        <m:ctrlPr>
                          <a:rPr kumimoji="1" lang="en-US" altLang="ja-JP" sz="1050" i="1">
                            <a:latin typeface="Cambria Math" panose="02040503050406030204" pitchFamily="18" charset="0"/>
                          </a:rPr>
                        </m:ctrlPr>
                      </m:dPr>
                      <m:e>
                        <m:r>
                          <a:rPr kumimoji="1" lang="en-US" altLang="ja-JP" sz="1050" b="0" i="1" smtClean="0">
                            <a:latin typeface="Cambria Math" panose="02040503050406030204" pitchFamily="18" charset="0"/>
                          </a:rPr>
                          <m:t>200</m:t>
                        </m:r>
                        <m:r>
                          <a:rPr kumimoji="1" lang="en-US" altLang="ja-JP" sz="1050" b="0" i="1" smtClean="0">
                            <a:latin typeface="Cambria Math" panose="02040503050406030204" pitchFamily="18" charset="0"/>
                          </a:rPr>
                          <m:t>𝜋</m:t>
                        </m:r>
                        <m:r>
                          <a:rPr kumimoji="1" lang="en-US" altLang="ja-JP" sz="1050" i="1">
                            <a:latin typeface="Cambria Math" panose="02040503050406030204" pitchFamily="18" charset="0"/>
                          </a:rPr>
                          <m:t>𝑡</m:t>
                        </m:r>
                      </m:e>
                    </m:d>
                  </m:oMath>
                </a14:m>
                <a:r>
                  <a:rPr kumimoji="1" lang="en-US" altLang="ja-JP" sz="1050" dirty="0"/>
                  <a:t>[V]</a:t>
                </a:r>
                <a:r>
                  <a:rPr kumimoji="1" lang="ja-JP" altLang="en-US" sz="1050" dirty="0"/>
                  <a:t>をある増幅器に入力したとき、出力電圧が</a:t>
                </a:r>
                <a14:m>
                  <m:oMath xmlns:m="http://schemas.openxmlformats.org/officeDocument/2006/math">
                    <m:r>
                      <a:rPr kumimoji="1" lang="en-US" altLang="ja-JP" sz="1050" b="0" i="0" smtClean="0">
                        <a:latin typeface="Cambria Math" panose="02040503050406030204" pitchFamily="18" charset="0"/>
                      </a:rPr>
                      <m:t>−</m:t>
                    </m:r>
                    <m:r>
                      <a:rPr kumimoji="1" lang="en-US" altLang="ja-JP" sz="1050">
                        <a:latin typeface="Cambria Math" panose="02040503050406030204" pitchFamily="18" charset="0"/>
                      </a:rPr>
                      <m:t>0.</m:t>
                    </m:r>
                    <m:r>
                      <a:rPr kumimoji="1" lang="en-US" altLang="ja-JP" sz="1050" b="0" i="0" smtClean="0">
                        <a:latin typeface="Cambria Math" panose="02040503050406030204" pitchFamily="18" charset="0"/>
                      </a:rPr>
                      <m:t>2</m:t>
                    </m:r>
                    <m:r>
                      <m:rPr>
                        <m:sty m:val="p"/>
                      </m:rPr>
                      <a:rPr kumimoji="1" lang="en-US" altLang="ja-JP" sz="1050">
                        <a:latin typeface="Cambria Math" panose="02040503050406030204" pitchFamily="18" charset="0"/>
                      </a:rPr>
                      <m:t>sin</m:t>
                    </m:r>
                    <m:d>
                      <m:dPr>
                        <m:ctrlPr>
                          <a:rPr kumimoji="1" lang="en-US" altLang="ja-JP" sz="1050" i="1">
                            <a:latin typeface="Cambria Math" panose="02040503050406030204" pitchFamily="18" charset="0"/>
                          </a:rPr>
                        </m:ctrlPr>
                      </m:dPr>
                      <m:e>
                        <m:r>
                          <a:rPr kumimoji="1" lang="en-US" altLang="ja-JP" sz="1050" i="1">
                            <a:latin typeface="Cambria Math" panose="02040503050406030204" pitchFamily="18" charset="0"/>
                          </a:rPr>
                          <m:t>200</m:t>
                        </m:r>
                        <m:r>
                          <a:rPr kumimoji="1" lang="en-US" altLang="ja-JP" sz="1050" i="1">
                            <a:latin typeface="Cambria Math" panose="02040503050406030204" pitchFamily="18" charset="0"/>
                          </a:rPr>
                          <m:t>𝜋</m:t>
                        </m:r>
                        <m:r>
                          <a:rPr kumimoji="1" lang="en-US" altLang="ja-JP" sz="1050" i="1">
                            <a:latin typeface="Cambria Math" panose="02040503050406030204" pitchFamily="18" charset="0"/>
                          </a:rPr>
                          <m:t>𝑡</m:t>
                        </m:r>
                      </m:e>
                    </m:d>
                  </m:oMath>
                </a14:m>
                <a:r>
                  <a:rPr kumimoji="1" lang="en-US" altLang="ja-JP" sz="1050" dirty="0"/>
                  <a:t>[V]</a:t>
                </a:r>
                <a:r>
                  <a:rPr kumimoji="1" lang="ja-JP" altLang="en-US" sz="1050" dirty="0"/>
                  <a:t>であった。電圧増幅度を求め、入力・出力波形を書け。</a:t>
                </a:r>
                <a:endParaRPr kumimoji="1" lang="en-US" altLang="ja-JP" sz="1050" dirty="0"/>
              </a:p>
              <a:p>
                <a:endParaRPr kumimoji="1" lang="en-US" altLang="ja-JP" sz="1050" dirty="0"/>
              </a:p>
            </p:txBody>
          </p:sp>
        </mc:Choice>
        <mc:Fallback xmlns="">
          <p:sp>
            <p:nvSpPr>
              <p:cNvPr id="72" name="テキスト ボックス 71">
                <a:extLst>
                  <a:ext uri="{FF2B5EF4-FFF2-40B4-BE49-F238E27FC236}">
                    <a16:creationId xmlns:a16="http://schemas.microsoft.com/office/drawing/2014/main" id="{89354ADD-EA40-4DB5-ABE8-552A2581A190}"/>
                  </a:ext>
                </a:extLst>
              </p:cNvPr>
              <p:cNvSpPr txBox="1">
                <a:spLocks noRot="1" noChangeAspect="1" noMove="1" noResize="1" noEditPoints="1" noAdjustHandles="1" noChangeArrowheads="1" noChangeShapeType="1" noTextEdit="1"/>
              </p:cNvSpPr>
              <p:nvPr/>
            </p:nvSpPr>
            <p:spPr>
              <a:xfrm>
                <a:off x="0" y="3037381"/>
                <a:ext cx="6756935" cy="1869743"/>
              </a:xfrm>
              <a:prstGeom prst="rect">
                <a:avLst/>
              </a:prstGeom>
              <a:blipFill>
                <a:blip r:embed="rId3"/>
                <a:stretch>
                  <a:fillRect/>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9" name="テキスト ボックス 78">
                <a:extLst>
                  <a:ext uri="{FF2B5EF4-FFF2-40B4-BE49-F238E27FC236}">
                    <a16:creationId xmlns:a16="http://schemas.microsoft.com/office/drawing/2014/main" id="{79FFD21A-2626-4FD9-B17A-9D0341297B75}"/>
                  </a:ext>
                </a:extLst>
              </p:cNvPr>
              <p:cNvSpPr txBox="1"/>
              <p:nvPr/>
            </p:nvSpPr>
            <p:spPr>
              <a:xfrm>
                <a:off x="-3" y="6009152"/>
                <a:ext cx="6756935" cy="900246"/>
              </a:xfrm>
              <a:prstGeom prst="rect">
                <a:avLst/>
              </a:prstGeom>
              <a:noFill/>
            </p:spPr>
            <p:txBody>
              <a:bodyPr wrap="square" rtlCol="0">
                <a:spAutoFit/>
              </a:bodyPr>
              <a:lstStyle/>
              <a:p>
                <a:r>
                  <a:rPr kumimoji="1" lang="ja-JP" altLang="en-US" sz="1050" dirty="0"/>
                  <a:t>利得：</a:t>
                </a:r>
                <a:endParaRPr kumimoji="1" lang="en-US" altLang="ja-JP" sz="1050" dirty="0"/>
              </a:p>
              <a:p>
                <a:r>
                  <a:rPr kumimoji="1" lang="ja-JP" altLang="en-US" sz="1050" dirty="0"/>
                  <a:t>増幅度だと、桁数が大きくなり間違えやすいので、利得という概念がある。</a:t>
                </a:r>
                <a:endParaRPr kumimoji="1" lang="en-US" altLang="ja-JP" sz="1050" dirty="0"/>
              </a:p>
              <a:p>
                <a:r>
                  <a:rPr kumimoji="1" lang="ja-JP" altLang="en-US" sz="1050" dirty="0"/>
                  <a:t>電流増幅度を</a:t>
                </a:r>
                <a14:m>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𝐴</m:t>
                        </m:r>
                      </m:e>
                      <m:sub>
                        <m:r>
                          <a:rPr kumimoji="1" lang="en-US" altLang="ja-JP" sz="1050" b="0" i="1" smtClean="0">
                            <a:latin typeface="Cambria Math" panose="02040503050406030204" pitchFamily="18" charset="0"/>
                          </a:rPr>
                          <m:t>𝑖</m:t>
                        </m:r>
                      </m:sub>
                    </m:sSub>
                  </m:oMath>
                </a14:m>
                <a:r>
                  <a:rPr kumimoji="1" lang="en-US" altLang="ja-JP" sz="1050" dirty="0"/>
                  <a:t> , </a:t>
                </a:r>
                <a:r>
                  <a:rPr kumimoji="1" lang="ja-JP" altLang="en-US" sz="1050" dirty="0"/>
                  <a:t>電圧増幅度を</a:t>
                </a:r>
                <a14:m>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𝐴</m:t>
                        </m:r>
                      </m:e>
                      <m:sub>
                        <m:r>
                          <a:rPr kumimoji="1" lang="en-US" altLang="ja-JP" sz="1050" b="0" i="1" smtClean="0">
                            <a:latin typeface="Cambria Math" panose="02040503050406030204" pitchFamily="18" charset="0"/>
                          </a:rPr>
                          <m:t>𝑣</m:t>
                        </m:r>
                      </m:sub>
                    </m:sSub>
                  </m:oMath>
                </a14:m>
                <a:r>
                  <a:rPr kumimoji="1" lang="en-US" altLang="ja-JP" sz="1050" dirty="0"/>
                  <a:t> </a:t>
                </a:r>
                <a:r>
                  <a:rPr kumimoji="1" lang="ja-JP" altLang="en-US" sz="1050" dirty="0"/>
                  <a:t>としたとき、</a:t>
                </a:r>
                <a:endParaRPr kumimoji="1" lang="en-US" altLang="ja-JP" sz="1050" dirty="0"/>
              </a:p>
              <a:p>
                <a:endParaRPr kumimoji="1" lang="en-US" altLang="ja-JP" sz="1050" dirty="0"/>
              </a:p>
              <a:p>
                <a:r>
                  <a:rPr kumimoji="1" lang="ja-JP" altLang="en-US" sz="1050" dirty="0"/>
                  <a:t>　　電流利得</a:t>
                </a:r>
                <a:r>
                  <a:rPr kumimoji="1" lang="en-US" altLang="ja-JP" sz="1050" dirty="0"/>
                  <a:t>						</a:t>
                </a:r>
                <a:r>
                  <a:rPr kumimoji="1" lang="ja-JP" altLang="en-US" sz="1050" dirty="0"/>
                  <a:t>電圧利得</a:t>
                </a:r>
                <a:endParaRPr kumimoji="1" lang="en-US" altLang="ja-JP" sz="1050" dirty="0"/>
              </a:p>
            </p:txBody>
          </p:sp>
        </mc:Choice>
        <mc:Fallback xmlns="">
          <p:sp>
            <p:nvSpPr>
              <p:cNvPr id="79" name="テキスト ボックス 78">
                <a:extLst>
                  <a:ext uri="{FF2B5EF4-FFF2-40B4-BE49-F238E27FC236}">
                    <a16:creationId xmlns:a16="http://schemas.microsoft.com/office/drawing/2014/main" id="{79FFD21A-2626-4FD9-B17A-9D0341297B75}"/>
                  </a:ext>
                </a:extLst>
              </p:cNvPr>
              <p:cNvSpPr txBox="1">
                <a:spLocks noRot="1" noChangeAspect="1" noMove="1" noResize="1" noEditPoints="1" noAdjustHandles="1" noChangeArrowheads="1" noChangeShapeType="1" noTextEdit="1"/>
              </p:cNvSpPr>
              <p:nvPr/>
            </p:nvSpPr>
            <p:spPr>
              <a:xfrm>
                <a:off x="-3" y="6009152"/>
                <a:ext cx="6756935" cy="900246"/>
              </a:xfrm>
              <a:prstGeom prst="rect">
                <a:avLst/>
              </a:prstGeom>
              <a:blipFill>
                <a:blip r:embed="rId4"/>
                <a:stretch>
                  <a:fillRect b="-3401"/>
                </a:stretch>
              </a:blipFill>
            </p:spPr>
            <p:txBody>
              <a:bodyPr/>
              <a:lstStyle/>
              <a:p>
                <a:r>
                  <a:rPr lang="ja-JP" altLang="en-US">
                    <a:noFill/>
                  </a:rPr>
                  <a:t> </a:t>
                </a:r>
              </a:p>
            </p:txBody>
          </p:sp>
        </mc:Fallback>
      </mc:AlternateContent>
      <p:sp>
        <p:nvSpPr>
          <p:cNvPr id="80" name="テキスト ボックス 79">
            <a:extLst>
              <a:ext uri="{FF2B5EF4-FFF2-40B4-BE49-F238E27FC236}">
                <a16:creationId xmlns:a16="http://schemas.microsoft.com/office/drawing/2014/main" id="{E73A9F1F-6F37-498A-BCF6-799A4690FF3D}"/>
              </a:ext>
            </a:extLst>
          </p:cNvPr>
          <p:cNvSpPr txBox="1"/>
          <p:nvPr/>
        </p:nvSpPr>
        <p:spPr>
          <a:xfrm>
            <a:off x="-4" y="7219089"/>
            <a:ext cx="6756935" cy="1546577"/>
          </a:xfrm>
          <a:prstGeom prst="rect">
            <a:avLst/>
          </a:prstGeom>
          <a:noFill/>
        </p:spPr>
        <p:txBody>
          <a:bodyPr wrap="square" rtlCol="0">
            <a:spAutoFit/>
          </a:bodyPr>
          <a:lstStyle/>
          <a:p>
            <a:r>
              <a:rPr kumimoji="1" lang="ja-JP" altLang="en-US" sz="1050" dirty="0"/>
              <a:t>問題：</a:t>
            </a:r>
            <a:endParaRPr kumimoji="1" lang="en-US" altLang="ja-JP" sz="1050" dirty="0"/>
          </a:p>
          <a:p>
            <a:pPr marL="228600" indent="-228600">
              <a:buFont typeface="+mj-lt"/>
              <a:buAutoNum type="arabicPeriod"/>
            </a:pPr>
            <a:r>
              <a:rPr kumimoji="1" lang="ja-JP" altLang="en-US" sz="1050" dirty="0"/>
              <a:t>直流電圧</a:t>
            </a:r>
            <a:r>
              <a:rPr kumimoji="1" lang="en-US" altLang="ja-JP" sz="1050" dirty="0"/>
              <a:t>10[V]</a:t>
            </a:r>
            <a:r>
              <a:rPr kumimoji="1" lang="ja-JP" altLang="en-US" sz="1050" dirty="0"/>
              <a:t>をある増幅器に入力したとき、出力電圧が</a:t>
            </a:r>
            <a:r>
              <a:rPr kumimoji="1" lang="en-US" altLang="ja-JP" sz="1050" dirty="0"/>
              <a:t>100k[V]</a:t>
            </a:r>
            <a:r>
              <a:rPr kumimoji="1" lang="ja-JP" altLang="en-US" sz="1050" dirty="0"/>
              <a:t>であった。このとき、電圧増幅度と電圧利得を求めよ。</a:t>
            </a:r>
            <a:endParaRPr kumimoji="1" lang="en-US" altLang="ja-JP" sz="1050" dirty="0"/>
          </a:p>
          <a:p>
            <a:pPr marL="228600" indent="-228600">
              <a:buFont typeface="+mj-lt"/>
              <a:buAutoNum type="arabicPeriod"/>
            </a:pPr>
            <a:endParaRPr kumimoji="1" lang="en-US" altLang="ja-JP" sz="1050" dirty="0"/>
          </a:p>
          <a:p>
            <a:pPr marL="228600" indent="-228600">
              <a:buFont typeface="+mj-lt"/>
              <a:buAutoNum type="arabicPeriod"/>
            </a:pPr>
            <a:endParaRPr kumimoji="1" lang="en-US" altLang="ja-JP" sz="1050" dirty="0"/>
          </a:p>
          <a:p>
            <a:pPr marL="228600" indent="-228600">
              <a:buFont typeface="+mj-lt"/>
              <a:buAutoNum type="arabicPeriod"/>
            </a:pPr>
            <a:endParaRPr kumimoji="1" lang="en-US" altLang="ja-JP" sz="1050" dirty="0"/>
          </a:p>
          <a:p>
            <a:pPr marL="228600" indent="-228600">
              <a:buFont typeface="+mj-lt"/>
              <a:buAutoNum type="arabicPeriod"/>
            </a:pPr>
            <a:r>
              <a:rPr kumimoji="1" lang="ja-JP" altLang="en-US" sz="1050" dirty="0"/>
              <a:t>増幅器</a:t>
            </a:r>
            <a:r>
              <a:rPr kumimoji="1" lang="en-US" altLang="ja-JP" sz="1050" dirty="0"/>
              <a:t>X</a:t>
            </a:r>
            <a:r>
              <a:rPr kumimoji="1" lang="ja-JP" altLang="en-US" sz="1050" dirty="0"/>
              <a:t>の電圧増幅度は</a:t>
            </a:r>
            <a:r>
              <a:rPr kumimoji="1" lang="en-US" altLang="ja-JP" sz="1050" dirty="0"/>
              <a:t>10</a:t>
            </a:r>
            <a:r>
              <a:rPr kumimoji="1" lang="ja-JP" altLang="en-US" sz="1050" dirty="0" err="1"/>
              <a:t>、</a:t>
            </a:r>
            <a:r>
              <a:rPr kumimoji="1" lang="ja-JP" altLang="en-US" sz="1050" dirty="0"/>
              <a:t>増幅器</a:t>
            </a:r>
            <a:r>
              <a:rPr kumimoji="1" lang="en-US" altLang="ja-JP" sz="1050" dirty="0"/>
              <a:t>Y</a:t>
            </a:r>
            <a:r>
              <a:rPr kumimoji="1" lang="ja-JP" altLang="en-US" sz="1050" dirty="0"/>
              <a:t>の電圧増幅度は</a:t>
            </a:r>
            <a:r>
              <a:rPr kumimoji="1" lang="en-US" altLang="ja-JP" sz="1050" dirty="0"/>
              <a:t>1000</a:t>
            </a:r>
            <a:r>
              <a:rPr kumimoji="1" lang="ja-JP" altLang="en-US" sz="1050" dirty="0"/>
              <a:t>であった。</a:t>
            </a:r>
            <a:r>
              <a:rPr kumimoji="1" lang="en-US" altLang="ja-JP" sz="1050" dirty="0"/>
              <a:t>10[V]</a:t>
            </a:r>
            <a:r>
              <a:rPr kumimoji="1" lang="ja-JP" altLang="en-US" sz="1050" dirty="0"/>
              <a:t>の直流電圧を増幅器</a:t>
            </a:r>
            <a:r>
              <a:rPr kumimoji="1" lang="en-US" altLang="ja-JP" sz="1050" dirty="0"/>
              <a:t>X</a:t>
            </a:r>
            <a:r>
              <a:rPr kumimoji="1" lang="ja-JP" altLang="en-US" sz="1050" dirty="0"/>
              <a:t>に入れ、その出力を増幅器</a:t>
            </a:r>
            <a:r>
              <a:rPr kumimoji="1" lang="en-US" altLang="ja-JP" sz="1050" dirty="0"/>
              <a:t>Y</a:t>
            </a:r>
            <a:r>
              <a:rPr kumimoji="1" lang="ja-JP" altLang="en-US" sz="1050" dirty="0"/>
              <a:t>に入れた。このとき、最終的に得られる出力電圧はいくらか。また、</a:t>
            </a:r>
            <a:r>
              <a:rPr kumimoji="1" lang="en-US" altLang="ja-JP" sz="1050" dirty="0"/>
              <a:t>2</a:t>
            </a:r>
            <a:r>
              <a:rPr kumimoji="1" lang="ja-JP" altLang="en-US" sz="1050" dirty="0" err="1"/>
              <a:t>つの</a:t>
            </a:r>
            <a:r>
              <a:rPr kumimoji="1" lang="ja-JP" altLang="en-US" sz="1050" dirty="0"/>
              <a:t>増幅器を直列に接続した場合、その合成となる増幅度および利得はいくらになるか。</a:t>
            </a:r>
            <a:endParaRPr kumimoji="1" lang="en-US" altLang="ja-JP" sz="1050" dirty="0"/>
          </a:p>
        </p:txBody>
      </p:sp>
    </p:spTree>
    <p:extLst>
      <p:ext uri="{BB962C8B-B14F-4D97-AF65-F5344CB8AC3E}">
        <p14:creationId xmlns:p14="http://schemas.microsoft.com/office/powerpoint/2010/main" val="32080715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a:extLst>
              <a:ext uri="{FF2B5EF4-FFF2-40B4-BE49-F238E27FC236}">
                <a16:creationId xmlns:a16="http://schemas.microsoft.com/office/drawing/2014/main" id="{9E66BD64-D49C-CC4D-9969-7C263DB1139D}"/>
              </a:ext>
            </a:extLst>
          </p:cNvPr>
          <p:cNvSpPr/>
          <p:nvPr/>
        </p:nvSpPr>
        <p:spPr>
          <a:xfrm>
            <a:off x="90596" y="2201762"/>
            <a:ext cx="6637584" cy="1648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a:t>
            </a:r>
            <a:r>
              <a:rPr kumimoji="1" lang="ja-JP" altLang="en-US" sz="1100"/>
              <a:t>電子回路</a:t>
            </a:r>
            <a:r>
              <a:rPr kumimoji="1" lang="en-US" altLang="ja-JP" sz="1100" dirty="0"/>
              <a:t>I </a:t>
            </a:r>
            <a:r>
              <a:rPr kumimoji="1" lang="ja-JP" altLang="en-US" sz="1100"/>
              <a:t>授業資料</a:t>
            </a:r>
            <a:r>
              <a:rPr kumimoji="1" lang="en-US" altLang="ja-JP" sz="1100" dirty="0"/>
              <a:t>20:</a:t>
            </a:r>
            <a:r>
              <a:rPr kumimoji="1" lang="ja-JP" altLang="en-US" sz="1100"/>
              <a:t> 発光ダイオード（解説）</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24" name="正方形/長方形 23">
            <a:extLst>
              <a:ext uri="{FF2B5EF4-FFF2-40B4-BE49-F238E27FC236}">
                <a16:creationId xmlns:a16="http://schemas.microsoft.com/office/drawing/2014/main" id="{526C2E27-24E2-429F-A838-64740CF1BC50}"/>
              </a:ext>
            </a:extLst>
          </p:cNvPr>
          <p:cNvSpPr/>
          <p:nvPr/>
        </p:nvSpPr>
        <p:spPr>
          <a:xfrm>
            <a:off x="90596" y="483618"/>
            <a:ext cx="6637584" cy="1648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3" name="テキスト ボックス 42">
            <a:extLst>
              <a:ext uri="{FF2B5EF4-FFF2-40B4-BE49-F238E27FC236}">
                <a16:creationId xmlns:a16="http://schemas.microsoft.com/office/drawing/2014/main" id="{7C647A6C-CDD2-49B6-B8E7-415CD8D24943}"/>
              </a:ext>
            </a:extLst>
          </p:cNvPr>
          <p:cNvSpPr txBox="1"/>
          <p:nvPr/>
        </p:nvSpPr>
        <p:spPr>
          <a:xfrm>
            <a:off x="62886" y="503158"/>
            <a:ext cx="1972735" cy="253916"/>
          </a:xfrm>
          <a:prstGeom prst="rect">
            <a:avLst/>
          </a:prstGeom>
          <a:noFill/>
        </p:spPr>
        <p:txBody>
          <a:bodyPr wrap="square" rtlCol="0">
            <a:spAutoFit/>
          </a:bodyPr>
          <a:lstStyle/>
          <a:p>
            <a:r>
              <a:rPr kumimoji="1" lang="ja-JP" altLang="en-US" sz="1050"/>
              <a:t>発光ダイオード：</a:t>
            </a:r>
            <a:endParaRPr kumimoji="1" lang="en-US" altLang="ja-JP" sz="1050" dirty="0"/>
          </a:p>
        </p:txBody>
      </p:sp>
      <p:sp>
        <p:nvSpPr>
          <p:cNvPr id="62" name="テキスト ボックス 61">
            <a:extLst>
              <a:ext uri="{FF2B5EF4-FFF2-40B4-BE49-F238E27FC236}">
                <a16:creationId xmlns:a16="http://schemas.microsoft.com/office/drawing/2014/main" id="{1E923C16-2CA7-4D3F-81B4-FE6D50B18389}"/>
              </a:ext>
            </a:extLst>
          </p:cNvPr>
          <p:cNvSpPr txBox="1"/>
          <p:nvPr/>
        </p:nvSpPr>
        <p:spPr>
          <a:xfrm>
            <a:off x="0" y="2216172"/>
            <a:ext cx="1690255" cy="253916"/>
          </a:xfrm>
          <a:prstGeom prst="rect">
            <a:avLst/>
          </a:prstGeom>
          <a:noFill/>
        </p:spPr>
        <p:txBody>
          <a:bodyPr wrap="square" rtlCol="0">
            <a:spAutoFit/>
          </a:bodyPr>
          <a:lstStyle/>
          <a:p>
            <a:r>
              <a:rPr kumimoji="1" lang="ja-JP" altLang="en-US" sz="1050"/>
              <a:t>（１）基本回路</a:t>
            </a:r>
            <a:endParaRPr kumimoji="1" lang="en-US" altLang="ja-JP" sz="1050" dirty="0"/>
          </a:p>
        </p:txBody>
      </p:sp>
      <p:sp>
        <p:nvSpPr>
          <p:cNvPr id="27" name="テキスト ボックス 26">
            <a:extLst>
              <a:ext uri="{FF2B5EF4-FFF2-40B4-BE49-F238E27FC236}">
                <a16:creationId xmlns:a16="http://schemas.microsoft.com/office/drawing/2014/main" id="{88EB7966-A405-0D4F-B3F9-84C94BBF381F}"/>
              </a:ext>
            </a:extLst>
          </p:cNvPr>
          <p:cNvSpPr txBox="1"/>
          <p:nvPr/>
        </p:nvSpPr>
        <p:spPr>
          <a:xfrm>
            <a:off x="4134429" y="503158"/>
            <a:ext cx="1972735" cy="253916"/>
          </a:xfrm>
          <a:prstGeom prst="rect">
            <a:avLst/>
          </a:prstGeom>
          <a:noFill/>
        </p:spPr>
        <p:txBody>
          <a:bodyPr wrap="square" rtlCol="0">
            <a:spAutoFit/>
          </a:bodyPr>
          <a:lstStyle/>
          <a:p>
            <a:r>
              <a:rPr kumimoji="1" lang="ja-JP" altLang="en-US" sz="1050"/>
              <a:t>回路記号：</a:t>
            </a:r>
            <a:endParaRPr kumimoji="1" lang="en-US" altLang="ja-JP" sz="1050" dirty="0"/>
          </a:p>
        </p:txBody>
      </p:sp>
      <p:sp>
        <p:nvSpPr>
          <p:cNvPr id="32" name="正方形/長方形 31">
            <a:extLst>
              <a:ext uri="{FF2B5EF4-FFF2-40B4-BE49-F238E27FC236}">
                <a16:creationId xmlns:a16="http://schemas.microsoft.com/office/drawing/2014/main" id="{CE8A172C-4A00-6D49-AD2E-A187038221BF}"/>
              </a:ext>
            </a:extLst>
          </p:cNvPr>
          <p:cNvSpPr/>
          <p:nvPr/>
        </p:nvSpPr>
        <p:spPr>
          <a:xfrm>
            <a:off x="90596" y="3936247"/>
            <a:ext cx="6637584" cy="22567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37" name="テキスト ボックス 36">
            <a:extLst>
              <a:ext uri="{FF2B5EF4-FFF2-40B4-BE49-F238E27FC236}">
                <a16:creationId xmlns:a16="http://schemas.microsoft.com/office/drawing/2014/main" id="{A3892BE2-E0A7-3A47-A54F-F4227D56F3C0}"/>
              </a:ext>
            </a:extLst>
          </p:cNvPr>
          <p:cNvSpPr txBox="1"/>
          <p:nvPr/>
        </p:nvSpPr>
        <p:spPr>
          <a:xfrm>
            <a:off x="0" y="3950657"/>
            <a:ext cx="1690255" cy="253916"/>
          </a:xfrm>
          <a:prstGeom prst="rect">
            <a:avLst/>
          </a:prstGeom>
          <a:noFill/>
        </p:spPr>
        <p:txBody>
          <a:bodyPr wrap="square" rtlCol="0">
            <a:spAutoFit/>
          </a:bodyPr>
          <a:lstStyle/>
          <a:p>
            <a:r>
              <a:rPr kumimoji="1" lang="ja-JP" altLang="en-US" sz="1050"/>
              <a:t>（２）直列回路</a:t>
            </a:r>
            <a:endParaRPr kumimoji="1" lang="en-US" altLang="ja-JP" sz="1050" dirty="0"/>
          </a:p>
        </p:txBody>
      </p:sp>
      <p:sp>
        <p:nvSpPr>
          <p:cNvPr id="40" name="正方形/長方形 39">
            <a:extLst>
              <a:ext uri="{FF2B5EF4-FFF2-40B4-BE49-F238E27FC236}">
                <a16:creationId xmlns:a16="http://schemas.microsoft.com/office/drawing/2014/main" id="{C3AE1D2B-1C56-8742-A955-BE486558EB4D}"/>
              </a:ext>
            </a:extLst>
          </p:cNvPr>
          <p:cNvSpPr/>
          <p:nvPr/>
        </p:nvSpPr>
        <p:spPr>
          <a:xfrm>
            <a:off x="90596" y="6267364"/>
            <a:ext cx="6637584" cy="22567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4D08BD9A-8B78-D84C-A916-8410879CE960}"/>
              </a:ext>
            </a:extLst>
          </p:cNvPr>
          <p:cNvSpPr txBox="1"/>
          <p:nvPr/>
        </p:nvSpPr>
        <p:spPr>
          <a:xfrm>
            <a:off x="0" y="6281774"/>
            <a:ext cx="1690255" cy="253916"/>
          </a:xfrm>
          <a:prstGeom prst="rect">
            <a:avLst/>
          </a:prstGeom>
          <a:noFill/>
        </p:spPr>
        <p:txBody>
          <a:bodyPr wrap="square" rtlCol="0">
            <a:spAutoFit/>
          </a:bodyPr>
          <a:lstStyle/>
          <a:p>
            <a:r>
              <a:rPr kumimoji="1" lang="ja-JP" altLang="en-US" sz="1050"/>
              <a:t>（３）並列回路</a:t>
            </a:r>
            <a:endParaRPr kumimoji="1" lang="en-US" altLang="ja-JP" sz="1050" dirty="0"/>
          </a:p>
        </p:txBody>
      </p:sp>
      <p:sp>
        <p:nvSpPr>
          <p:cNvPr id="50" name="テキスト ボックス 49">
            <a:extLst>
              <a:ext uri="{FF2B5EF4-FFF2-40B4-BE49-F238E27FC236}">
                <a16:creationId xmlns:a16="http://schemas.microsoft.com/office/drawing/2014/main" id="{8BB408FD-45C6-D24B-A2D4-AFCC560AEB55}"/>
              </a:ext>
            </a:extLst>
          </p:cNvPr>
          <p:cNvSpPr txBox="1"/>
          <p:nvPr/>
        </p:nvSpPr>
        <p:spPr>
          <a:xfrm>
            <a:off x="-1" y="8614900"/>
            <a:ext cx="1690255" cy="253916"/>
          </a:xfrm>
          <a:prstGeom prst="rect">
            <a:avLst/>
          </a:prstGeom>
          <a:noFill/>
        </p:spPr>
        <p:txBody>
          <a:bodyPr wrap="square" rtlCol="0">
            <a:spAutoFit/>
          </a:bodyPr>
          <a:lstStyle/>
          <a:p>
            <a:r>
              <a:rPr kumimoji="1" lang="ja-JP" altLang="en-US" sz="1050"/>
              <a:t>備考：</a:t>
            </a:r>
            <a:endParaRPr kumimoji="1" lang="en-US" altLang="ja-JP" sz="1050" dirty="0"/>
          </a:p>
        </p:txBody>
      </p:sp>
    </p:spTree>
    <p:extLst>
      <p:ext uri="{BB962C8B-B14F-4D97-AF65-F5344CB8AC3E}">
        <p14:creationId xmlns:p14="http://schemas.microsoft.com/office/powerpoint/2010/main" val="1839558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正方形/長方形 145">
            <a:extLst>
              <a:ext uri="{FF2B5EF4-FFF2-40B4-BE49-F238E27FC236}">
                <a16:creationId xmlns:a16="http://schemas.microsoft.com/office/drawing/2014/main" id="{58C44520-FF55-7146-9596-C9E290974D80}"/>
              </a:ext>
            </a:extLst>
          </p:cNvPr>
          <p:cNvSpPr/>
          <p:nvPr/>
        </p:nvSpPr>
        <p:spPr>
          <a:xfrm>
            <a:off x="41167" y="4685676"/>
            <a:ext cx="6788022" cy="205104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6" name="正方形/長方形 95">
            <a:extLst>
              <a:ext uri="{FF2B5EF4-FFF2-40B4-BE49-F238E27FC236}">
                <a16:creationId xmlns:a16="http://schemas.microsoft.com/office/drawing/2014/main" id="{96E3F6A8-041C-C242-8A07-F4BDA1362E00}"/>
              </a:ext>
            </a:extLst>
          </p:cNvPr>
          <p:cNvSpPr/>
          <p:nvPr/>
        </p:nvSpPr>
        <p:spPr>
          <a:xfrm>
            <a:off x="41168" y="2582293"/>
            <a:ext cx="6788022" cy="205104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F6E9D168-52FF-DE45-B7EB-87B2EE40B187}"/>
              </a:ext>
            </a:extLst>
          </p:cNvPr>
          <p:cNvSpPr/>
          <p:nvPr/>
        </p:nvSpPr>
        <p:spPr>
          <a:xfrm>
            <a:off x="41167" y="759059"/>
            <a:ext cx="6777993" cy="177089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a:t>
            </a:r>
            <a:r>
              <a:rPr kumimoji="1" lang="ja-JP" altLang="en-US" sz="1100"/>
              <a:t>電子回路</a:t>
            </a:r>
            <a:r>
              <a:rPr kumimoji="1" lang="en-US" altLang="ja-JP" sz="1100" dirty="0"/>
              <a:t>I </a:t>
            </a:r>
            <a:r>
              <a:rPr kumimoji="1" lang="ja-JP" altLang="en-US" sz="1100"/>
              <a:t>授業資料</a:t>
            </a:r>
            <a:r>
              <a:rPr kumimoji="1" lang="en-US" altLang="ja-JP" sz="1100" dirty="0"/>
              <a:t>21:</a:t>
            </a:r>
            <a:r>
              <a:rPr kumimoji="1" lang="ja-JP" altLang="en-US" sz="1100"/>
              <a:t> 発光ダイオード（問題）</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5" name="正方形/長方形 4">
            <a:extLst>
              <a:ext uri="{FF2B5EF4-FFF2-40B4-BE49-F238E27FC236}">
                <a16:creationId xmlns:a16="http://schemas.microsoft.com/office/drawing/2014/main" id="{D6807908-10E0-C344-A7CB-8DB10B45A277}"/>
              </a:ext>
            </a:extLst>
          </p:cNvPr>
          <p:cNvSpPr/>
          <p:nvPr/>
        </p:nvSpPr>
        <p:spPr>
          <a:xfrm>
            <a:off x="1347275" y="1736864"/>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 name="グループ化 11">
            <a:extLst>
              <a:ext uri="{FF2B5EF4-FFF2-40B4-BE49-F238E27FC236}">
                <a16:creationId xmlns:a16="http://schemas.microsoft.com/office/drawing/2014/main" id="{F0A1461A-AB65-334C-8EA3-8A1EEA784165}"/>
              </a:ext>
            </a:extLst>
          </p:cNvPr>
          <p:cNvGrpSpPr/>
          <p:nvPr/>
        </p:nvGrpSpPr>
        <p:grpSpPr>
          <a:xfrm>
            <a:off x="1347275" y="1342547"/>
            <a:ext cx="346874" cy="213162"/>
            <a:chOff x="3019925" y="2165684"/>
            <a:chExt cx="346874" cy="213162"/>
          </a:xfrm>
        </p:grpSpPr>
        <p:sp>
          <p:nvSpPr>
            <p:cNvPr id="6" name="三角形 5">
              <a:extLst>
                <a:ext uri="{FF2B5EF4-FFF2-40B4-BE49-F238E27FC236}">
                  <a16:creationId xmlns:a16="http://schemas.microsoft.com/office/drawing/2014/main" id="{AAB93449-B807-4943-BD79-351104F757CF}"/>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a:extLst>
                <a:ext uri="{FF2B5EF4-FFF2-40B4-BE49-F238E27FC236}">
                  <a16:creationId xmlns:a16="http://schemas.microsoft.com/office/drawing/2014/main" id="{FFE5A2EF-FD1F-994B-84C9-8B305E665762}"/>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26D70815-1BD6-1640-AE85-6998A40DA7B7}"/>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22" name="直線矢印コネクタ 21">
              <a:extLst>
                <a:ext uri="{FF2B5EF4-FFF2-40B4-BE49-F238E27FC236}">
                  <a16:creationId xmlns:a16="http://schemas.microsoft.com/office/drawing/2014/main" id="{C84FB3A8-AC13-FA4D-BEB3-0AA49FB0B498}"/>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17" name="グループ化 16">
            <a:extLst>
              <a:ext uri="{FF2B5EF4-FFF2-40B4-BE49-F238E27FC236}">
                <a16:creationId xmlns:a16="http://schemas.microsoft.com/office/drawing/2014/main" id="{12840576-A01F-044C-8C54-6C1F4EB3AF2A}"/>
              </a:ext>
            </a:extLst>
          </p:cNvPr>
          <p:cNvGrpSpPr/>
          <p:nvPr/>
        </p:nvGrpSpPr>
        <p:grpSpPr>
          <a:xfrm>
            <a:off x="332045" y="1684729"/>
            <a:ext cx="203439" cy="52135"/>
            <a:chOff x="939561" y="2273970"/>
            <a:chExt cx="203439" cy="52135"/>
          </a:xfrm>
        </p:grpSpPr>
        <p:cxnSp>
          <p:nvCxnSpPr>
            <p:cNvPr id="25" name="直線コネクタ 24">
              <a:extLst>
                <a:ext uri="{FF2B5EF4-FFF2-40B4-BE49-F238E27FC236}">
                  <a16:creationId xmlns:a16="http://schemas.microsoft.com/office/drawing/2014/main" id="{7A0050FF-7416-8E42-AEE1-45C21DE08311}"/>
                </a:ext>
              </a:extLst>
            </p:cNvPr>
            <p:cNvCxnSpPr>
              <a:cxnSpLocks/>
            </p:cNvCxnSpPr>
            <p:nvPr/>
          </p:nvCxnSpPr>
          <p:spPr>
            <a:xfrm flipH="1">
              <a:off x="939561" y="2273970"/>
              <a:ext cx="203439"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26" name="直線コネクタ 25">
              <a:extLst>
                <a:ext uri="{FF2B5EF4-FFF2-40B4-BE49-F238E27FC236}">
                  <a16:creationId xmlns:a16="http://schemas.microsoft.com/office/drawing/2014/main" id="{46D61FAB-5658-6B46-9DBD-A2B09368D783}"/>
                </a:ext>
              </a:extLst>
            </p:cNvPr>
            <p:cNvCxnSpPr>
              <a:cxnSpLocks/>
            </p:cNvCxnSpPr>
            <p:nvPr/>
          </p:nvCxnSpPr>
          <p:spPr>
            <a:xfrm flipH="1">
              <a:off x="990600" y="2326105"/>
              <a:ext cx="109268" cy="0"/>
            </a:xfrm>
            <a:prstGeom prst="line">
              <a:avLst/>
            </a:prstGeom>
            <a:ln w="12700"/>
          </p:spPr>
          <p:style>
            <a:lnRef idx="1">
              <a:schemeClr val="dk1"/>
            </a:lnRef>
            <a:fillRef idx="0">
              <a:schemeClr val="dk1"/>
            </a:fillRef>
            <a:effectRef idx="0">
              <a:schemeClr val="dk1"/>
            </a:effectRef>
            <a:fontRef idx="minor">
              <a:schemeClr val="tx1"/>
            </a:fontRef>
          </p:style>
        </p:cxnSp>
      </p:grpSp>
      <p:sp>
        <p:nvSpPr>
          <p:cNvPr id="18" name="正方形/長方形 17">
            <a:extLst>
              <a:ext uri="{FF2B5EF4-FFF2-40B4-BE49-F238E27FC236}">
                <a16:creationId xmlns:a16="http://schemas.microsoft.com/office/drawing/2014/main" id="{6E66D9D5-D4A0-284F-9704-37EF44551EAB}"/>
              </a:ext>
            </a:extLst>
          </p:cNvPr>
          <p:cNvSpPr/>
          <p:nvPr/>
        </p:nvSpPr>
        <p:spPr>
          <a:xfrm>
            <a:off x="341392" y="1684729"/>
            <a:ext cx="189779" cy="52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 name="カギ線コネクタ 19">
            <a:extLst>
              <a:ext uri="{FF2B5EF4-FFF2-40B4-BE49-F238E27FC236}">
                <a16:creationId xmlns:a16="http://schemas.microsoft.com/office/drawing/2014/main" id="{6B71ECB0-A9F0-7D45-BF12-BEF98D4192E1}"/>
              </a:ext>
            </a:extLst>
          </p:cNvPr>
          <p:cNvCxnSpPr>
            <a:stCxn id="18" idx="0"/>
            <a:endCxn id="6" idx="3"/>
          </p:cNvCxnSpPr>
          <p:nvPr/>
        </p:nvCxnSpPr>
        <p:spPr>
          <a:xfrm rot="5400000" flipH="1" flipV="1">
            <a:off x="771822" y="1007007"/>
            <a:ext cx="342182" cy="1013262"/>
          </a:xfrm>
          <a:prstGeom prst="bentConnector3">
            <a:avLst>
              <a:gd name="adj1" fmla="val 166807"/>
            </a:avLst>
          </a:prstGeom>
          <a:ln w="12700"/>
        </p:spPr>
        <p:style>
          <a:lnRef idx="1">
            <a:schemeClr val="dk1"/>
          </a:lnRef>
          <a:fillRef idx="0">
            <a:schemeClr val="dk1"/>
          </a:fillRef>
          <a:effectRef idx="0">
            <a:schemeClr val="dk1"/>
          </a:effectRef>
          <a:fontRef idx="minor">
            <a:schemeClr val="tx1"/>
          </a:fontRef>
        </p:style>
      </p:cxnSp>
      <p:cxnSp>
        <p:nvCxnSpPr>
          <p:cNvPr id="23" name="直線コネクタ 22">
            <a:extLst>
              <a:ext uri="{FF2B5EF4-FFF2-40B4-BE49-F238E27FC236}">
                <a16:creationId xmlns:a16="http://schemas.microsoft.com/office/drawing/2014/main" id="{26D65B83-AAF5-9A41-9D5E-83B532A9DA72}"/>
              </a:ext>
            </a:extLst>
          </p:cNvPr>
          <p:cNvCxnSpPr>
            <a:cxnSpLocks/>
            <a:stCxn id="6" idx="0"/>
            <a:endCxn id="5" idx="0"/>
          </p:cNvCxnSpPr>
          <p:nvPr/>
        </p:nvCxnSpPr>
        <p:spPr>
          <a:xfrm>
            <a:off x="1449544" y="1547084"/>
            <a:ext cx="0" cy="189780"/>
          </a:xfrm>
          <a:prstGeom prst="line">
            <a:avLst/>
          </a:prstGeom>
          <a:ln w="12700"/>
        </p:spPr>
        <p:style>
          <a:lnRef idx="1">
            <a:schemeClr val="dk1"/>
          </a:lnRef>
          <a:fillRef idx="0">
            <a:schemeClr val="dk1"/>
          </a:fillRef>
          <a:effectRef idx="0">
            <a:schemeClr val="dk1"/>
          </a:effectRef>
          <a:fontRef idx="minor">
            <a:schemeClr val="tx1"/>
          </a:fontRef>
        </p:style>
      </p:cxnSp>
      <p:cxnSp>
        <p:nvCxnSpPr>
          <p:cNvPr id="38" name="カギ線コネクタ 37">
            <a:extLst>
              <a:ext uri="{FF2B5EF4-FFF2-40B4-BE49-F238E27FC236}">
                <a16:creationId xmlns:a16="http://schemas.microsoft.com/office/drawing/2014/main" id="{77E79B6B-4540-5742-B7B2-323FBBF2BD00}"/>
              </a:ext>
            </a:extLst>
          </p:cNvPr>
          <p:cNvCxnSpPr>
            <a:cxnSpLocks/>
            <a:stCxn id="18" idx="2"/>
            <a:endCxn id="5" idx="2"/>
          </p:cNvCxnSpPr>
          <p:nvPr/>
        </p:nvCxnSpPr>
        <p:spPr>
          <a:xfrm rot="16200000" flipH="1">
            <a:off x="738374" y="1434767"/>
            <a:ext cx="409078" cy="1013262"/>
          </a:xfrm>
          <a:prstGeom prst="bentConnector3">
            <a:avLst>
              <a:gd name="adj1" fmla="val 155882"/>
            </a:avLst>
          </a:prstGeom>
          <a:ln w="12700"/>
        </p:spPr>
        <p:style>
          <a:lnRef idx="1">
            <a:schemeClr val="dk1"/>
          </a:lnRef>
          <a:fillRef idx="0">
            <a:schemeClr val="dk1"/>
          </a:fillRef>
          <a:effectRef idx="0">
            <a:schemeClr val="dk1"/>
          </a:effectRef>
          <a:fontRef idx="minor">
            <a:schemeClr val="tx1"/>
          </a:fontRef>
        </p:style>
      </p:cxnSp>
      <p:sp>
        <p:nvSpPr>
          <p:cNvPr id="42" name="テキスト ボックス 41">
            <a:extLst>
              <a:ext uri="{FF2B5EF4-FFF2-40B4-BE49-F238E27FC236}">
                <a16:creationId xmlns:a16="http://schemas.microsoft.com/office/drawing/2014/main" id="{6B89DF12-176C-A148-8300-B6186B1A02A3}"/>
              </a:ext>
            </a:extLst>
          </p:cNvPr>
          <p:cNvSpPr txBox="1"/>
          <p:nvPr/>
        </p:nvSpPr>
        <p:spPr>
          <a:xfrm>
            <a:off x="24714" y="1456878"/>
            <a:ext cx="467638" cy="253916"/>
          </a:xfrm>
          <a:prstGeom prst="rect">
            <a:avLst/>
          </a:prstGeom>
          <a:noFill/>
        </p:spPr>
        <p:txBody>
          <a:bodyPr wrap="square" rtlCol="0">
            <a:spAutoFit/>
          </a:bodyPr>
          <a:lstStyle/>
          <a:p>
            <a:r>
              <a:rPr kumimoji="1" lang="en-US" altLang="ja-JP" sz="1050" dirty="0"/>
              <a:t>E=5V</a:t>
            </a:r>
          </a:p>
        </p:txBody>
      </p:sp>
      <p:sp>
        <p:nvSpPr>
          <p:cNvPr id="44" name="テキスト ボックス 43">
            <a:extLst>
              <a:ext uri="{FF2B5EF4-FFF2-40B4-BE49-F238E27FC236}">
                <a16:creationId xmlns:a16="http://schemas.microsoft.com/office/drawing/2014/main" id="{501D1C01-7F2C-8347-BDAE-266791573D32}"/>
              </a:ext>
            </a:extLst>
          </p:cNvPr>
          <p:cNvSpPr txBox="1"/>
          <p:nvPr/>
        </p:nvSpPr>
        <p:spPr>
          <a:xfrm>
            <a:off x="1502741" y="1693542"/>
            <a:ext cx="643100" cy="253916"/>
          </a:xfrm>
          <a:prstGeom prst="rect">
            <a:avLst/>
          </a:prstGeom>
          <a:noFill/>
        </p:spPr>
        <p:txBody>
          <a:bodyPr wrap="square" rtlCol="0">
            <a:spAutoFit/>
          </a:bodyPr>
          <a:lstStyle/>
          <a:p>
            <a:r>
              <a:rPr kumimoji="1" lang="en-US" altLang="ja-JP" sz="1050" dirty="0"/>
              <a:t>R=100Ω</a:t>
            </a:r>
          </a:p>
        </p:txBody>
      </p:sp>
      <p:sp>
        <p:nvSpPr>
          <p:cNvPr id="45" name="テキスト ボックス 44">
            <a:extLst>
              <a:ext uri="{FF2B5EF4-FFF2-40B4-BE49-F238E27FC236}">
                <a16:creationId xmlns:a16="http://schemas.microsoft.com/office/drawing/2014/main" id="{1A4B8633-EBE7-4948-BC84-B21A40B70AD4}"/>
              </a:ext>
            </a:extLst>
          </p:cNvPr>
          <p:cNvSpPr txBox="1"/>
          <p:nvPr/>
        </p:nvSpPr>
        <p:spPr>
          <a:xfrm>
            <a:off x="51196" y="308632"/>
            <a:ext cx="6806804" cy="415498"/>
          </a:xfrm>
          <a:prstGeom prst="rect">
            <a:avLst/>
          </a:prstGeom>
          <a:noFill/>
        </p:spPr>
        <p:txBody>
          <a:bodyPr wrap="square" rtlCol="0">
            <a:spAutoFit/>
          </a:bodyPr>
          <a:lstStyle/>
          <a:p>
            <a:r>
              <a:rPr kumimoji="1" lang="ja-JP" altLang="en-US" sz="1050"/>
              <a:t>赤色</a:t>
            </a:r>
            <a:r>
              <a:rPr kumimoji="1" lang="en-US" altLang="ja-JP" sz="1050" dirty="0"/>
              <a:t>LED</a:t>
            </a:r>
            <a:r>
              <a:rPr kumimoji="1" lang="ja-JP" altLang="en-US" sz="1050"/>
              <a:t>の点灯に要する電圧降下は</a:t>
            </a:r>
            <a:r>
              <a:rPr kumimoji="1" lang="en-US" altLang="ja-JP" sz="1050" dirty="0"/>
              <a:t>1.8V</a:t>
            </a:r>
            <a:r>
              <a:rPr kumimoji="1" lang="ja-JP" altLang="en-US" sz="1050"/>
              <a:t>、青色</a:t>
            </a:r>
            <a:r>
              <a:rPr kumimoji="1" lang="en-US" altLang="ja-JP" sz="1050" dirty="0"/>
              <a:t>LED</a:t>
            </a:r>
            <a:r>
              <a:rPr kumimoji="1" lang="ja-JP" altLang="en-US" sz="1050"/>
              <a:t>は</a:t>
            </a:r>
            <a:r>
              <a:rPr kumimoji="1" lang="en-US" altLang="ja-JP" sz="1050" dirty="0"/>
              <a:t>2.5V</a:t>
            </a:r>
            <a:r>
              <a:rPr kumimoji="1" lang="ja-JP" altLang="en-US" sz="1050"/>
              <a:t>、緑色</a:t>
            </a:r>
            <a:r>
              <a:rPr kumimoji="1" lang="en-US" altLang="ja-JP" sz="1050" dirty="0"/>
              <a:t>LED</a:t>
            </a:r>
            <a:r>
              <a:rPr kumimoji="1" lang="ja-JP" altLang="en-US" sz="1050"/>
              <a:t>は</a:t>
            </a:r>
            <a:r>
              <a:rPr kumimoji="1" lang="en-US" altLang="ja-JP" sz="1050" dirty="0"/>
              <a:t>2.2V</a:t>
            </a:r>
            <a:r>
              <a:rPr kumimoji="1" lang="ja-JP" altLang="en-US" sz="1050"/>
              <a:t>であるものとする。</a:t>
            </a:r>
            <a:endParaRPr kumimoji="1" lang="en-US" altLang="ja-JP" sz="1050" dirty="0"/>
          </a:p>
          <a:p>
            <a:r>
              <a:rPr kumimoji="1" lang="ja-JP" altLang="en-US" sz="1050"/>
              <a:t>また、各</a:t>
            </a:r>
            <a:r>
              <a:rPr kumimoji="1" lang="en-US" altLang="ja-JP" sz="1050" dirty="0"/>
              <a:t>LED</a:t>
            </a:r>
            <a:r>
              <a:rPr kumimoji="1" lang="ja-JP" altLang="en-US" sz="1050"/>
              <a:t>の最大定格電流は</a:t>
            </a:r>
            <a:r>
              <a:rPr kumimoji="1" lang="en-US" altLang="ja-JP" sz="1050" dirty="0"/>
              <a:t>30mA</a:t>
            </a:r>
            <a:r>
              <a:rPr kumimoji="1" lang="ja-JP" altLang="en-US" sz="1050"/>
              <a:t>である。このとき、以下の問題に答えよ。</a:t>
            </a:r>
            <a:endParaRPr kumimoji="1" lang="en-US" altLang="ja-JP" sz="1050" dirty="0"/>
          </a:p>
        </p:txBody>
      </p:sp>
      <p:cxnSp>
        <p:nvCxnSpPr>
          <p:cNvPr id="34" name="直線矢印コネクタ 33">
            <a:extLst>
              <a:ext uri="{FF2B5EF4-FFF2-40B4-BE49-F238E27FC236}">
                <a16:creationId xmlns:a16="http://schemas.microsoft.com/office/drawing/2014/main" id="{C5793904-C58B-344D-8181-A412EBB8F17B}"/>
              </a:ext>
            </a:extLst>
          </p:cNvPr>
          <p:cNvCxnSpPr/>
          <p:nvPr/>
        </p:nvCxnSpPr>
        <p:spPr>
          <a:xfrm>
            <a:off x="926757" y="985363"/>
            <a:ext cx="420518"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6" name="テキスト ボックス 45">
            <a:extLst>
              <a:ext uri="{FF2B5EF4-FFF2-40B4-BE49-F238E27FC236}">
                <a16:creationId xmlns:a16="http://schemas.microsoft.com/office/drawing/2014/main" id="{4994FF91-2546-E94B-A919-27FE124FCEEE}"/>
              </a:ext>
            </a:extLst>
          </p:cNvPr>
          <p:cNvSpPr txBox="1"/>
          <p:nvPr/>
        </p:nvSpPr>
        <p:spPr>
          <a:xfrm>
            <a:off x="1029616" y="759058"/>
            <a:ext cx="643100" cy="253916"/>
          </a:xfrm>
          <a:prstGeom prst="rect">
            <a:avLst/>
          </a:prstGeom>
          <a:noFill/>
        </p:spPr>
        <p:txBody>
          <a:bodyPr wrap="square" rtlCol="0">
            <a:spAutoFit/>
          </a:bodyPr>
          <a:lstStyle/>
          <a:p>
            <a:r>
              <a:rPr kumimoji="1" lang="en-US" altLang="ja-JP" sz="1050" dirty="0"/>
              <a:t>I</a:t>
            </a:r>
          </a:p>
        </p:txBody>
      </p:sp>
      <p:sp>
        <p:nvSpPr>
          <p:cNvPr id="47" name="テキスト ボックス 46">
            <a:extLst>
              <a:ext uri="{FF2B5EF4-FFF2-40B4-BE49-F238E27FC236}">
                <a16:creationId xmlns:a16="http://schemas.microsoft.com/office/drawing/2014/main" id="{71F6B09E-A185-A847-9055-5041F73420FF}"/>
              </a:ext>
            </a:extLst>
          </p:cNvPr>
          <p:cNvSpPr txBox="1"/>
          <p:nvPr/>
        </p:nvSpPr>
        <p:spPr>
          <a:xfrm>
            <a:off x="1763218" y="799517"/>
            <a:ext cx="4909431" cy="415498"/>
          </a:xfrm>
          <a:prstGeom prst="rect">
            <a:avLst/>
          </a:prstGeom>
          <a:noFill/>
        </p:spPr>
        <p:txBody>
          <a:bodyPr wrap="square" rtlCol="0">
            <a:spAutoFit/>
          </a:bodyPr>
          <a:lstStyle/>
          <a:p>
            <a:r>
              <a:rPr kumimoji="1" lang="ja-JP" altLang="en-US" sz="1050"/>
              <a:t>左の回路において、緑色、赤色、青色</a:t>
            </a:r>
            <a:r>
              <a:rPr kumimoji="1" lang="en-US" altLang="ja-JP" sz="1050" dirty="0"/>
              <a:t>LED</a:t>
            </a:r>
            <a:r>
              <a:rPr kumimoji="1" lang="ja-JP" altLang="en-US" sz="1050"/>
              <a:t>を用いた場合に流れる電流</a:t>
            </a:r>
            <a:r>
              <a:rPr kumimoji="1" lang="en-US" altLang="ja-JP" sz="1050" dirty="0"/>
              <a:t>I</a:t>
            </a:r>
            <a:r>
              <a:rPr kumimoji="1" lang="ja-JP" altLang="en-US" sz="1050"/>
              <a:t>をそれぞれ求めよ。</a:t>
            </a:r>
            <a:endParaRPr kumimoji="1" lang="en-US" altLang="ja-JP" sz="1050" dirty="0"/>
          </a:p>
        </p:txBody>
      </p:sp>
      <p:sp>
        <p:nvSpPr>
          <p:cNvPr id="49" name="正方形/長方形 48">
            <a:extLst>
              <a:ext uri="{FF2B5EF4-FFF2-40B4-BE49-F238E27FC236}">
                <a16:creationId xmlns:a16="http://schemas.microsoft.com/office/drawing/2014/main" id="{260000F5-3DDA-AD45-B162-900AC63437AB}"/>
              </a:ext>
            </a:extLst>
          </p:cNvPr>
          <p:cNvSpPr/>
          <p:nvPr/>
        </p:nvSpPr>
        <p:spPr>
          <a:xfrm>
            <a:off x="1340768" y="3570998"/>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1" name="グループ化 50">
            <a:extLst>
              <a:ext uri="{FF2B5EF4-FFF2-40B4-BE49-F238E27FC236}">
                <a16:creationId xmlns:a16="http://schemas.microsoft.com/office/drawing/2014/main" id="{F12AAD2B-198B-D34D-B469-3FF80593DBE2}"/>
              </a:ext>
            </a:extLst>
          </p:cNvPr>
          <p:cNvGrpSpPr/>
          <p:nvPr/>
        </p:nvGrpSpPr>
        <p:grpSpPr>
          <a:xfrm>
            <a:off x="1340768" y="3176681"/>
            <a:ext cx="346874" cy="213162"/>
            <a:chOff x="3019925" y="2165684"/>
            <a:chExt cx="346874" cy="213162"/>
          </a:xfrm>
        </p:grpSpPr>
        <p:sp>
          <p:nvSpPr>
            <p:cNvPr id="52" name="三角形 51">
              <a:extLst>
                <a:ext uri="{FF2B5EF4-FFF2-40B4-BE49-F238E27FC236}">
                  <a16:creationId xmlns:a16="http://schemas.microsoft.com/office/drawing/2014/main" id="{DA2CE8E3-6364-1941-B71C-A8F9E9CB7221}"/>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3" name="直線コネクタ 52">
              <a:extLst>
                <a:ext uri="{FF2B5EF4-FFF2-40B4-BE49-F238E27FC236}">
                  <a16:creationId xmlns:a16="http://schemas.microsoft.com/office/drawing/2014/main" id="{679CF97F-FB30-2F49-93D1-B31365627D5D}"/>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697AC083-24AA-4443-A329-A7800B4F4EC7}"/>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D71C239C-A2E6-A34B-8B6F-10E6CF4FEBB0}"/>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56" name="グループ化 55">
            <a:extLst>
              <a:ext uri="{FF2B5EF4-FFF2-40B4-BE49-F238E27FC236}">
                <a16:creationId xmlns:a16="http://schemas.microsoft.com/office/drawing/2014/main" id="{42AA2EA5-7B5F-2F40-A426-F0EA5E41042E}"/>
              </a:ext>
            </a:extLst>
          </p:cNvPr>
          <p:cNvGrpSpPr/>
          <p:nvPr/>
        </p:nvGrpSpPr>
        <p:grpSpPr>
          <a:xfrm>
            <a:off x="325538" y="3518863"/>
            <a:ext cx="203439" cy="52135"/>
            <a:chOff x="939561" y="2273970"/>
            <a:chExt cx="203439" cy="52135"/>
          </a:xfrm>
        </p:grpSpPr>
        <p:cxnSp>
          <p:nvCxnSpPr>
            <p:cNvPr id="57" name="直線コネクタ 56">
              <a:extLst>
                <a:ext uri="{FF2B5EF4-FFF2-40B4-BE49-F238E27FC236}">
                  <a16:creationId xmlns:a16="http://schemas.microsoft.com/office/drawing/2014/main" id="{8A901604-7BBD-6F46-9F22-9ED9BE915350}"/>
                </a:ext>
              </a:extLst>
            </p:cNvPr>
            <p:cNvCxnSpPr>
              <a:cxnSpLocks/>
            </p:cNvCxnSpPr>
            <p:nvPr/>
          </p:nvCxnSpPr>
          <p:spPr>
            <a:xfrm flipH="1">
              <a:off x="939561" y="2273970"/>
              <a:ext cx="203439"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58" name="直線コネクタ 57">
              <a:extLst>
                <a:ext uri="{FF2B5EF4-FFF2-40B4-BE49-F238E27FC236}">
                  <a16:creationId xmlns:a16="http://schemas.microsoft.com/office/drawing/2014/main" id="{44F6BD76-D8A7-4D4A-9AF1-2FB85107B78D}"/>
                </a:ext>
              </a:extLst>
            </p:cNvPr>
            <p:cNvCxnSpPr>
              <a:cxnSpLocks/>
            </p:cNvCxnSpPr>
            <p:nvPr/>
          </p:nvCxnSpPr>
          <p:spPr>
            <a:xfrm flipH="1">
              <a:off x="990600" y="2326105"/>
              <a:ext cx="109268" cy="0"/>
            </a:xfrm>
            <a:prstGeom prst="line">
              <a:avLst/>
            </a:prstGeom>
            <a:ln w="12700"/>
          </p:spPr>
          <p:style>
            <a:lnRef idx="1">
              <a:schemeClr val="dk1"/>
            </a:lnRef>
            <a:fillRef idx="0">
              <a:schemeClr val="dk1"/>
            </a:fillRef>
            <a:effectRef idx="0">
              <a:schemeClr val="dk1"/>
            </a:effectRef>
            <a:fontRef idx="minor">
              <a:schemeClr val="tx1"/>
            </a:fontRef>
          </p:style>
        </p:cxnSp>
      </p:grpSp>
      <p:sp>
        <p:nvSpPr>
          <p:cNvPr id="59" name="正方形/長方形 58">
            <a:extLst>
              <a:ext uri="{FF2B5EF4-FFF2-40B4-BE49-F238E27FC236}">
                <a16:creationId xmlns:a16="http://schemas.microsoft.com/office/drawing/2014/main" id="{A23989BE-97CE-2E43-838B-57F156968C1A}"/>
              </a:ext>
            </a:extLst>
          </p:cNvPr>
          <p:cNvSpPr/>
          <p:nvPr/>
        </p:nvSpPr>
        <p:spPr>
          <a:xfrm>
            <a:off x="334885" y="3518863"/>
            <a:ext cx="189779" cy="52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0" name="カギ線コネクタ 59">
            <a:extLst>
              <a:ext uri="{FF2B5EF4-FFF2-40B4-BE49-F238E27FC236}">
                <a16:creationId xmlns:a16="http://schemas.microsoft.com/office/drawing/2014/main" id="{676B990B-BCF6-E14A-8947-78CE5A75C50A}"/>
              </a:ext>
            </a:extLst>
          </p:cNvPr>
          <p:cNvCxnSpPr>
            <a:cxnSpLocks/>
            <a:stCxn id="59" idx="0"/>
            <a:endCxn id="52" idx="3"/>
          </p:cNvCxnSpPr>
          <p:nvPr/>
        </p:nvCxnSpPr>
        <p:spPr>
          <a:xfrm rot="5400000" flipH="1" flipV="1">
            <a:off x="765315" y="2841141"/>
            <a:ext cx="342182" cy="1013262"/>
          </a:xfrm>
          <a:prstGeom prst="bentConnector3">
            <a:avLst>
              <a:gd name="adj1" fmla="val 166807"/>
            </a:avLst>
          </a:prstGeom>
          <a:ln w="12700"/>
        </p:spPr>
        <p:style>
          <a:lnRef idx="1">
            <a:schemeClr val="dk1"/>
          </a:lnRef>
          <a:fillRef idx="0">
            <a:schemeClr val="dk1"/>
          </a:fillRef>
          <a:effectRef idx="0">
            <a:schemeClr val="dk1"/>
          </a:effectRef>
          <a:fontRef idx="minor">
            <a:schemeClr val="tx1"/>
          </a:fontRef>
        </p:style>
      </p:cxnSp>
      <p:cxnSp>
        <p:nvCxnSpPr>
          <p:cNvPr id="61" name="直線コネクタ 60">
            <a:extLst>
              <a:ext uri="{FF2B5EF4-FFF2-40B4-BE49-F238E27FC236}">
                <a16:creationId xmlns:a16="http://schemas.microsoft.com/office/drawing/2014/main" id="{4EB044C6-488D-0649-8EC5-5F9BCC2510E5}"/>
              </a:ext>
            </a:extLst>
          </p:cNvPr>
          <p:cNvCxnSpPr>
            <a:cxnSpLocks/>
            <a:stCxn id="52" idx="0"/>
            <a:endCxn id="49" idx="0"/>
          </p:cNvCxnSpPr>
          <p:nvPr/>
        </p:nvCxnSpPr>
        <p:spPr>
          <a:xfrm>
            <a:off x="1443037" y="3381218"/>
            <a:ext cx="0" cy="189780"/>
          </a:xfrm>
          <a:prstGeom prst="line">
            <a:avLst/>
          </a:prstGeom>
          <a:ln w="12700"/>
        </p:spPr>
        <p:style>
          <a:lnRef idx="1">
            <a:schemeClr val="dk1"/>
          </a:lnRef>
          <a:fillRef idx="0">
            <a:schemeClr val="dk1"/>
          </a:fillRef>
          <a:effectRef idx="0">
            <a:schemeClr val="dk1"/>
          </a:effectRef>
          <a:fontRef idx="minor">
            <a:schemeClr val="tx1"/>
          </a:fontRef>
        </p:style>
      </p:cxnSp>
      <p:cxnSp>
        <p:nvCxnSpPr>
          <p:cNvPr id="63" name="カギ線コネクタ 62">
            <a:extLst>
              <a:ext uri="{FF2B5EF4-FFF2-40B4-BE49-F238E27FC236}">
                <a16:creationId xmlns:a16="http://schemas.microsoft.com/office/drawing/2014/main" id="{18FECEAC-E95F-5748-89C3-CDD2AB0A6961}"/>
              </a:ext>
            </a:extLst>
          </p:cNvPr>
          <p:cNvCxnSpPr>
            <a:cxnSpLocks/>
            <a:stCxn id="59" idx="2"/>
            <a:endCxn id="49" idx="2"/>
          </p:cNvCxnSpPr>
          <p:nvPr/>
        </p:nvCxnSpPr>
        <p:spPr>
          <a:xfrm rot="16200000" flipH="1">
            <a:off x="731867" y="3268901"/>
            <a:ext cx="409078" cy="1013262"/>
          </a:xfrm>
          <a:prstGeom prst="bentConnector3">
            <a:avLst>
              <a:gd name="adj1" fmla="val 155882"/>
            </a:avLst>
          </a:prstGeom>
          <a:ln w="12700"/>
        </p:spPr>
        <p:style>
          <a:lnRef idx="1">
            <a:schemeClr val="dk1"/>
          </a:lnRef>
          <a:fillRef idx="0">
            <a:schemeClr val="dk1"/>
          </a:fillRef>
          <a:effectRef idx="0">
            <a:schemeClr val="dk1"/>
          </a:effectRef>
          <a:fontRef idx="minor">
            <a:schemeClr val="tx1"/>
          </a:fontRef>
        </p:style>
      </p:cxnSp>
      <p:sp>
        <p:nvSpPr>
          <p:cNvPr id="64" name="テキスト ボックス 63">
            <a:extLst>
              <a:ext uri="{FF2B5EF4-FFF2-40B4-BE49-F238E27FC236}">
                <a16:creationId xmlns:a16="http://schemas.microsoft.com/office/drawing/2014/main" id="{20C1D007-D5F8-E942-8700-8389043334C7}"/>
              </a:ext>
            </a:extLst>
          </p:cNvPr>
          <p:cNvSpPr txBox="1"/>
          <p:nvPr/>
        </p:nvSpPr>
        <p:spPr>
          <a:xfrm>
            <a:off x="13986" y="3286700"/>
            <a:ext cx="467638" cy="253916"/>
          </a:xfrm>
          <a:prstGeom prst="rect">
            <a:avLst/>
          </a:prstGeom>
          <a:noFill/>
        </p:spPr>
        <p:txBody>
          <a:bodyPr wrap="square" rtlCol="0">
            <a:spAutoFit/>
          </a:bodyPr>
          <a:lstStyle/>
          <a:p>
            <a:r>
              <a:rPr kumimoji="1" lang="en-US" altLang="ja-JP" sz="1050" dirty="0"/>
              <a:t>E=5V</a:t>
            </a:r>
          </a:p>
        </p:txBody>
      </p:sp>
      <p:sp>
        <p:nvSpPr>
          <p:cNvPr id="65" name="テキスト ボックス 64">
            <a:extLst>
              <a:ext uri="{FF2B5EF4-FFF2-40B4-BE49-F238E27FC236}">
                <a16:creationId xmlns:a16="http://schemas.microsoft.com/office/drawing/2014/main" id="{EE4C55B5-A377-324D-94D7-019B3BA48764}"/>
              </a:ext>
            </a:extLst>
          </p:cNvPr>
          <p:cNvSpPr txBox="1"/>
          <p:nvPr/>
        </p:nvSpPr>
        <p:spPr>
          <a:xfrm>
            <a:off x="1496234" y="3645367"/>
            <a:ext cx="643100" cy="253916"/>
          </a:xfrm>
          <a:prstGeom prst="rect">
            <a:avLst/>
          </a:prstGeom>
          <a:noFill/>
        </p:spPr>
        <p:txBody>
          <a:bodyPr wrap="square" rtlCol="0">
            <a:spAutoFit/>
          </a:bodyPr>
          <a:lstStyle/>
          <a:p>
            <a:r>
              <a:rPr kumimoji="1" lang="en-US" altLang="ja-JP" sz="1050" dirty="0"/>
              <a:t>R</a:t>
            </a:r>
            <a:r>
              <a:rPr kumimoji="1" lang="en-US" altLang="ja-JP" sz="1050" baseline="-25000" dirty="0"/>
              <a:t>1</a:t>
            </a:r>
          </a:p>
        </p:txBody>
      </p:sp>
      <p:cxnSp>
        <p:nvCxnSpPr>
          <p:cNvPr id="66" name="直線矢印コネクタ 65">
            <a:extLst>
              <a:ext uri="{FF2B5EF4-FFF2-40B4-BE49-F238E27FC236}">
                <a16:creationId xmlns:a16="http://schemas.microsoft.com/office/drawing/2014/main" id="{2B1375C3-2ED6-514F-827B-D7B95B510BFF}"/>
              </a:ext>
            </a:extLst>
          </p:cNvPr>
          <p:cNvCxnSpPr>
            <a:cxnSpLocks/>
          </p:cNvCxnSpPr>
          <p:nvPr/>
        </p:nvCxnSpPr>
        <p:spPr>
          <a:xfrm>
            <a:off x="2083189" y="3054251"/>
            <a:ext cx="0" cy="2758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7" name="テキスト ボックス 66">
            <a:extLst>
              <a:ext uri="{FF2B5EF4-FFF2-40B4-BE49-F238E27FC236}">
                <a16:creationId xmlns:a16="http://schemas.microsoft.com/office/drawing/2014/main" id="{380DBC85-B650-624D-AC0D-1C7C42A66AF4}"/>
              </a:ext>
            </a:extLst>
          </p:cNvPr>
          <p:cNvSpPr txBox="1"/>
          <p:nvPr/>
        </p:nvSpPr>
        <p:spPr>
          <a:xfrm>
            <a:off x="984955" y="3035757"/>
            <a:ext cx="298278" cy="253916"/>
          </a:xfrm>
          <a:prstGeom prst="rect">
            <a:avLst/>
          </a:prstGeom>
          <a:noFill/>
        </p:spPr>
        <p:txBody>
          <a:bodyPr wrap="square" rtlCol="0">
            <a:spAutoFit/>
          </a:bodyPr>
          <a:lstStyle/>
          <a:p>
            <a:r>
              <a:rPr kumimoji="1" lang="en-US" altLang="ja-JP" sz="1050" dirty="0"/>
              <a:t>I</a:t>
            </a:r>
            <a:r>
              <a:rPr kumimoji="1" lang="en-US" altLang="ja-JP" sz="1050" baseline="-25000" dirty="0"/>
              <a:t>1</a:t>
            </a:r>
          </a:p>
        </p:txBody>
      </p:sp>
      <p:sp>
        <p:nvSpPr>
          <p:cNvPr id="69" name="正方形/長方形 68">
            <a:extLst>
              <a:ext uri="{FF2B5EF4-FFF2-40B4-BE49-F238E27FC236}">
                <a16:creationId xmlns:a16="http://schemas.microsoft.com/office/drawing/2014/main" id="{B15A7AA3-A129-3747-A33B-1F91A3507B74}"/>
              </a:ext>
            </a:extLst>
          </p:cNvPr>
          <p:cNvSpPr/>
          <p:nvPr/>
        </p:nvSpPr>
        <p:spPr>
          <a:xfrm>
            <a:off x="2176922" y="3578748"/>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0" name="グループ化 69">
            <a:extLst>
              <a:ext uri="{FF2B5EF4-FFF2-40B4-BE49-F238E27FC236}">
                <a16:creationId xmlns:a16="http://schemas.microsoft.com/office/drawing/2014/main" id="{7F85CF8B-2AE1-DD44-8B4E-F888F71D2F11}"/>
              </a:ext>
            </a:extLst>
          </p:cNvPr>
          <p:cNvGrpSpPr/>
          <p:nvPr/>
        </p:nvGrpSpPr>
        <p:grpSpPr>
          <a:xfrm>
            <a:off x="2176922" y="3184431"/>
            <a:ext cx="346874" cy="213162"/>
            <a:chOff x="3019925" y="2165684"/>
            <a:chExt cx="346874" cy="213162"/>
          </a:xfrm>
        </p:grpSpPr>
        <p:sp>
          <p:nvSpPr>
            <p:cNvPr id="71" name="三角形 70">
              <a:extLst>
                <a:ext uri="{FF2B5EF4-FFF2-40B4-BE49-F238E27FC236}">
                  <a16:creationId xmlns:a16="http://schemas.microsoft.com/office/drawing/2014/main" id="{2ADEF579-31CC-584F-B5E2-62C9B5135F4B}"/>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2" name="直線コネクタ 71">
              <a:extLst>
                <a:ext uri="{FF2B5EF4-FFF2-40B4-BE49-F238E27FC236}">
                  <a16:creationId xmlns:a16="http://schemas.microsoft.com/office/drawing/2014/main" id="{DD3401A7-3F13-5545-8FEA-617EEEEE6038}"/>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矢印コネクタ 72">
              <a:extLst>
                <a:ext uri="{FF2B5EF4-FFF2-40B4-BE49-F238E27FC236}">
                  <a16:creationId xmlns:a16="http://schemas.microsoft.com/office/drawing/2014/main" id="{5B2AF435-7C02-864E-9DA2-3B95759B192D}"/>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74" name="直線矢印コネクタ 73">
              <a:extLst>
                <a:ext uri="{FF2B5EF4-FFF2-40B4-BE49-F238E27FC236}">
                  <a16:creationId xmlns:a16="http://schemas.microsoft.com/office/drawing/2014/main" id="{1CA3A873-3C56-2049-B437-F9D3E317F71E}"/>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cxnSp>
        <p:nvCxnSpPr>
          <p:cNvPr id="75" name="直線コネクタ 74">
            <a:extLst>
              <a:ext uri="{FF2B5EF4-FFF2-40B4-BE49-F238E27FC236}">
                <a16:creationId xmlns:a16="http://schemas.microsoft.com/office/drawing/2014/main" id="{86727947-C6D8-D741-BD77-8100DE1CF582}"/>
              </a:ext>
            </a:extLst>
          </p:cNvPr>
          <p:cNvCxnSpPr>
            <a:cxnSpLocks/>
            <a:stCxn id="71" idx="0"/>
            <a:endCxn id="69" idx="0"/>
          </p:cNvCxnSpPr>
          <p:nvPr/>
        </p:nvCxnSpPr>
        <p:spPr>
          <a:xfrm>
            <a:off x="2279191" y="3388968"/>
            <a:ext cx="0" cy="189780"/>
          </a:xfrm>
          <a:prstGeom prst="line">
            <a:avLst/>
          </a:prstGeom>
          <a:ln w="12700"/>
        </p:spPr>
        <p:style>
          <a:lnRef idx="1">
            <a:schemeClr val="dk1"/>
          </a:lnRef>
          <a:fillRef idx="0">
            <a:schemeClr val="dk1"/>
          </a:fillRef>
          <a:effectRef idx="0">
            <a:schemeClr val="dk1"/>
          </a:effectRef>
          <a:fontRef idx="minor">
            <a:schemeClr val="tx1"/>
          </a:fontRef>
        </p:style>
      </p:cxnSp>
      <p:sp>
        <p:nvSpPr>
          <p:cNvPr id="76" name="テキスト ボックス 75">
            <a:extLst>
              <a:ext uri="{FF2B5EF4-FFF2-40B4-BE49-F238E27FC236}">
                <a16:creationId xmlns:a16="http://schemas.microsoft.com/office/drawing/2014/main" id="{12D74B12-AF3D-FA49-96D8-AFEDB8FC859A}"/>
              </a:ext>
            </a:extLst>
          </p:cNvPr>
          <p:cNvSpPr txBox="1"/>
          <p:nvPr/>
        </p:nvSpPr>
        <p:spPr>
          <a:xfrm>
            <a:off x="2332388" y="3653117"/>
            <a:ext cx="643100" cy="253916"/>
          </a:xfrm>
          <a:prstGeom prst="rect">
            <a:avLst/>
          </a:prstGeom>
          <a:noFill/>
        </p:spPr>
        <p:txBody>
          <a:bodyPr wrap="square" rtlCol="0">
            <a:spAutoFit/>
          </a:bodyPr>
          <a:lstStyle/>
          <a:p>
            <a:r>
              <a:rPr kumimoji="1" lang="en-US" altLang="ja-JP" sz="1050" dirty="0"/>
              <a:t>R</a:t>
            </a:r>
            <a:r>
              <a:rPr kumimoji="1" lang="en-US" altLang="ja-JP" sz="1050" baseline="-25000" dirty="0"/>
              <a:t>2</a:t>
            </a:r>
          </a:p>
        </p:txBody>
      </p:sp>
      <p:cxnSp>
        <p:nvCxnSpPr>
          <p:cNvPr id="78" name="カギ線コネクタ 77">
            <a:extLst>
              <a:ext uri="{FF2B5EF4-FFF2-40B4-BE49-F238E27FC236}">
                <a16:creationId xmlns:a16="http://schemas.microsoft.com/office/drawing/2014/main" id="{51C22EE1-0925-6B41-8F99-0157511C9C3C}"/>
              </a:ext>
            </a:extLst>
          </p:cNvPr>
          <p:cNvCxnSpPr>
            <a:cxnSpLocks/>
            <a:stCxn id="59" idx="0"/>
            <a:endCxn id="71" idx="3"/>
          </p:cNvCxnSpPr>
          <p:nvPr/>
        </p:nvCxnSpPr>
        <p:spPr>
          <a:xfrm rot="5400000" flipH="1" flipV="1">
            <a:off x="1187267" y="2426939"/>
            <a:ext cx="334432" cy="1849416"/>
          </a:xfrm>
          <a:prstGeom prst="bentConnector3">
            <a:avLst>
              <a:gd name="adj1" fmla="val 170841"/>
            </a:avLst>
          </a:prstGeom>
          <a:ln w="12700"/>
        </p:spPr>
        <p:style>
          <a:lnRef idx="1">
            <a:schemeClr val="dk1"/>
          </a:lnRef>
          <a:fillRef idx="0">
            <a:schemeClr val="dk1"/>
          </a:fillRef>
          <a:effectRef idx="0">
            <a:schemeClr val="dk1"/>
          </a:effectRef>
          <a:fontRef idx="minor">
            <a:schemeClr val="tx1"/>
          </a:fontRef>
        </p:style>
      </p:cxnSp>
      <p:cxnSp>
        <p:nvCxnSpPr>
          <p:cNvPr id="85" name="カギ線コネクタ 84">
            <a:extLst>
              <a:ext uri="{FF2B5EF4-FFF2-40B4-BE49-F238E27FC236}">
                <a16:creationId xmlns:a16="http://schemas.microsoft.com/office/drawing/2014/main" id="{7BCCE6DA-95EC-C14C-8A72-712B5674731B}"/>
              </a:ext>
            </a:extLst>
          </p:cNvPr>
          <p:cNvCxnSpPr>
            <a:cxnSpLocks/>
            <a:stCxn id="59" idx="2"/>
            <a:endCxn id="69" idx="2"/>
          </p:cNvCxnSpPr>
          <p:nvPr/>
        </p:nvCxnSpPr>
        <p:spPr>
          <a:xfrm rot="16200000" flipH="1">
            <a:off x="1146069" y="2854699"/>
            <a:ext cx="416828" cy="1849416"/>
          </a:xfrm>
          <a:prstGeom prst="bentConnector3">
            <a:avLst>
              <a:gd name="adj1" fmla="val 153846"/>
            </a:avLst>
          </a:prstGeom>
          <a:ln w="12700"/>
        </p:spPr>
        <p:style>
          <a:lnRef idx="1">
            <a:schemeClr val="dk1"/>
          </a:lnRef>
          <a:fillRef idx="0">
            <a:schemeClr val="dk1"/>
          </a:fillRef>
          <a:effectRef idx="0">
            <a:schemeClr val="dk1"/>
          </a:effectRef>
          <a:fontRef idx="minor">
            <a:schemeClr val="tx1"/>
          </a:fontRef>
        </p:style>
      </p:cxnSp>
      <p:sp>
        <p:nvSpPr>
          <p:cNvPr id="89" name="テキスト ボックス 88">
            <a:extLst>
              <a:ext uri="{FF2B5EF4-FFF2-40B4-BE49-F238E27FC236}">
                <a16:creationId xmlns:a16="http://schemas.microsoft.com/office/drawing/2014/main" id="{C825C316-0D56-0442-AC03-E0010C1B7715}"/>
              </a:ext>
            </a:extLst>
          </p:cNvPr>
          <p:cNvSpPr txBox="1"/>
          <p:nvPr/>
        </p:nvSpPr>
        <p:spPr>
          <a:xfrm>
            <a:off x="1849773" y="3041770"/>
            <a:ext cx="298278" cy="253916"/>
          </a:xfrm>
          <a:prstGeom prst="rect">
            <a:avLst/>
          </a:prstGeom>
          <a:noFill/>
        </p:spPr>
        <p:txBody>
          <a:bodyPr wrap="square" rtlCol="0">
            <a:spAutoFit/>
          </a:bodyPr>
          <a:lstStyle/>
          <a:p>
            <a:r>
              <a:rPr kumimoji="1" lang="en-US" altLang="ja-JP" sz="1050" dirty="0"/>
              <a:t>I</a:t>
            </a:r>
            <a:r>
              <a:rPr kumimoji="1" lang="en-US" altLang="ja-JP" sz="1050" baseline="-25000" dirty="0"/>
              <a:t>2</a:t>
            </a:r>
          </a:p>
        </p:txBody>
      </p:sp>
      <p:cxnSp>
        <p:nvCxnSpPr>
          <p:cNvPr id="91" name="直線矢印コネクタ 90">
            <a:extLst>
              <a:ext uri="{FF2B5EF4-FFF2-40B4-BE49-F238E27FC236}">
                <a16:creationId xmlns:a16="http://schemas.microsoft.com/office/drawing/2014/main" id="{DD15EDA4-3CE4-C741-8D24-B3975E269D9D}"/>
              </a:ext>
            </a:extLst>
          </p:cNvPr>
          <p:cNvCxnSpPr>
            <a:cxnSpLocks/>
          </p:cNvCxnSpPr>
          <p:nvPr/>
        </p:nvCxnSpPr>
        <p:spPr>
          <a:xfrm>
            <a:off x="1253307" y="3054250"/>
            <a:ext cx="0" cy="2758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3" name="テキスト ボックス 92">
            <a:extLst>
              <a:ext uri="{FF2B5EF4-FFF2-40B4-BE49-F238E27FC236}">
                <a16:creationId xmlns:a16="http://schemas.microsoft.com/office/drawing/2014/main" id="{C180711F-F394-C44E-86D5-FEC5044B6E34}"/>
              </a:ext>
            </a:extLst>
          </p:cNvPr>
          <p:cNvSpPr txBox="1"/>
          <p:nvPr/>
        </p:nvSpPr>
        <p:spPr>
          <a:xfrm>
            <a:off x="1462884" y="2981122"/>
            <a:ext cx="298278" cy="253916"/>
          </a:xfrm>
          <a:prstGeom prst="rect">
            <a:avLst/>
          </a:prstGeom>
          <a:noFill/>
        </p:spPr>
        <p:txBody>
          <a:bodyPr wrap="square" rtlCol="0">
            <a:spAutoFit/>
          </a:bodyPr>
          <a:lstStyle/>
          <a:p>
            <a:r>
              <a:rPr kumimoji="1" lang="ja-JP" altLang="en-US" sz="1050"/>
              <a:t>赤</a:t>
            </a:r>
            <a:endParaRPr kumimoji="1" lang="en-US" altLang="ja-JP" sz="1050" dirty="0"/>
          </a:p>
        </p:txBody>
      </p:sp>
      <p:sp>
        <p:nvSpPr>
          <p:cNvPr id="94" name="テキスト ボックス 93">
            <a:extLst>
              <a:ext uri="{FF2B5EF4-FFF2-40B4-BE49-F238E27FC236}">
                <a16:creationId xmlns:a16="http://schemas.microsoft.com/office/drawing/2014/main" id="{C4A2E6D4-EF9D-5B46-A540-CA3B1AEFB73E}"/>
              </a:ext>
            </a:extLst>
          </p:cNvPr>
          <p:cNvSpPr txBox="1"/>
          <p:nvPr/>
        </p:nvSpPr>
        <p:spPr>
          <a:xfrm>
            <a:off x="2279766" y="2962523"/>
            <a:ext cx="298278" cy="253916"/>
          </a:xfrm>
          <a:prstGeom prst="rect">
            <a:avLst/>
          </a:prstGeom>
          <a:noFill/>
        </p:spPr>
        <p:txBody>
          <a:bodyPr wrap="square" rtlCol="0">
            <a:spAutoFit/>
          </a:bodyPr>
          <a:lstStyle/>
          <a:p>
            <a:r>
              <a:rPr kumimoji="1" lang="ja-JP" altLang="en-US" sz="1050"/>
              <a:t>青</a:t>
            </a:r>
            <a:endParaRPr kumimoji="1" lang="en-US" altLang="ja-JP" sz="1050" dirty="0"/>
          </a:p>
        </p:txBody>
      </p:sp>
      <p:sp>
        <p:nvSpPr>
          <p:cNvPr id="95" name="テキスト ボックス 94">
            <a:extLst>
              <a:ext uri="{FF2B5EF4-FFF2-40B4-BE49-F238E27FC236}">
                <a16:creationId xmlns:a16="http://schemas.microsoft.com/office/drawing/2014/main" id="{5B558C13-F544-A547-ADA1-A1934D657E2C}"/>
              </a:ext>
            </a:extLst>
          </p:cNvPr>
          <p:cNvSpPr txBox="1"/>
          <p:nvPr/>
        </p:nvSpPr>
        <p:spPr>
          <a:xfrm>
            <a:off x="2615254" y="2650384"/>
            <a:ext cx="3944212" cy="415498"/>
          </a:xfrm>
          <a:prstGeom prst="rect">
            <a:avLst/>
          </a:prstGeom>
          <a:noFill/>
        </p:spPr>
        <p:txBody>
          <a:bodyPr wrap="square" rtlCol="0">
            <a:spAutoFit/>
          </a:bodyPr>
          <a:lstStyle/>
          <a:p>
            <a:r>
              <a:rPr kumimoji="1" lang="ja-JP" altLang="en-US" sz="1050"/>
              <a:t>左の回路において、</a:t>
            </a:r>
            <a:r>
              <a:rPr kumimoji="1" lang="en-US" altLang="ja-JP" sz="1050" dirty="0"/>
              <a:t>I</a:t>
            </a:r>
            <a:r>
              <a:rPr kumimoji="1" lang="en-US" altLang="ja-JP" sz="1050" baseline="-25000" dirty="0"/>
              <a:t>1</a:t>
            </a:r>
            <a:r>
              <a:rPr kumimoji="1" lang="en-US" altLang="ja-JP" sz="1050" dirty="0"/>
              <a:t>=20mA, I</a:t>
            </a:r>
            <a:r>
              <a:rPr kumimoji="1" lang="en-US" altLang="ja-JP" sz="1050" baseline="-25000" dirty="0"/>
              <a:t>2</a:t>
            </a:r>
            <a:r>
              <a:rPr kumimoji="1" lang="en-US" altLang="ja-JP" sz="1050" dirty="0"/>
              <a:t>=5mA</a:t>
            </a:r>
            <a:r>
              <a:rPr kumimoji="1" lang="ja-JP" altLang="en-US" sz="1050"/>
              <a:t>とするためには、</a:t>
            </a:r>
            <a:r>
              <a:rPr kumimoji="1" lang="en-US" altLang="ja-JP" sz="1050" dirty="0"/>
              <a:t>R</a:t>
            </a:r>
            <a:r>
              <a:rPr kumimoji="1" lang="en-US" altLang="ja-JP" sz="1050" baseline="-25000" dirty="0"/>
              <a:t>1</a:t>
            </a:r>
            <a:r>
              <a:rPr kumimoji="1" lang="ja-JP" altLang="en-US" sz="1050"/>
              <a:t>と</a:t>
            </a:r>
            <a:r>
              <a:rPr kumimoji="1" lang="en-US" altLang="ja-JP" sz="1050" dirty="0"/>
              <a:t>R</a:t>
            </a:r>
            <a:r>
              <a:rPr kumimoji="1" lang="en-US" altLang="ja-JP" sz="1050" baseline="-25000" dirty="0"/>
              <a:t>2</a:t>
            </a:r>
            <a:r>
              <a:rPr kumimoji="1" lang="ja-JP" altLang="en-US" sz="1050"/>
              <a:t>にいくらの抵抗を与えれば良いか述べよ。</a:t>
            </a:r>
            <a:endParaRPr kumimoji="1" lang="en-US" altLang="ja-JP" sz="1050" dirty="0"/>
          </a:p>
        </p:txBody>
      </p:sp>
      <p:sp>
        <p:nvSpPr>
          <p:cNvPr id="98" name="正方形/長方形 97">
            <a:extLst>
              <a:ext uri="{FF2B5EF4-FFF2-40B4-BE49-F238E27FC236}">
                <a16:creationId xmlns:a16="http://schemas.microsoft.com/office/drawing/2014/main" id="{1D0F0BA2-1E98-6341-B697-C82E333F151C}"/>
              </a:ext>
            </a:extLst>
          </p:cNvPr>
          <p:cNvSpPr/>
          <p:nvPr/>
        </p:nvSpPr>
        <p:spPr>
          <a:xfrm>
            <a:off x="1340768" y="5879575"/>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9" name="グループ化 98">
            <a:extLst>
              <a:ext uri="{FF2B5EF4-FFF2-40B4-BE49-F238E27FC236}">
                <a16:creationId xmlns:a16="http://schemas.microsoft.com/office/drawing/2014/main" id="{087B1E4E-918C-3A4B-BB41-6FF6F52162E0}"/>
              </a:ext>
            </a:extLst>
          </p:cNvPr>
          <p:cNvGrpSpPr/>
          <p:nvPr/>
        </p:nvGrpSpPr>
        <p:grpSpPr>
          <a:xfrm>
            <a:off x="1340768" y="5485258"/>
            <a:ext cx="346874" cy="213162"/>
            <a:chOff x="3019925" y="2165684"/>
            <a:chExt cx="346874" cy="213162"/>
          </a:xfrm>
        </p:grpSpPr>
        <p:sp>
          <p:nvSpPr>
            <p:cNvPr id="100" name="三角形 99">
              <a:extLst>
                <a:ext uri="{FF2B5EF4-FFF2-40B4-BE49-F238E27FC236}">
                  <a16:creationId xmlns:a16="http://schemas.microsoft.com/office/drawing/2014/main" id="{6BBF0905-AB35-AA41-B2B3-D4640AD9DE7D}"/>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1" name="直線コネクタ 100">
              <a:extLst>
                <a:ext uri="{FF2B5EF4-FFF2-40B4-BE49-F238E27FC236}">
                  <a16:creationId xmlns:a16="http://schemas.microsoft.com/office/drawing/2014/main" id="{DEA339D9-C93C-5C4B-A29D-39E27CCC8F7B}"/>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直線矢印コネクタ 101">
              <a:extLst>
                <a:ext uri="{FF2B5EF4-FFF2-40B4-BE49-F238E27FC236}">
                  <a16:creationId xmlns:a16="http://schemas.microsoft.com/office/drawing/2014/main" id="{C576DE04-2900-8946-A585-66C0A5C7960A}"/>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03" name="直線矢印コネクタ 102">
              <a:extLst>
                <a:ext uri="{FF2B5EF4-FFF2-40B4-BE49-F238E27FC236}">
                  <a16:creationId xmlns:a16="http://schemas.microsoft.com/office/drawing/2014/main" id="{5A1E9DCC-19ED-B247-9F9F-752E4360B932}"/>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104" name="グループ化 103">
            <a:extLst>
              <a:ext uri="{FF2B5EF4-FFF2-40B4-BE49-F238E27FC236}">
                <a16:creationId xmlns:a16="http://schemas.microsoft.com/office/drawing/2014/main" id="{173E81CE-3CCC-014D-9EBB-1DEDFFD1D62A}"/>
              </a:ext>
            </a:extLst>
          </p:cNvPr>
          <p:cNvGrpSpPr/>
          <p:nvPr/>
        </p:nvGrpSpPr>
        <p:grpSpPr>
          <a:xfrm>
            <a:off x="325538" y="5827440"/>
            <a:ext cx="203439" cy="52135"/>
            <a:chOff x="939561" y="2273970"/>
            <a:chExt cx="203439" cy="52135"/>
          </a:xfrm>
        </p:grpSpPr>
        <p:cxnSp>
          <p:nvCxnSpPr>
            <p:cNvPr id="105" name="直線コネクタ 104">
              <a:extLst>
                <a:ext uri="{FF2B5EF4-FFF2-40B4-BE49-F238E27FC236}">
                  <a16:creationId xmlns:a16="http://schemas.microsoft.com/office/drawing/2014/main" id="{095556C7-4446-0A4D-881C-9DB68EA77264}"/>
                </a:ext>
              </a:extLst>
            </p:cNvPr>
            <p:cNvCxnSpPr>
              <a:cxnSpLocks/>
            </p:cNvCxnSpPr>
            <p:nvPr/>
          </p:nvCxnSpPr>
          <p:spPr>
            <a:xfrm flipH="1">
              <a:off x="939561" y="2273970"/>
              <a:ext cx="203439"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06" name="直線コネクタ 105">
              <a:extLst>
                <a:ext uri="{FF2B5EF4-FFF2-40B4-BE49-F238E27FC236}">
                  <a16:creationId xmlns:a16="http://schemas.microsoft.com/office/drawing/2014/main" id="{D27F84D3-C4CA-FA43-B617-7D86874C26F8}"/>
                </a:ext>
              </a:extLst>
            </p:cNvPr>
            <p:cNvCxnSpPr>
              <a:cxnSpLocks/>
            </p:cNvCxnSpPr>
            <p:nvPr/>
          </p:nvCxnSpPr>
          <p:spPr>
            <a:xfrm flipH="1">
              <a:off x="990600" y="2326105"/>
              <a:ext cx="109268" cy="0"/>
            </a:xfrm>
            <a:prstGeom prst="line">
              <a:avLst/>
            </a:prstGeom>
            <a:ln w="12700"/>
          </p:spPr>
          <p:style>
            <a:lnRef idx="1">
              <a:schemeClr val="dk1"/>
            </a:lnRef>
            <a:fillRef idx="0">
              <a:schemeClr val="dk1"/>
            </a:fillRef>
            <a:effectRef idx="0">
              <a:schemeClr val="dk1"/>
            </a:effectRef>
            <a:fontRef idx="minor">
              <a:schemeClr val="tx1"/>
            </a:fontRef>
          </p:style>
        </p:cxnSp>
      </p:grpSp>
      <p:sp>
        <p:nvSpPr>
          <p:cNvPr id="107" name="正方形/長方形 106">
            <a:extLst>
              <a:ext uri="{FF2B5EF4-FFF2-40B4-BE49-F238E27FC236}">
                <a16:creationId xmlns:a16="http://schemas.microsoft.com/office/drawing/2014/main" id="{C0B5B803-CEAA-3C44-AF51-C202E872CC58}"/>
              </a:ext>
            </a:extLst>
          </p:cNvPr>
          <p:cNvSpPr/>
          <p:nvPr/>
        </p:nvSpPr>
        <p:spPr>
          <a:xfrm>
            <a:off x="334885" y="5827440"/>
            <a:ext cx="189779" cy="52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8" name="カギ線コネクタ 107">
            <a:extLst>
              <a:ext uri="{FF2B5EF4-FFF2-40B4-BE49-F238E27FC236}">
                <a16:creationId xmlns:a16="http://schemas.microsoft.com/office/drawing/2014/main" id="{CD180FBA-9331-7D47-8A91-D19E8DB67117}"/>
              </a:ext>
            </a:extLst>
          </p:cNvPr>
          <p:cNvCxnSpPr>
            <a:cxnSpLocks/>
            <a:stCxn id="107" idx="0"/>
            <a:endCxn id="100" idx="3"/>
          </p:cNvCxnSpPr>
          <p:nvPr/>
        </p:nvCxnSpPr>
        <p:spPr>
          <a:xfrm rot="5400000" flipH="1" flipV="1">
            <a:off x="765315" y="5149718"/>
            <a:ext cx="342182" cy="1013262"/>
          </a:xfrm>
          <a:prstGeom prst="bentConnector3">
            <a:avLst>
              <a:gd name="adj1" fmla="val 281333"/>
            </a:avLst>
          </a:prstGeom>
          <a:ln w="12700"/>
        </p:spPr>
        <p:style>
          <a:lnRef idx="1">
            <a:schemeClr val="dk1"/>
          </a:lnRef>
          <a:fillRef idx="0">
            <a:schemeClr val="dk1"/>
          </a:fillRef>
          <a:effectRef idx="0">
            <a:schemeClr val="dk1"/>
          </a:effectRef>
          <a:fontRef idx="minor">
            <a:schemeClr val="tx1"/>
          </a:fontRef>
        </p:style>
      </p:cxnSp>
      <p:cxnSp>
        <p:nvCxnSpPr>
          <p:cNvPr id="109" name="直線コネクタ 108">
            <a:extLst>
              <a:ext uri="{FF2B5EF4-FFF2-40B4-BE49-F238E27FC236}">
                <a16:creationId xmlns:a16="http://schemas.microsoft.com/office/drawing/2014/main" id="{6B452A42-9780-C243-86CF-AB104515F4DF}"/>
              </a:ext>
            </a:extLst>
          </p:cNvPr>
          <p:cNvCxnSpPr>
            <a:cxnSpLocks/>
            <a:stCxn id="100" idx="0"/>
            <a:endCxn id="98" idx="0"/>
          </p:cNvCxnSpPr>
          <p:nvPr/>
        </p:nvCxnSpPr>
        <p:spPr>
          <a:xfrm>
            <a:off x="1443037" y="5689795"/>
            <a:ext cx="0" cy="189780"/>
          </a:xfrm>
          <a:prstGeom prst="line">
            <a:avLst/>
          </a:prstGeom>
          <a:ln w="12700"/>
        </p:spPr>
        <p:style>
          <a:lnRef idx="1">
            <a:schemeClr val="dk1"/>
          </a:lnRef>
          <a:fillRef idx="0">
            <a:schemeClr val="dk1"/>
          </a:fillRef>
          <a:effectRef idx="0">
            <a:schemeClr val="dk1"/>
          </a:effectRef>
          <a:fontRef idx="minor">
            <a:schemeClr val="tx1"/>
          </a:fontRef>
        </p:style>
      </p:cxnSp>
      <p:cxnSp>
        <p:nvCxnSpPr>
          <p:cNvPr id="110" name="カギ線コネクタ 109">
            <a:extLst>
              <a:ext uri="{FF2B5EF4-FFF2-40B4-BE49-F238E27FC236}">
                <a16:creationId xmlns:a16="http://schemas.microsoft.com/office/drawing/2014/main" id="{3FCB8BEF-C2E0-1343-A528-8C51BC4FF67A}"/>
              </a:ext>
            </a:extLst>
          </p:cNvPr>
          <p:cNvCxnSpPr>
            <a:cxnSpLocks/>
            <a:stCxn id="107" idx="2"/>
            <a:endCxn id="98" idx="2"/>
          </p:cNvCxnSpPr>
          <p:nvPr/>
        </p:nvCxnSpPr>
        <p:spPr>
          <a:xfrm rot="16200000" flipH="1">
            <a:off x="731867" y="5577478"/>
            <a:ext cx="409078" cy="1013262"/>
          </a:xfrm>
          <a:prstGeom prst="bentConnector3">
            <a:avLst>
              <a:gd name="adj1" fmla="val 155882"/>
            </a:avLst>
          </a:prstGeom>
          <a:ln w="12700"/>
        </p:spPr>
        <p:style>
          <a:lnRef idx="1">
            <a:schemeClr val="dk1"/>
          </a:lnRef>
          <a:fillRef idx="0">
            <a:schemeClr val="dk1"/>
          </a:fillRef>
          <a:effectRef idx="0">
            <a:schemeClr val="dk1"/>
          </a:effectRef>
          <a:fontRef idx="minor">
            <a:schemeClr val="tx1"/>
          </a:fontRef>
        </p:style>
      </p:cxnSp>
      <p:sp>
        <p:nvSpPr>
          <p:cNvPr id="111" name="テキスト ボックス 110">
            <a:extLst>
              <a:ext uri="{FF2B5EF4-FFF2-40B4-BE49-F238E27FC236}">
                <a16:creationId xmlns:a16="http://schemas.microsoft.com/office/drawing/2014/main" id="{F65876B8-6ABE-F24A-9197-09725A23188F}"/>
              </a:ext>
            </a:extLst>
          </p:cNvPr>
          <p:cNvSpPr txBox="1"/>
          <p:nvPr/>
        </p:nvSpPr>
        <p:spPr>
          <a:xfrm>
            <a:off x="17251" y="5578160"/>
            <a:ext cx="467638" cy="253916"/>
          </a:xfrm>
          <a:prstGeom prst="rect">
            <a:avLst/>
          </a:prstGeom>
          <a:noFill/>
        </p:spPr>
        <p:txBody>
          <a:bodyPr wrap="square" rtlCol="0">
            <a:spAutoFit/>
          </a:bodyPr>
          <a:lstStyle/>
          <a:p>
            <a:r>
              <a:rPr kumimoji="1" lang="en-US" altLang="ja-JP" sz="1050" dirty="0"/>
              <a:t>E=5V</a:t>
            </a:r>
          </a:p>
        </p:txBody>
      </p:sp>
      <p:sp>
        <p:nvSpPr>
          <p:cNvPr id="112" name="テキスト ボックス 111">
            <a:extLst>
              <a:ext uri="{FF2B5EF4-FFF2-40B4-BE49-F238E27FC236}">
                <a16:creationId xmlns:a16="http://schemas.microsoft.com/office/drawing/2014/main" id="{EA9F92B3-09EA-2248-93D8-94AB67C4B429}"/>
              </a:ext>
            </a:extLst>
          </p:cNvPr>
          <p:cNvSpPr txBox="1"/>
          <p:nvPr/>
        </p:nvSpPr>
        <p:spPr>
          <a:xfrm>
            <a:off x="1496234" y="5953944"/>
            <a:ext cx="643100" cy="253916"/>
          </a:xfrm>
          <a:prstGeom prst="rect">
            <a:avLst/>
          </a:prstGeom>
          <a:noFill/>
        </p:spPr>
        <p:txBody>
          <a:bodyPr wrap="square" rtlCol="0">
            <a:spAutoFit/>
          </a:bodyPr>
          <a:lstStyle/>
          <a:p>
            <a:r>
              <a:rPr kumimoji="1" lang="en-US" altLang="ja-JP" sz="1050" dirty="0"/>
              <a:t>R</a:t>
            </a:r>
            <a:r>
              <a:rPr kumimoji="1" lang="en-US" altLang="ja-JP" sz="1050" baseline="-25000" dirty="0"/>
              <a:t>1</a:t>
            </a:r>
          </a:p>
        </p:txBody>
      </p:sp>
      <p:sp>
        <p:nvSpPr>
          <p:cNvPr id="114" name="テキスト ボックス 113">
            <a:extLst>
              <a:ext uri="{FF2B5EF4-FFF2-40B4-BE49-F238E27FC236}">
                <a16:creationId xmlns:a16="http://schemas.microsoft.com/office/drawing/2014/main" id="{A6A79F46-5397-1D47-84EA-48531C0D425E}"/>
              </a:ext>
            </a:extLst>
          </p:cNvPr>
          <p:cNvSpPr txBox="1"/>
          <p:nvPr/>
        </p:nvSpPr>
        <p:spPr>
          <a:xfrm>
            <a:off x="984955" y="5344334"/>
            <a:ext cx="298278" cy="253916"/>
          </a:xfrm>
          <a:prstGeom prst="rect">
            <a:avLst/>
          </a:prstGeom>
          <a:noFill/>
        </p:spPr>
        <p:txBody>
          <a:bodyPr wrap="square" rtlCol="0">
            <a:spAutoFit/>
          </a:bodyPr>
          <a:lstStyle/>
          <a:p>
            <a:r>
              <a:rPr kumimoji="1" lang="en-US" altLang="ja-JP" sz="1050" dirty="0"/>
              <a:t>I</a:t>
            </a:r>
            <a:r>
              <a:rPr kumimoji="1" lang="en-US" altLang="ja-JP" sz="1050" baseline="-25000" dirty="0"/>
              <a:t>1</a:t>
            </a:r>
          </a:p>
        </p:txBody>
      </p:sp>
      <p:sp>
        <p:nvSpPr>
          <p:cNvPr id="115" name="正方形/長方形 114">
            <a:extLst>
              <a:ext uri="{FF2B5EF4-FFF2-40B4-BE49-F238E27FC236}">
                <a16:creationId xmlns:a16="http://schemas.microsoft.com/office/drawing/2014/main" id="{8964D14F-8384-6B49-BC7C-EFED0BF38B6E}"/>
              </a:ext>
            </a:extLst>
          </p:cNvPr>
          <p:cNvSpPr/>
          <p:nvPr/>
        </p:nvSpPr>
        <p:spPr>
          <a:xfrm>
            <a:off x="2176922" y="5887325"/>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6" name="グループ化 115">
            <a:extLst>
              <a:ext uri="{FF2B5EF4-FFF2-40B4-BE49-F238E27FC236}">
                <a16:creationId xmlns:a16="http://schemas.microsoft.com/office/drawing/2014/main" id="{E4795D13-13FF-0E41-BD77-235C0E22530A}"/>
              </a:ext>
            </a:extLst>
          </p:cNvPr>
          <p:cNvGrpSpPr/>
          <p:nvPr/>
        </p:nvGrpSpPr>
        <p:grpSpPr>
          <a:xfrm>
            <a:off x="2176922" y="5493008"/>
            <a:ext cx="346874" cy="213162"/>
            <a:chOff x="3019925" y="2165684"/>
            <a:chExt cx="346874" cy="213162"/>
          </a:xfrm>
        </p:grpSpPr>
        <p:sp>
          <p:nvSpPr>
            <p:cNvPr id="117" name="三角形 116">
              <a:extLst>
                <a:ext uri="{FF2B5EF4-FFF2-40B4-BE49-F238E27FC236}">
                  <a16:creationId xmlns:a16="http://schemas.microsoft.com/office/drawing/2014/main" id="{411777CC-24BE-F346-954D-9E682F7591B7}"/>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8" name="直線コネクタ 117">
              <a:extLst>
                <a:ext uri="{FF2B5EF4-FFF2-40B4-BE49-F238E27FC236}">
                  <a16:creationId xmlns:a16="http://schemas.microsoft.com/office/drawing/2014/main" id="{8142C3DE-151D-7543-9051-5C63578E25AC}"/>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直線矢印コネクタ 118">
              <a:extLst>
                <a:ext uri="{FF2B5EF4-FFF2-40B4-BE49-F238E27FC236}">
                  <a16:creationId xmlns:a16="http://schemas.microsoft.com/office/drawing/2014/main" id="{ED89CA57-346F-AD40-BC28-C49DE4FC5D98}"/>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20" name="直線矢印コネクタ 119">
              <a:extLst>
                <a:ext uri="{FF2B5EF4-FFF2-40B4-BE49-F238E27FC236}">
                  <a16:creationId xmlns:a16="http://schemas.microsoft.com/office/drawing/2014/main" id="{FBAF6C93-140A-1740-AF46-355D639BE25E}"/>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cxnSp>
        <p:nvCxnSpPr>
          <p:cNvPr id="121" name="直線コネクタ 120">
            <a:extLst>
              <a:ext uri="{FF2B5EF4-FFF2-40B4-BE49-F238E27FC236}">
                <a16:creationId xmlns:a16="http://schemas.microsoft.com/office/drawing/2014/main" id="{ADE673E9-77FB-8D44-B9AD-4B643E583AE4}"/>
              </a:ext>
            </a:extLst>
          </p:cNvPr>
          <p:cNvCxnSpPr>
            <a:cxnSpLocks/>
            <a:stCxn id="117" idx="0"/>
            <a:endCxn id="115" idx="0"/>
          </p:cNvCxnSpPr>
          <p:nvPr/>
        </p:nvCxnSpPr>
        <p:spPr>
          <a:xfrm>
            <a:off x="2279191" y="5697545"/>
            <a:ext cx="0" cy="189780"/>
          </a:xfrm>
          <a:prstGeom prst="line">
            <a:avLst/>
          </a:prstGeom>
          <a:ln w="12700"/>
        </p:spPr>
        <p:style>
          <a:lnRef idx="1">
            <a:schemeClr val="dk1"/>
          </a:lnRef>
          <a:fillRef idx="0">
            <a:schemeClr val="dk1"/>
          </a:fillRef>
          <a:effectRef idx="0">
            <a:schemeClr val="dk1"/>
          </a:effectRef>
          <a:fontRef idx="minor">
            <a:schemeClr val="tx1"/>
          </a:fontRef>
        </p:style>
      </p:cxnSp>
      <p:sp>
        <p:nvSpPr>
          <p:cNvPr id="122" name="テキスト ボックス 121">
            <a:extLst>
              <a:ext uri="{FF2B5EF4-FFF2-40B4-BE49-F238E27FC236}">
                <a16:creationId xmlns:a16="http://schemas.microsoft.com/office/drawing/2014/main" id="{7A4F07FA-C6E1-6B45-B9ED-9927433E4431}"/>
              </a:ext>
            </a:extLst>
          </p:cNvPr>
          <p:cNvSpPr txBox="1"/>
          <p:nvPr/>
        </p:nvSpPr>
        <p:spPr>
          <a:xfrm>
            <a:off x="2332388" y="5961694"/>
            <a:ext cx="643100" cy="253916"/>
          </a:xfrm>
          <a:prstGeom prst="rect">
            <a:avLst/>
          </a:prstGeom>
          <a:noFill/>
        </p:spPr>
        <p:txBody>
          <a:bodyPr wrap="square" rtlCol="0">
            <a:spAutoFit/>
          </a:bodyPr>
          <a:lstStyle/>
          <a:p>
            <a:r>
              <a:rPr kumimoji="1" lang="en-US" altLang="ja-JP" sz="1050" dirty="0"/>
              <a:t>R</a:t>
            </a:r>
            <a:r>
              <a:rPr kumimoji="1" lang="en-US" altLang="ja-JP" sz="1050" baseline="-25000" dirty="0"/>
              <a:t>2</a:t>
            </a:r>
          </a:p>
        </p:txBody>
      </p:sp>
      <p:cxnSp>
        <p:nvCxnSpPr>
          <p:cNvPr id="123" name="カギ線コネクタ 122">
            <a:extLst>
              <a:ext uri="{FF2B5EF4-FFF2-40B4-BE49-F238E27FC236}">
                <a16:creationId xmlns:a16="http://schemas.microsoft.com/office/drawing/2014/main" id="{B02F83C9-402A-724D-B8D4-85169800ED84}"/>
              </a:ext>
            </a:extLst>
          </p:cNvPr>
          <p:cNvCxnSpPr>
            <a:cxnSpLocks/>
            <a:stCxn id="107" idx="0"/>
            <a:endCxn id="131" idx="3"/>
          </p:cNvCxnSpPr>
          <p:nvPr/>
        </p:nvCxnSpPr>
        <p:spPr>
          <a:xfrm rot="5400000" flipH="1" flipV="1">
            <a:off x="984274" y="4532523"/>
            <a:ext cx="740419" cy="1849416"/>
          </a:xfrm>
          <a:prstGeom prst="bentConnector3">
            <a:avLst>
              <a:gd name="adj1" fmla="val 130874"/>
            </a:avLst>
          </a:prstGeom>
          <a:ln w="12700"/>
        </p:spPr>
        <p:style>
          <a:lnRef idx="1">
            <a:schemeClr val="dk1"/>
          </a:lnRef>
          <a:fillRef idx="0">
            <a:schemeClr val="dk1"/>
          </a:fillRef>
          <a:effectRef idx="0">
            <a:schemeClr val="dk1"/>
          </a:effectRef>
          <a:fontRef idx="minor">
            <a:schemeClr val="tx1"/>
          </a:fontRef>
        </p:style>
      </p:cxnSp>
      <p:cxnSp>
        <p:nvCxnSpPr>
          <p:cNvPr id="124" name="カギ線コネクタ 123">
            <a:extLst>
              <a:ext uri="{FF2B5EF4-FFF2-40B4-BE49-F238E27FC236}">
                <a16:creationId xmlns:a16="http://schemas.microsoft.com/office/drawing/2014/main" id="{536818F4-7528-2C43-9E49-F99A41E4C724}"/>
              </a:ext>
            </a:extLst>
          </p:cNvPr>
          <p:cNvCxnSpPr>
            <a:cxnSpLocks/>
            <a:stCxn id="107" idx="2"/>
            <a:endCxn id="115" idx="2"/>
          </p:cNvCxnSpPr>
          <p:nvPr/>
        </p:nvCxnSpPr>
        <p:spPr>
          <a:xfrm rot="16200000" flipH="1">
            <a:off x="1146069" y="5163276"/>
            <a:ext cx="416828" cy="1849416"/>
          </a:xfrm>
          <a:prstGeom prst="bentConnector3">
            <a:avLst>
              <a:gd name="adj1" fmla="val 153846"/>
            </a:avLst>
          </a:prstGeom>
          <a:ln w="12700"/>
        </p:spPr>
        <p:style>
          <a:lnRef idx="1">
            <a:schemeClr val="dk1"/>
          </a:lnRef>
          <a:fillRef idx="0">
            <a:schemeClr val="dk1"/>
          </a:fillRef>
          <a:effectRef idx="0">
            <a:schemeClr val="dk1"/>
          </a:effectRef>
          <a:fontRef idx="minor">
            <a:schemeClr val="tx1"/>
          </a:fontRef>
        </p:style>
      </p:cxnSp>
      <p:sp>
        <p:nvSpPr>
          <p:cNvPr id="125" name="テキスト ボックス 124">
            <a:extLst>
              <a:ext uri="{FF2B5EF4-FFF2-40B4-BE49-F238E27FC236}">
                <a16:creationId xmlns:a16="http://schemas.microsoft.com/office/drawing/2014/main" id="{06D83BDC-9E68-D54D-AF76-4C3ED39CACB6}"/>
              </a:ext>
            </a:extLst>
          </p:cNvPr>
          <p:cNvSpPr txBox="1"/>
          <p:nvPr/>
        </p:nvSpPr>
        <p:spPr>
          <a:xfrm>
            <a:off x="1817784" y="4928379"/>
            <a:ext cx="298278" cy="253916"/>
          </a:xfrm>
          <a:prstGeom prst="rect">
            <a:avLst/>
          </a:prstGeom>
          <a:noFill/>
        </p:spPr>
        <p:txBody>
          <a:bodyPr wrap="square" rtlCol="0">
            <a:spAutoFit/>
          </a:bodyPr>
          <a:lstStyle/>
          <a:p>
            <a:r>
              <a:rPr kumimoji="1" lang="en-US" altLang="ja-JP" sz="1050" dirty="0"/>
              <a:t>I</a:t>
            </a:r>
            <a:r>
              <a:rPr kumimoji="1" lang="en-US" altLang="ja-JP" sz="1050" baseline="-25000" dirty="0"/>
              <a:t>2</a:t>
            </a:r>
          </a:p>
        </p:txBody>
      </p:sp>
      <p:cxnSp>
        <p:nvCxnSpPr>
          <p:cNvPr id="126" name="直線矢印コネクタ 125">
            <a:extLst>
              <a:ext uri="{FF2B5EF4-FFF2-40B4-BE49-F238E27FC236}">
                <a16:creationId xmlns:a16="http://schemas.microsoft.com/office/drawing/2014/main" id="{D659DBFA-97DA-6A4B-8CE2-D760F8300804}"/>
              </a:ext>
            </a:extLst>
          </p:cNvPr>
          <p:cNvCxnSpPr>
            <a:cxnSpLocks/>
          </p:cNvCxnSpPr>
          <p:nvPr/>
        </p:nvCxnSpPr>
        <p:spPr>
          <a:xfrm>
            <a:off x="1253307" y="5362827"/>
            <a:ext cx="0" cy="2758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7" name="テキスト ボックス 126">
            <a:extLst>
              <a:ext uri="{FF2B5EF4-FFF2-40B4-BE49-F238E27FC236}">
                <a16:creationId xmlns:a16="http://schemas.microsoft.com/office/drawing/2014/main" id="{5A2370FC-EFC1-C549-BFC8-6DAB01BFDF75}"/>
              </a:ext>
            </a:extLst>
          </p:cNvPr>
          <p:cNvSpPr txBox="1"/>
          <p:nvPr/>
        </p:nvSpPr>
        <p:spPr>
          <a:xfrm>
            <a:off x="1462884" y="5289699"/>
            <a:ext cx="298278" cy="253916"/>
          </a:xfrm>
          <a:prstGeom prst="rect">
            <a:avLst/>
          </a:prstGeom>
          <a:noFill/>
        </p:spPr>
        <p:txBody>
          <a:bodyPr wrap="square" rtlCol="0">
            <a:spAutoFit/>
          </a:bodyPr>
          <a:lstStyle/>
          <a:p>
            <a:r>
              <a:rPr kumimoji="1" lang="ja-JP" altLang="en-US" sz="1050"/>
              <a:t>赤</a:t>
            </a:r>
            <a:endParaRPr kumimoji="1" lang="en-US" altLang="ja-JP" sz="1050" dirty="0"/>
          </a:p>
        </p:txBody>
      </p:sp>
      <p:sp>
        <p:nvSpPr>
          <p:cNvPr id="128" name="テキスト ボックス 127">
            <a:extLst>
              <a:ext uri="{FF2B5EF4-FFF2-40B4-BE49-F238E27FC236}">
                <a16:creationId xmlns:a16="http://schemas.microsoft.com/office/drawing/2014/main" id="{B278B5BE-6EEC-A047-9588-8CD2DEA8C98D}"/>
              </a:ext>
            </a:extLst>
          </p:cNvPr>
          <p:cNvSpPr txBox="1"/>
          <p:nvPr/>
        </p:nvSpPr>
        <p:spPr>
          <a:xfrm>
            <a:off x="2301535" y="5300128"/>
            <a:ext cx="298278" cy="253916"/>
          </a:xfrm>
          <a:prstGeom prst="rect">
            <a:avLst/>
          </a:prstGeom>
          <a:noFill/>
        </p:spPr>
        <p:txBody>
          <a:bodyPr wrap="square" rtlCol="0">
            <a:spAutoFit/>
          </a:bodyPr>
          <a:lstStyle/>
          <a:p>
            <a:r>
              <a:rPr kumimoji="1" lang="ja-JP" altLang="en-US" sz="1050"/>
              <a:t>緑</a:t>
            </a:r>
            <a:endParaRPr kumimoji="1" lang="en-US" altLang="ja-JP" sz="1050" dirty="0"/>
          </a:p>
        </p:txBody>
      </p:sp>
      <p:cxnSp>
        <p:nvCxnSpPr>
          <p:cNvPr id="129" name="直線矢印コネクタ 128">
            <a:extLst>
              <a:ext uri="{FF2B5EF4-FFF2-40B4-BE49-F238E27FC236}">
                <a16:creationId xmlns:a16="http://schemas.microsoft.com/office/drawing/2014/main" id="{67CA368A-5011-064D-A8BE-5B623429B6D6}"/>
              </a:ext>
            </a:extLst>
          </p:cNvPr>
          <p:cNvCxnSpPr>
            <a:cxnSpLocks/>
          </p:cNvCxnSpPr>
          <p:nvPr/>
        </p:nvCxnSpPr>
        <p:spPr>
          <a:xfrm>
            <a:off x="2083189" y="4956841"/>
            <a:ext cx="0" cy="2758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30" name="グループ化 129">
            <a:extLst>
              <a:ext uri="{FF2B5EF4-FFF2-40B4-BE49-F238E27FC236}">
                <a16:creationId xmlns:a16="http://schemas.microsoft.com/office/drawing/2014/main" id="{FBBCDC52-C9F0-6C48-96CA-B4CCDB4FC539}"/>
              </a:ext>
            </a:extLst>
          </p:cNvPr>
          <p:cNvGrpSpPr/>
          <p:nvPr/>
        </p:nvGrpSpPr>
        <p:grpSpPr>
          <a:xfrm>
            <a:off x="2176922" y="5087021"/>
            <a:ext cx="346874" cy="213162"/>
            <a:chOff x="3019925" y="2165684"/>
            <a:chExt cx="346874" cy="213162"/>
          </a:xfrm>
        </p:grpSpPr>
        <p:sp>
          <p:nvSpPr>
            <p:cNvPr id="131" name="三角形 130">
              <a:extLst>
                <a:ext uri="{FF2B5EF4-FFF2-40B4-BE49-F238E27FC236}">
                  <a16:creationId xmlns:a16="http://schemas.microsoft.com/office/drawing/2014/main" id="{EDF3818E-C68B-084D-9C18-1722831F41AB}"/>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32" name="直線コネクタ 131">
              <a:extLst>
                <a:ext uri="{FF2B5EF4-FFF2-40B4-BE49-F238E27FC236}">
                  <a16:creationId xmlns:a16="http://schemas.microsoft.com/office/drawing/2014/main" id="{215FB10E-6A7D-E34E-99EB-C415DA96C2C4}"/>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直線矢印コネクタ 132">
              <a:extLst>
                <a:ext uri="{FF2B5EF4-FFF2-40B4-BE49-F238E27FC236}">
                  <a16:creationId xmlns:a16="http://schemas.microsoft.com/office/drawing/2014/main" id="{3B786742-4BF7-8C4A-9704-C787FF65053B}"/>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34" name="直線矢印コネクタ 133">
              <a:extLst>
                <a:ext uri="{FF2B5EF4-FFF2-40B4-BE49-F238E27FC236}">
                  <a16:creationId xmlns:a16="http://schemas.microsoft.com/office/drawing/2014/main" id="{5E70F855-D0C0-0749-8DAB-084A21A5F539}"/>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135" name="テキスト ボックス 134">
            <a:extLst>
              <a:ext uri="{FF2B5EF4-FFF2-40B4-BE49-F238E27FC236}">
                <a16:creationId xmlns:a16="http://schemas.microsoft.com/office/drawing/2014/main" id="{496BF766-7DF4-9B49-8886-A6A0ADD6670F}"/>
              </a:ext>
            </a:extLst>
          </p:cNvPr>
          <p:cNvSpPr txBox="1"/>
          <p:nvPr/>
        </p:nvSpPr>
        <p:spPr>
          <a:xfrm>
            <a:off x="2301535" y="4922879"/>
            <a:ext cx="298278" cy="253916"/>
          </a:xfrm>
          <a:prstGeom prst="rect">
            <a:avLst/>
          </a:prstGeom>
          <a:noFill/>
        </p:spPr>
        <p:txBody>
          <a:bodyPr wrap="square" rtlCol="0">
            <a:spAutoFit/>
          </a:bodyPr>
          <a:lstStyle/>
          <a:p>
            <a:r>
              <a:rPr kumimoji="1" lang="ja-JP" altLang="en-US" sz="1050"/>
              <a:t>青</a:t>
            </a:r>
            <a:endParaRPr kumimoji="1" lang="en-US" altLang="ja-JP" sz="1050" dirty="0"/>
          </a:p>
        </p:txBody>
      </p:sp>
      <p:cxnSp>
        <p:nvCxnSpPr>
          <p:cNvPr id="142" name="直線コネクタ 141">
            <a:extLst>
              <a:ext uri="{FF2B5EF4-FFF2-40B4-BE49-F238E27FC236}">
                <a16:creationId xmlns:a16="http://schemas.microsoft.com/office/drawing/2014/main" id="{5D94FD4A-DD7D-5945-A090-675675E94D6B}"/>
              </a:ext>
            </a:extLst>
          </p:cNvPr>
          <p:cNvCxnSpPr>
            <a:cxnSpLocks/>
            <a:stCxn id="131" idx="0"/>
            <a:endCxn id="117" idx="3"/>
          </p:cNvCxnSpPr>
          <p:nvPr/>
        </p:nvCxnSpPr>
        <p:spPr>
          <a:xfrm>
            <a:off x="2279191" y="5291558"/>
            <a:ext cx="0" cy="201450"/>
          </a:xfrm>
          <a:prstGeom prst="line">
            <a:avLst/>
          </a:prstGeom>
          <a:ln w="12700"/>
        </p:spPr>
        <p:style>
          <a:lnRef idx="1">
            <a:schemeClr val="dk1"/>
          </a:lnRef>
          <a:fillRef idx="0">
            <a:schemeClr val="dk1"/>
          </a:fillRef>
          <a:effectRef idx="0">
            <a:schemeClr val="dk1"/>
          </a:effectRef>
          <a:fontRef idx="minor">
            <a:schemeClr val="tx1"/>
          </a:fontRef>
        </p:style>
      </p:cxnSp>
      <p:sp>
        <p:nvSpPr>
          <p:cNvPr id="147" name="テキスト ボックス 146">
            <a:extLst>
              <a:ext uri="{FF2B5EF4-FFF2-40B4-BE49-F238E27FC236}">
                <a16:creationId xmlns:a16="http://schemas.microsoft.com/office/drawing/2014/main" id="{461E62D9-36D0-C547-8AD3-6E1F836106FF}"/>
              </a:ext>
            </a:extLst>
          </p:cNvPr>
          <p:cNvSpPr txBox="1"/>
          <p:nvPr/>
        </p:nvSpPr>
        <p:spPr>
          <a:xfrm>
            <a:off x="2606704" y="4744130"/>
            <a:ext cx="3944212" cy="415498"/>
          </a:xfrm>
          <a:prstGeom prst="rect">
            <a:avLst/>
          </a:prstGeom>
          <a:noFill/>
        </p:spPr>
        <p:txBody>
          <a:bodyPr wrap="square" rtlCol="0">
            <a:spAutoFit/>
          </a:bodyPr>
          <a:lstStyle/>
          <a:p>
            <a:r>
              <a:rPr kumimoji="1" lang="ja-JP" altLang="en-US" sz="1050"/>
              <a:t>左の回路において、</a:t>
            </a:r>
            <a:r>
              <a:rPr kumimoji="1" lang="en-US" altLang="ja-JP" sz="1050" dirty="0"/>
              <a:t>I</a:t>
            </a:r>
            <a:r>
              <a:rPr kumimoji="1" lang="en-US" altLang="ja-JP" sz="1050" baseline="-25000" dirty="0"/>
              <a:t>1</a:t>
            </a:r>
            <a:r>
              <a:rPr kumimoji="1" lang="en-US" altLang="ja-JP" sz="1050" dirty="0"/>
              <a:t>=10mA, I</a:t>
            </a:r>
            <a:r>
              <a:rPr kumimoji="1" lang="en-US" altLang="ja-JP" sz="1050" baseline="-25000" dirty="0"/>
              <a:t>2</a:t>
            </a:r>
            <a:r>
              <a:rPr kumimoji="1" lang="en-US" altLang="ja-JP" sz="1050" dirty="0"/>
              <a:t>=5mA</a:t>
            </a:r>
            <a:r>
              <a:rPr kumimoji="1" lang="ja-JP" altLang="en-US" sz="1050"/>
              <a:t>とするためには、</a:t>
            </a:r>
            <a:r>
              <a:rPr kumimoji="1" lang="en-US" altLang="ja-JP" sz="1050" dirty="0"/>
              <a:t>R</a:t>
            </a:r>
            <a:r>
              <a:rPr kumimoji="1" lang="en-US" altLang="ja-JP" sz="1050" baseline="-25000" dirty="0"/>
              <a:t>1</a:t>
            </a:r>
            <a:r>
              <a:rPr kumimoji="1" lang="ja-JP" altLang="en-US" sz="1050"/>
              <a:t>と</a:t>
            </a:r>
            <a:r>
              <a:rPr kumimoji="1" lang="en-US" altLang="ja-JP" sz="1050" dirty="0"/>
              <a:t>R</a:t>
            </a:r>
            <a:r>
              <a:rPr kumimoji="1" lang="en-US" altLang="ja-JP" sz="1050" baseline="-25000" dirty="0"/>
              <a:t>2</a:t>
            </a:r>
            <a:r>
              <a:rPr kumimoji="1" lang="ja-JP" altLang="en-US" sz="1050"/>
              <a:t>にいくらの抵抗を与えれば良いか述べよ。</a:t>
            </a:r>
            <a:endParaRPr kumimoji="1" lang="en-US" altLang="ja-JP" sz="1050" dirty="0"/>
          </a:p>
        </p:txBody>
      </p:sp>
      <p:sp>
        <p:nvSpPr>
          <p:cNvPr id="148" name="正方形/長方形 147">
            <a:extLst>
              <a:ext uri="{FF2B5EF4-FFF2-40B4-BE49-F238E27FC236}">
                <a16:creationId xmlns:a16="http://schemas.microsoft.com/office/drawing/2014/main" id="{CC00569F-1E66-7C41-8A4D-CF0249668E8D}"/>
              </a:ext>
            </a:extLst>
          </p:cNvPr>
          <p:cNvSpPr/>
          <p:nvPr/>
        </p:nvSpPr>
        <p:spPr>
          <a:xfrm flipV="1">
            <a:off x="51196" y="6796605"/>
            <a:ext cx="6777993" cy="30585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9" name="正方形/長方形 148">
            <a:extLst>
              <a:ext uri="{FF2B5EF4-FFF2-40B4-BE49-F238E27FC236}">
                <a16:creationId xmlns:a16="http://schemas.microsoft.com/office/drawing/2014/main" id="{8EBDB142-6295-2648-8549-54BE0DAB6794}"/>
              </a:ext>
            </a:extLst>
          </p:cNvPr>
          <p:cNvSpPr/>
          <p:nvPr/>
        </p:nvSpPr>
        <p:spPr>
          <a:xfrm>
            <a:off x="1376464" y="7908022"/>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50" name="グループ化 149">
            <a:extLst>
              <a:ext uri="{FF2B5EF4-FFF2-40B4-BE49-F238E27FC236}">
                <a16:creationId xmlns:a16="http://schemas.microsoft.com/office/drawing/2014/main" id="{8AA33477-CDFF-154F-B321-39CECD11609C}"/>
              </a:ext>
            </a:extLst>
          </p:cNvPr>
          <p:cNvGrpSpPr/>
          <p:nvPr/>
        </p:nvGrpSpPr>
        <p:grpSpPr>
          <a:xfrm>
            <a:off x="1376464" y="7513705"/>
            <a:ext cx="346874" cy="213162"/>
            <a:chOff x="3019925" y="2165684"/>
            <a:chExt cx="346874" cy="213162"/>
          </a:xfrm>
        </p:grpSpPr>
        <p:sp>
          <p:nvSpPr>
            <p:cNvPr id="151" name="三角形 150">
              <a:extLst>
                <a:ext uri="{FF2B5EF4-FFF2-40B4-BE49-F238E27FC236}">
                  <a16:creationId xmlns:a16="http://schemas.microsoft.com/office/drawing/2014/main" id="{3E30EC15-3B58-9B40-8FE5-335CADEE4F66}"/>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2" name="直線コネクタ 151">
              <a:extLst>
                <a:ext uri="{FF2B5EF4-FFF2-40B4-BE49-F238E27FC236}">
                  <a16:creationId xmlns:a16="http://schemas.microsoft.com/office/drawing/2014/main" id="{0D7327B7-D771-A34F-81C0-75BA1621766D}"/>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直線矢印コネクタ 152">
              <a:extLst>
                <a:ext uri="{FF2B5EF4-FFF2-40B4-BE49-F238E27FC236}">
                  <a16:creationId xmlns:a16="http://schemas.microsoft.com/office/drawing/2014/main" id="{DCD0B8EE-4BD3-3E46-938F-65EF2BEE9E4F}"/>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54" name="直線矢印コネクタ 153">
              <a:extLst>
                <a:ext uri="{FF2B5EF4-FFF2-40B4-BE49-F238E27FC236}">
                  <a16:creationId xmlns:a16="http://schemas.microsoft.com/office/drawing/2014/main" id="{21FF5FD3-B453-2048-B763-A34EDF743C09}"/>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grpSp>
        <p:nvGrpSpPr>
          <p:cNvPr id="155" name="グループ化 154">
            <a:extLst>
              <a:ext uri="{FF2B5EF4-FFF2-40B4-BE49-F238E27FC236}">
                <a16:creationId xmlns:a16="http://schemas.microsoft.com/office/drawing/2014/main" id="{9FEFA8E4-0B63-E54E-91C9-F87D7EA63C8B}"/>
              </a:ext>
            </a:extLst>
          </p:cNvPr>
          <p:cNvGrpSpPr/>
          <p:nvPr/>
        </p:nvGrpSpPr>
        <p:grpSpPr>
          <a:xfrm>
            <a:off x="361234" y="7855887"/>
            <a:ext cx="203439" cy="52135"/>
            <a:chOff x="939561" y="2273970"/>
            <a:chExt cx="203439" cy="52135"/>
          </a:xfrm>
        </p:grpSpPr>
        <p:cxnSp>
          <p:nvCxnSpPr>
            <p:cNvPr id="156" name="直線コネクタ 155">
              <a:extLst>
                <a:ext uri="{FF2B5EF4-FFF2-40B4-BE49-F238E27FC236}">
                  <a16:creationId xmlns:a16="http://schemas.microsoft.com/office/drawing/2014/main" id="{07D8C3E3-0FF8-6E48-A7D6-FA7D430B6AF5}"/>
                </a:ext>
              </a:extLst>
            </p:cNvPr>
            <p:cNvCxnSpPr>
              <a:cxnSpLocks/>
            </p:cNvCxnSpPr>
            <p:nvPr/>
          </p:nvCxnSpPr>
          <p:spPr>
            <a:xfrm flipH="1">
              <a:off x="939561" y="2273970"/>
              <a:ext cx="203439"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57" name="直線コネクタ 156">
              <a:extLst>
                <a:ext uri="{FF2B5EF4-FFF2-40B4-BE49-F238E27FC236}">
                  <a16:creationId xmlns:a16="http://schemas.microsoft.com/office/drawing/2014/main" id="{7F68021D-6FF4-7E4D-B8B9-9B60F5454955}"/>
                </a:ext>
              </a:extLst>
            </p:cNvPr>
            <p:cNvCxnSpPr>
              <a:cxnSpLocks/>
            </p:cNvCxnSpPr>
            <p:nvPr/>
          </p:nvCxnSpPr>
          <p:spPr>
            <a:xfrm flipH="1">
              <a:off x="990600" y="2326105"/>
              <a:ext cx="109268" cy="0"/>
            </a:xfrm>
            <a:prstGeom prst="line">
              <a:avLst/>
            </a:prstGeom>
            <a:ln w="12700"/>
          </p:spPr>
          <p:style>
            <a:lnRef idx="1">
              <a:schemeClr val="dk1"/>
            </a:lnRef>
            <a:fillRef idx="0">
              <a:schemeClr val="dk1"/>
            </a:fillRef>
            <a:effectRef idx="0">
              <a:schemeClr val="dk1"/>
            </a:effectRef>
            <a:fontRef idx="minor">
              <a:schemeClr val="tx1"/>
            </a:fontRef>
          </p:style>
        </p:cxnSp>
      </p:grpSp>
      <p:sp>
        <p:nvSpPr>
          <p:cNvPr id="158" name="正方形/長方形 157">
            <a:extLst>
              <a:ext uri="{FF2B5EF4-FFF2-40B4-BE49-F238E27FC236}">
                <a16:creationId xmlns:a16="http://schemas.microsoft.com/office/drawing/2014/main" id="{B45FCD78-9988-AC40-8631-96EFADDC4227}"/>
              </a:ext>
            </a:extLst>
          </p:cNvPr>
          <p:cNvSpPr/>
          <p:nvPr/>
        </p:nvSpPr>
        <p:spPr>
          <a:xfrm>
            <a:off x="370581" y="7855887"/>
            <a:ext cx="189779" cy="52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9" name="カギ線コネクタ 158">
            <a:extLst>
              <a:ext uri="{FF2B5EF4-FFF2-40B4-BE49-F238E27FC236}">
                <a16:creationId xmlns:a16="http://schemas.microsoft.com/office/drawing/2014/main" id="{789F1C37-14E0-2E47-864B-96CBD1B1174B}"/>
              </a:ext>
            </a:extLst>
          </p:cNvPr>
          <p:cNvCxnSpPr>
            <a:cxnSpLocks/>
            <a:stCxn id="158" idx="0"/>
            <a:endCxn id="191" idx="3"/>
          </p:cNvCxnSpPr>
          <p:nvPr/>
        </p:nvCxnSpPr>
        <p:spPr>
          <a:xfrm rot="5400000" flipH="1" flipV="1">
            <a:off x="603962" y="6981106"/>
            <a:ext cx="736291" cy="1013273"/>
          </a:xfrm>
          <a:prstGeom prst="bentConnector3">
            <a:avLst>
              <a:gd name="adj1" fmla="val 131048"/>
            </a:avLst>
          </a:prstGeom>
          <a:ln w="12700"/>
        </p:spPr>
        <p:style>
          <a:lnRef idx="1">
            <a:schemeClr val="dk1"/>
          </a:lnRef>
          <a:fillRef idx="0">
            <a:schemeClr val="dk1"/>
          </a:fillRef>
          <a:effectRef idx="0">
            <a:schemeClr val="dk1"/>
          </a:effectRef>
          <a:fontRef idx="minor">
            <a:schemeClr val="tx1"/>
          </a:fontRef>
        </p:style>
      </p:cxnSp>
      <p:cxnSp>
        <p:nvCxnSpPr>
          <p:cNvPr id="160" name="直線コネクタ 159">
            <a:extLst>
              <a:ext uri="{FF2B5EF4-FFF2-40B4-BE49-F238E27FC236}">
                <a16:creationId xmlns:a16="http://schemas.microsoft.com/office/drawing/2014/main" id="{D65D6923-771E-CA43-8D25-8B6B047D342D}"/>
              </a:ext>
            </a:extLst>
          </p:cNvPr>
          <p:cNvCxnSpPr>
            <a:cxnSpLocks/>
            <a:stCxn id="151" idx="0"/>
            <a:endCxn id="149" idx="0"/>
          </p:cNvCxnSpPr>
          <p:nvPr/>
        </p:nvCxnSpPr>
        <p:spPr>
          <a:xfrm>
            <a:off x="1478733" y="7718242"/>
            <a:ext cx="0" cy="189780"/>
          </a:xfrm>
          <a:prstGeom prst="line">
            <a:avLst/>
          </a:prstGeom>
          <a:ln w="12700"/>
        </p:spPr>
        <p:style>
          <a:lnRef idx="1">
            <a:schemeClr val="dk1"/>
          </a:lnRef>
          <a:fillRef idx="0">
            <a:schemeClr val="dk1"/>
          </a:fillRef>
          <a:effectRef idx="0">
            <a:schemeClr val="dk1"/>
          </a:effectRef>
          <a:fontRef idx="minor">
            <a:schemeClr val="tx1"/>
          </a:fontRef>
        </p:style>
      </p:cxnSp>
      <p:cxnSp>
        <p:nvCxnSpPr>
          <p:cNvPr id="161" name="カギ線コネクタ 160">
            <a:extLst>
              <a:ext uri="{FF2B5EF4-FFF2-40B4-BE49-F238E27FC236}">
                <a16:creationId xmlns:a16="http://schemas.microsoft.com/office/drawing/2014/main" id="{159B8117-DB79-F743-9B1F-91F61419148C}"/>
              </a:ext>
            </a:extLst>
          </p:cNvPr>
          <p:cNvCxnSpPr>
            <a:cxnSpLocks/>
            <a:stCxn id="158" idx="2"/>
            <a:endCxn id="149" idx="2"/>
          </p:cNvCxnSpPr>
          <p:nvPr/>
        </p:nvCxnSpPr>
        <p:spPr>
          <a:xfrm rot="16200000" flipH="1">
            <a:off x="767563" y="7605925"/>
            <a:ext cx="409078" cy="1013262"/>
          </a:xfrm>
          <a:prstGeom prst="bentConnector3">
            <a:avLst>
              <a:gd name="adj1" fmla="val 155882"/>
            </a:avLst>
          </a:prstGeom>
          <a:ln w="12700"/>
        </p:spPr>
        <p:style>
          <a:lnRef idx="1">
            <a:schemeClr val="dk1"/>
          </a:lnRef>
          <a:fillRef idx="0">
            <a:schemeClr val="dk1"/>
          </a:fillRef>
          <a:effectRef idx="0">
            <a:schemeClr val="dk1"/>
          </a:effectRef>
          <a:fontRef idx="minor">
            <a:schemeClr val="tx1"/>
          </a:fontRef>
        </p:style>
      </p:cxnSp>
      <p:sp>
        <p:nvSpPr>
          <p:cNvPr id="162" name="テキスト ボックス 161">
            <a:extLst>
              <a:ext uri="{FF2B5EF4-FFF2-40B4-BE49-F238E27FC236}">
                <a16:creationId xmlns:a16="http://schemas.microsoft.com/office/drawing/2014/main" id="{6A0F8B80-9CC7-914A-AABA-99EA83F5F39C}"/>
              </a:ext>
            </a:extLst>
          </p:cNvPr>
          <p:cNvSpPr txBox="1"/>
          <p:nvPr/>
        </p:nvSpPr>
        <p:spPr>
          <a:xfrm>
            <a:off x="-15012" y="7606607"/>
            <a:ext cx="589625" cy="253916"/>
          </a:xfrm>
          <a:prstGeom prst="rect">
            <a:avLst/>
          </a:prstGeom>
          <a:noFill/>
        </p:spPr>
        <p:txBody>
          <a:bodyPr wrap="square" rtlCol="0">
            <a:spAutoFit/>
          </a:bodyPr>
          <a:lstStyle/>
          <a:p>
            <a:r>
              <a:rPr kumimoji="1" lang="en-US" altLang="ja-JP" sz="1050" dirty="0"/>
              <a:t>E=4.5V</a:t>
            </a:r>
          </a:p>
        </p:txBody>
      </p:sp>
      <p:sp>
        <p:nvSpPr>
          <p:cNvPr id="163" name="テキスト ボックス 162">
            <a:extLst>
              <a:ext uri="{FF2B5EF4-FFF2-40B4-BE49-F238E27FC236}">
                <a16:creationId xmlns:a16="http://schemas.microsoft.com/office/drawing/2014/main" id="{CBA9921E-1E72-9D42-8691-FFBF76CF79B6}"/>
              </a:ext>
            </a:extLst>
          </p:cNvPr>
          <p:cNvSpPr txBox="1"/>
          <p:nvPr/>
        </p:nvSpPr>
        <p:spPr>
          <a:xfrm>
            <a:off x="1531930" y="7982391"/>
            <a:ext cx="643100" cy="253916"/>
          </a:xfrm>
          <a:prstGeom prst="rect">
            <a:avLst/>
          </a:prstGeom>
          <a:noFill/>
        </p:spPr>
        <p:txBody>
          <a:bodyPr wrap="square" rtlCol="0">
            <a:spAutoFit/>
          </a:bodyPr>
          <a:lstStyle/>
          <a:p>
            <a:r>
              <a:rPr kumimoji="1" lang="en-US" altLang="ja-JP" sz="1050" dirty="0"/>
              <a:t>R</a:t>
            </a:r>
            <a:r>
              <a:rPr kumimoji="1" lang="en-US" altLang="ja-JP" sz="1050" baseline="-25000" dirty="0"/>
              <a:t>1</a:t>
            </a:r>
          </a:p>
        </p:txBody>
      </p:sp>
      <p:sp>
        <p:nvSpPr>
          <p:cNvPr id="164" name="テキスト ボックス 163">
            <a:extLst>
              <a:ext uri="{FF2B5EF4-FFF2-40B4-BE49-F238E27FC236}">
                <a16:creationId xmlns:a16="http://schemas.microsoft.com/office/drawing/2014/main" id="{5C53C331-E5BD-F14B-B1EC-B02F1786B7C1}"/>
              </a:ext>
            </a:extLst>
          </p:cNvPr>
          <p:cNvSpPr txBox="1"/>
          <p:nvPr/>
        </p:nvSpPr>
        <p:spPr>
          <a:xfrm>
            <a:off x="1058106" y="6939458"/>
            <a:ext cx="298278" cy="253916"/>
          </a:xfrm>
          <a:prstGeom prst="rect">
            <a:avLst/>
          </a:prstGeom>
          <a:noFill/>
        </p:spPr>
        <p:txBody>
          <a:bodyPr wrap="square" rtlCol="0">
            <a:spAutoFit/>
          </a:bodyPr>
          <a:lstStyle/>
          <a:p>
            <a:r>
              <a:rPr kumimoji="1" lang="en-US" altLang="ja-JP" sz="1050" dirty="0"/>
              <a:t>I</a:t>
            </a:r>
            <a:r>
              <a:rPr kumimoji="1" lang="en-US" altLang="ja-JP" sz="1050" baseline="-25000" dirty="0"/>
              <a:t>1</a:t>
            </a:r>
          </a:p>
        </p:txBody>
      </p:sp>
      <p:sp>
        <p:nvSpPr>
          <p:cNvPr id="165" name="正方形/長方形 164">
            <a:extLst>
              <a:ext uri="{FF2B5EF4-FFF2-40B4-BE49-F238E27FC236}">
                <a16:creationId xmlns:a16="http://schemas.microsoft.com/office/drawing/2014/main" id="{76A18D10-59B9-6141-A8C7-0DA8773BC1EB}"/>
              </a:ext>
            </a:extLst>
          </p:cNvPr>
          <p:cNvSpPr/>
          <p:nvPr/>
        </p:nvSpPr>
        <p:spPr>
          <a:xfrm>
            <a:off x="2212618" y="7915772"/>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66" name="グループ化 165">
            <a:extLst>
              <a:ext uri="{FF2B5EF4-FFF2-40B4-BE49-F238E27FC236}">
                <a16:creationId xmlns:a16="http://schemas.microsoft.com/office/drawing/2014/main" id="{F1198EFF-CF3E-8A49-90B6-164BD05D089F}"/>
              </a:ext>
            </a:extLst>
          </p:cNvPr>
          <p:cNvGrpSpPr/>
          <p:nvPr/>
        </p:nvGrpSpPr>
        <p:grpSpPr>
          <a:xfrm>
            <a:off x="2212618" y="7521455"/>
            <a:ext cx="346874" cy="213162"/>
            <a:chOff x="3019925" y="2165684"/>
            <a:chExt cx="346874" cy="213162"/>
          </a:xfrm>
        </p:grpSpPr>
        <p:sp>
          <p:nvSpPr>
            <p:cNvPr id="167" name="三角形 166">
              <a:extLst>
                <a:ext uri="{FF2B5EF4-FFF2-40B4-BE49-F238E27FC236}">
                  <a16:creationId xmlns:a16="http://schemas.microsoft.com/office/drawing/2014/main" id="{5CCBEA54-E70C-6841-9BD2-F4EA4E67B703}"/>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8" name="直線コネクタ 167">
              <a:extLst>
                <a:ext uri="{FF2B5EF4-FFF2-40B4-BE49-F238E27FC236}">
                  <a16:creationId xmlns:a16="http://schemas.microsoft.com/office/drawing/2014/main" id="{F002EC1E-05D0-ED40-8078-5A4E67A5A9AA}"/>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直線矢印コネクタ 168">
              <a:extLst>
                <a:ext uri="{FF2B5EF4-FFF2-40B4-BE49-F238E27FC236}">
                  <a16:creationId xmlns:a16="http://schemas.microsoft.com/office/drawing/2014/main" id="{A3BF716D-DC00-8146-B7F4-CFF1F5807EB6}"/>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70" name="直線矢印コネクタ 169">
              <a:extLst>
                <a:ext uri="{FF2B5EF4-FFF2-40B4-BE49-F238E27FC236}">
                  <a16:creationId xmlns:a16="http://schemas.microsoft.com/office/drawing/2014/main" id="{7AE3DD10-511A-294C-9AC1-01D25C7B9329}"/>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cxnSp>
        <p:nvCxnSpPr>
          <p:cNvPr id="171" name="直線コネクタ 170">
            <a:extLst>
              <a:ext uri="{FF2B5EF4-FFF2-40B4-BE49-F238E27FC236}">
                <a16:creationId xmlns:a16="http://schemas.microsoft.com/office/drawing/2014/main" id="{53591BCD-0871-C441-A8BB-482A24D618DA}"/>
              </a:ext>
            </a:extLst>
          </p:cNvPr>
          <p:cNvCxnSpPr>
            <a:cxnSpLocks/>
            <a:stCxn id="167" idx="0"/>
            <a:endCxn id="165" idx="0"/>
          </p:cNvCxnSpPr>
          <p:nvPr/>
        </p:nvCxnSpPr>
        <p:spPr>
          <a:xfrm>
            <a:off x="2314887" y="7725992"/>
            <a:ext cx="0" cy="189780"/>
          </a:xfrm>
          <a:prstGeom prst="line">
            <a:avLst/>
          </a:prstGeom>
          <a:ln w="12700"/>
        </p:spPr>
        <p:style>
          <a:lnRef idx="1">
            <a:schemeClr val="dk1"/>
          </a:lnRef>
          <a:fillRef idx="0">
            <a:schemeClr val="dk1"/>
          </a:fillRef>
          <a:effectRef idx="0">
            <a:schemeClr val="dk1"/>
          </a:effectRef>
          <a:fontRef idx="minor">
            <a:schemeClr val="tx1"/>
          </a:fontRef>
        </p:style>
      </p:cxnSp>
      <p:sp>
        <p:nvSpPr>
          <p:cNvPr id="172" name="テキスト ボックス 171">
            <a:extLst>
              <a:ext uri="{FF2B5EF4-FFF2-40B4-BE49-F238E27FC236}">
                <a16:creationId xmlns:a16="http://schemas.microsoft.com/office/drawing/2014/main" id="{BA3F99E9-B7FB-DD41-A59C-E9A5861F47ED}"/>
              </a:ext>
            </a:extLst>
          </p:cNvPr>
          <p:cNvSpPr txBox="1"/>
          <p:nvPr/>
        </p:nvSpPr>
        <p:spPr>
          <a:xfrm>
            <a:off x="2357634" y="7981141"/>
            <a:ext cx="643100" cy="253916"/>
          </a:xfrm>
          <a:prstGeom prst="rect">
            <a:avLst/>
          </a:prstGeom>
          <a:noFill/>
        </p:spPr>
        <p:txBody>
          <a:bodyPr wrap="square" rtlCol="0">
            <a:spAutoFit/>
          </a:bodyPr>
          <a:lstStyle/>
          <a:p>
            <a:r>
              <a:rPr kumimoji="1" lang="en-US" altLang="ja-JP" sz="1050" dirty="0"/>
              <a:t>R</a:t>
            </a:r>
            <a:r>
              <a:rPr kumimoji="1" lang="en-US" altLang="ja-JP" sz="1050" baseline="-25000" dirty="0"/>
              <a:t>2</a:t>
            </a:r>
          </a:p>
        </p:txBody>
      </p:sp>
      <p:cxnSp>
        <p:nvCxnSpPr>
          <p:cNvPr id="173" name="カギ線コネクタ 172">
            <a:extLst>
              <a:ext uri="{FF2B5EF4-FFF2-40B4-BE49-F238E27FC236}">
                <a16:creationId xmlns:a16="http://schemas.microsoft.com/office/drawing/2014/main" id="{B97C0713-6557-3948-995E-C0EF135C9D29}"/>
              </a:ext>
            </a:extLst>
          </p:cNvPr>
          <p:cNvCxnSpPr>
            <a:cxnSpLocks/>
            <a:stCxn id="158" idx="0"/>
            <a:endCxn id="181" idx="3"/>
          </p:cNvCxnSpPr>
          <p:nvPr/>
        </p:nvCxnSpPr>
        <p:spPr>
          <a:xfrm rot="5400000" flipH="1" flipV="1">
            <a:off x="1019970" y="6560970"/>
            <a:ext cx="740419" cy="1849416"/>
          </a:xfrm>
          <a:prstGeom prst="bentConnector3">
            <a:avLst>
              <a:gd name="adj1" fmla="val 130039"/>
            </a:avLst>
          </a:prstGeom>
          <a:ln w="12700"/>
        </p:spPr>
        <p:style>
          <a:lnRef idx="1">
            <a:schemeClr val="dk1"/>
          </a:lnRef>
          <a:fillRef idx="0">
            <a:schemeClr val="dk1"/>
          </a:fillRef>
          <a:effectRef idx="0">
            <a:schemeClr val="dk1"/>
          </a:effectRef>
          <a:fontRef idx="minor">
            <a:schemeClr val="tx1"/>
          </a:fontRef>
        </p:style>
      </p:cxnSp>
      <p:cxnSp>
        <p:nvCxnSpPr>
          <p:cNvPr id="174" name="カギ線コネクタ 173">
            <a:extLst>
              <a:ext uri="{FF2B5EF4-FFF2-40B4-BE49-F238E27FC236}">
                <a16:creationId xmlns:a16="http://schemas.microsoft.com/office/drawing/2014/main" id="{B4D16ECC-9DCF-4542-87A5-32066683CC9E}"/>
              </a:ext>
            </a:extLst>
          </p:cNvPr>
          <p:cNvCxnSpPr>
            <a:cxnSpLocks/>
            <a:stCxn id="158" idx="2"/>
            <a:endCxn id="165" idx="2"/>
          </p:cNvCxnSpPr>
          <p:nvPr/>
        </p:nvCxnSpPr>
        <p:spPr>
          <a:xfrm rot="16200000" flipH="1">
            <a:off x="1181765" y="7191723"/>
            <a:ext cx="416828" cy="1849416"/>
          </a:xfrm>
          <a:prstGeom prst="bentConnector3">
            <a:avLst>
              <a:gd name="adj1" fmla="val 153846"/>
            </a:avLst>
          </a:prstGeom>
          <a:ln w="12700"/>
        </p:spPr>
        <p:style>
          <a:lnRef idx="1">
            <a:schemeClr val="dk1"/>
          </a:lnRef>
          <a:fillRef idx="0">
            <a:schemeClr val="dk1"/>
          </a:fillRef>
          <a:effectRef idx="0">
            <a:schemeClr val="dk1"/>
          </a:effectRef>
          <a:fontRef idx="minor">
            <a:schemeClr val="tx1"/>
          </a:fontRef>
        </p:style>
      </p:cxnSp>
      <p:sp>
        <p:nvSpPr>
          <p:cNvPr id="175" name="テキスト ボックス 174">
            <a:extLst>
              <a:ext uri="{FF2B5EF4-FFF2-40B4-BE49-F238E27FC236}">
                <a16:creationId xmlns:a16="http://schemas.microsoft.com/office/drawing/2014/main" id="{60943CA4-A4A9-A543-A761-5C031C0838AE}"/>
              </a:ext>
            </a:extLst>
          </p:cNvPr>
          <p:cNvSpPr txBox="1"/>
          <p:nvPr/>
        </p:nvSpPr>
        <p:spPr>
          <a:xfrm>
            <a:off x="1890548" y="6944470"/>
            <a:ext cx="298278" cy="253916"/>
          </a:xfrm>
          <a:prstGeom prst="rect">
            <a:avLst/>
          </a:prstGeom>
          <a:noFill/>
        </p:spPr>
        <p:txBody>
          <a:bodyPr wrap="square" rtlCol="0">
            <a:spAutoFit/>
          </a:bodyPr>
          <a:lstStyle/>
          <a:p>
            <a:r>
              <a:rPr kumimoji="1" lang="en-US" altLang="ja-JP" sz="1050" dirty="0"/>
              <a:t>I</a:t>
            </a:r>
            <a:r>
              <a:rPr kumimoji="1" lang="en-US" altLang="ja-JP" sz="1050" baseline="-25000" dirty="0"/>
              <a:t>2</a:t>
            </a:r>
          </a:p>
        </p:txBody>
      </p:sp>
      <p:sp>
        <p:nvSpPr>
          <p:cNvPr id="177" name="テキスト ボックス 176">
            <a:extLst>
              <a:ext uri="{FF2B5EF4-FFF2-40B4-BE49-F238E27FC236}">
                <a16:creationId xmlns:a16="http://schemas.microsoft.com/office/drawing/2014/main" id="{0AF89E44-1668-3D45-85DA-567BE9B4D2B6}"/>
              </a:ext>
            </a:extLst>
          </p:cNvPr>
          <p:cNvSpPr txBox="1"/>
          <p:nvPr/>
        </p:nvSpPr>
        <p:spPr>
          <a:xfrm>
            <a:off x="1504757" y="7318146"/>
            <a:ext cx="422041" cy="253916"/>
          </a:xfrm>
          <a:prstGeom prst="rect">
            <a:avLst/>
          </a:prstGeom>
          <a:noFill/>
        </p:spPr>
        <p:txBody>
          <a:bodyPr wrap="square" rtlCol="0">
            <a:spAutoFit/>
          </a:bodyPr>
          <a:lstStyle/>
          <a:p>
            <a:r>
              <a:rPr kumimoji="1" lang="en-US" altLang="ja-JP" sz="1050" dirty="0"/>
              <a:t>D2</a:t>
            </a:r>
          </a:p>
        </p:txBody>
      </p:sp>
      <p:sp>
        <p:nvSpPr>
          <p:cNvPr id="178" name="テキスト ボックス 177">
            <a:extLst>
              <a:ext uri="{FF2B5EF4-FFF2-40B4-BE49-F238E27FC236}">
                <a16:creationId xmlns:a16="http://schemas.microsoft.com/office/drawing/2014/main" id="{E46AA9F4-31BF-BA44-B37A-A64F075AB69E}"/>
              </a:ext>
            </a:extLst>
          </p:cNvPr>
          <p:cNvSpPr txBox="1"/>
          <p:nvPr/>
        </p:nvSpPr>
        <p:spPr>
          <a:xfrm>
            <a:off x="2337230" y="7328575"/>
            <a:ext cx="393417" cy="253916"/>
          </a:xfrm>
          <a:prstGeom prst="rect">
            <a:avLst/>
          </a:prstGeom>
          <a:noFill/>
        </p:spPr>
        <p:txBody>
          <a:bodyPr wrap="square" rtlCol="0">
            <a:spAutoFit/>
          </a:bodyPr>
          <a:lstStyle/>
          <a:p>
            <a:r>
              <a:rPr kumimoji="1" lang="en-US" altLang="ja-JP" sz="1050" dirty="0"/>
              <a:t>D4</a:t>
            </a:r>
          </a:p>
        </p:txBody>
      </p:sp>
      <p:cxnSp>
        <p:nvCxnSpPr>
          <p:cNvPr id="179" name="直線矢印コネクタ 178">
            <a:extLst>
              <a:ext uri="{FF2B5EF4-FFF2-40B4-BE49-F238E27FC236}">
                <a16:creationId xmlns:a16="http://schemas.microsoft.com/office/drawing/2014/main" id="{5CFF5022-E194-0F4B-B4D3-043726E62FF1}"/>
              </a:ext>
            </a:extLst>
          </p:cNvPr>
          <p:cNvCxnSpPr>
            <a:cxnSpLocks/>
          </p:cNvCxnSpPr>
          <p:nvPr/>
        </p:nvCxnSpPr>
        <p:spPr>
          <a:xfrm>
            <a:off x="2118885" y="6985288"/>
            <a:ext cx="0" cy="2758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80" name="グループ化 179">
            <a:extLst>
              <a:ext uri="{FF2B5EF4-FFF2-40B4-BE49-F238E27FC236}">
                <a16:creationId xmlns:a16="http://schemas.microsoft.com/office/drawing/2014/main" id="{2E4FB6C2-9EA6-6D44-8CFE-FD80B89855B9}"/>
              </a:ext>
            </a:extLst>
          </p:cNvPr>
          <p:cNvGrpSpPr/>
          <p:nvPr/>
        </p:nvGrpSpPr>
        <p:grpSpPr>
          <a:xfrm>
            <a:off x="2212618" y="7115468"/>
            <a:ext cx="346874" cy="213162"/>
            <a:chOff x="3019925" y="2165684"/>
            <a:chExt cx="346874" cy="213162"/>
          </a:xfrm>
        </p:grpSpPr>
        <p:sp>
          <p:nvSpPr>
            <p:cNvPr id="181" name="三角形 180">
              <a:extLst>
                <a:ext uri="{FF2B5EF4-FFF2-40B4-BE49-F238E27FC236}">
                  <a16:creationId xmlns:a16="http://schemas.microsoft.com/office/drawing/2014/main" id="{F93D5F21-1AF5-7644-84E1-DAF66E57DA74}"/>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82" name="直線コネクタ 181">
              <a:extLst>
                <a:ext uri="{FF2B5EF4-FFF2-40B4-BE49-F238E27FC236}">
                  <a16:creationId xmlns:a16="http://schemas.microsoft.com/office/drawing/2014/main" id="{46B5B769-802E-4C4F-8C3A-D8C19D00D237}"/>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直線矢印コネクタ 182">
              <a:extLst>
                <a:ext uri="{FF2B5EF4-FFF2-40B4-BE49-F238E27FC236}">
                  <a16:creationId xmlns:a16="http://schemas.microsoft.com/office/drawing/2014/main" id="{903F80FF-0851-E341-B186-A225A4364E57}"/>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84" name="直線矢印コネクタ 183">
              <a:extLst>
                <a:ext uri="{FF2B5EF4-FFF2-40B4-BE49-F238E27FC236}">
                  <a16:creationId xmlns:a16="http://schemas.microsoft.com/office/drawing/2014/main" id="{D50BBE7B-20D6-0842-A756-BA335367F24C}"/>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185" name="テキスト ボックス 184">
            <a:extLst>
              <a:ext uri="{FF2B5EF4-FFF2-40B4-BE49-F238E27FC236}">
                <a16:creationId xmlns:a16="http://schemas.microsoft.com/office/drawing/2014/main" id="{B62A5376-3EC9-7141-A3A3-ADA7580A9A81}"/>
              </a:ext>
            </a:extLst>
          </p:cNvPr>
          <p:cNvSpPr txBox="1"/>
          <p:nvPr/>
        </p:nvSpPr>
        <p:spPr>
          <a:xfrm>
            <a:off x="2337230" y="6951326"/>
            <a:ext cx="366261" cy="253916"/>
          </a:xfrm>
          <a:prstGeom prst="rect">
            <a:avLst/>
          </a:prstGeom>
          <a:noFill/>
        </p:spPr>
        <p:txBody>
          <a:bodyPr wrap="square" rtlCol="0">
            <a:spAutoFit/>
          </a:bodyPr>
          <a:lstStyle/>
          <a:p>
            <a:r>
              <a:rPr kumimoji="1" lang="en-US" altLang="ja-JP" sz="1050" dirty="0"/>
              <a:t>D3</a:t>
            </a:r>
          </a:p>
        </p:txBody>
      </p:sp>
      <p:cxnSp>
        <p:nvCxnSpPr>
          <p:cNvPr id="186" name="直線コネクタ 185">
            <a:extLst>
              <a:ext uri="{FF2B5EF4-FFF2-40B4-BE49-F238E27FC236}">
                <a16:creationId xmlns:a16="http://schemas.microsoft.com/office/drawing/2014/main" id="{94B32E50-4063-C84F-BB69-700C0FC1EB25}"/>
              </a:ext>
            </a:extLst>
          </p:cNvPr>
          <p:cNvCxnSpPr>
            <a:cxnSpLocks/>
            <a:stCxn id="181" idx="0"/>
            <a:endCxn id="167" idx="3"/>
          </p:cNvCxnSpPr>
          <p:nvPr/>
        </p:nvCxnSpPr>
        <p:spPr>
          <a:xfrm>
            <a:off x="2314887" y="7320005"/>
            <a:ext cx="0" cy="201450"/>
          </a:xfrm>
          <a:prstGeom prst="line">
            <a:avLst/>
          </a:prstGeom>
          <a:ln w="12700"/>
        </p:spPr>
        <p:style>
          <a:lnRef idx="1">
            <a:schemeClr val="dk1"/>
          </a:lnRef>
          <a:fillRef idx="0">
            <a:schemeClr val="dk1"/>
          </a:fillRef>
          <a:effectRef idx="0">
            <a:schemeClr val="dk1"/>
          </a:effectRef>
          <a:fontRef idx="minor">
            <a:schemeClr val="tx1"/>
          </a:fontRef>
        </p:style>
      </p:cxnSp>
      <p:sp>
        <p:nvSpPr>
          <p:cNvPr id="187" name="テキスト ボックス 186">
            <a:extLst>
              <a:ext uri="{FF2B5EF4-FFF2-40B4-BE49-F238E27FC236}">
                <a16:creationId xmlns:a16="http://schemas.microsoft.com/office/drawing/2014/main" id="{54820B5A-D4C4-884C-B41E-29BA78D4E836}"/>
              </a:ext>
            </a:extLst>
          </p:cNvPr>
          <p:cNvSpPr txBox="1"/>
          <p:nvPr/>
        </p:nvSpPr>
        <p:spPr>
          <a:xfrm>
            <a:off x="2619250" y="6865177"/>
            <a:ext cx="4238750" cy="415498"/>
          </a:xfrm>
          <a:prstGeom prst="rect">
            <a:avLst/>
          </a:prstGeom>
          <a:noFill/>
        </p:spPr>
        <p:txBody>
          <a:bodyPr wrap="square" rtlCol="0">
            <a:spAutoFit/>
          </a:bodyPr>
          <a:lstStyle/>
          <a:p>
            <a:r>
              <a:rPr kumimoji="1" lang="ja-JP" altLang="en-US" sz="1050"/>
              <a:t>左の回路において、電源電圧の不足により点灯しないと考えられる</a:t>
            </a:r>
            <a:r>
              <a:rPr kumimoji="1" lang="en-US" altLang="ja-JP" sz="1050" dirty="0"/>
              <a:t>LED</a:t>
            </a:r>
            <a:r>
              <a:rPr kumimoji="1" lang="ja-JP" altLang="en-US" sz="1050"/>
              <a:t>に○を記載せよ。すべて点灯する場合は「なし」とすること。</a:t>
            </a:r>
            <a:endParaRPr kumimoji="1" lang="en-US" altLang="ja-JP" sz="1050" dirty="0"/>
          </a:p>
        </p:txBody>
      </p:sp>
      <p:cxnSp>
        <p:nvCxnSpPr>
          <p:cNvPr id="189" name="直線矢印コネクタ 188">
            <a:extLst>
              <a:ext uri="{FF2B5EF4-FFF2-40B4-BE49-F238E27FC236}">
                <a16:creationId xmlns:a16="http://schemas.microsoft.com/office/drawing/2014/main" id="{4CE2909F-7E2A-C94F-B4B9-042097EA669B}"/>
              </a:ext>
            </a:extLst>
          </p:cNvPr>
          <p:cNvCxnSpPr>
            <a:cxnSpLocks/>
          </p:cNvCxnSpPr>
          <p:nvPr/>
        </p:nvCxnSpPr>
        <p:spPr>
          <a:xfrm>
            <a:off x="1282742" y="6989416"/>
            <a:ext cx="0" cy="2758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90" name="グループ化 189">
            <a:extLst>
              <a:ext uri="{FF2B5EF4-FFF2-40B4-BE49-F238E27FC236}">
                <a16:creationId xmlns:a16="http://schemas.microsoft.com/office/drawing/2014/main" id="{54C667F5-F9CA-094F-9031-47FAE1EEB8C4}"/>
              </a:ext>
            </a:extLst>
          </p:cNvPr>
          <p:cNvGrpSpPr/>
          <p:nvPr/>
        </p:nvGrpSpPr>
        <p:grpSpPr>
          <a:xfrm>
            <a:off x="1376475" y="7119596"/>
            <a:ext cx="346874" cy="213162"/>
            <a:chOff x="3019925" y="2165684"/>
            <a:chExt cx="346874" cy="213162"/>
          </a:xfrm>
        </p:grpSpPr>
        <p:sp>
          <p:nvSpPr>
            <p:cNvPr id="191" name="三角形 190">
              <a:extLst>
                <a:ext uri="{FF2B5EF4-FFF2-40B4-BE49-F238E27FC236}">
                  <a16:creationId xmlns:a16="http://schemas.microsoft.com/office/drawing/2014/main" id="{95A802F7-0FD0-2344-9040-A10936AE8EC2}"/>
                </a:ext>
              </a:extLst>
            </p:cNvPr>
            <p:cNvSpPr/>
            <p:nvPr/>
          </p:nvSpPr>
          <p:spPr>
            <a:xfrm rot="10800000">
              <a:off x="3019926" y="2165684"/>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2" name="直線コネクタ 191">
              <a:extLst>
                <a:ext uri="{FF2B5EF4-FFF2-40B4-BE49-F238E27FC236}">
                  <a16:creationId xmlns:a16="http://schemas.microsoft.com/office/drawing/2014/main" id="{3C3FB7CD-9A00-0D48-BBDD-25D54C93069B}"/>
                </a:ext>
              </a:extLst>
            </p:cNvPr>
            <p:cNvCxnSpPr/>
            <p:nvPr/>
          </p:nvCxnSpPr>
          <p:spPr>
            <a:xfrm>
              <a:off x="3019925" y="2378846"/>
              <a:ext cx="20453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3" name="直線矢印コネクタ 192">
              <a:extLst>
                <a:ext uri="{FF2B5EF4-FFF2-40B4-BE49-F238E27FC236}">
                  <a16:creationId xmlns:a16="http://schemas.microsoft.com/office/drawing/2014/main" id="{7E5DAD5B-E771-1A45-ACC9-0CFA9634B946}"/>
                </a:ext>
              </a:extLst>
            </p:cNvPr>
            <p:cNvCxnSpPr/>
            <p:nvPr/>
          </p:nvCxnSpPr>
          <p:spPr>
            <a:xfrm flipV="1">
              <a:off x="3224463" y="2221131"/>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cxnSp>
          <p:nvCxnSpPr>
            <p:cNvPr id="194" name="直線矢印コネクタ 193">
              <a:extLst>
                <a:ext uri="{FF2B5EF4-FFF2-40B4-BE49-F238E27FC236}">
                  <a16:creationId xmlns:a16="http://schemas.microsoft.com/office/drawing/2014/main" id="{4222F298-9BFD-6C4C-93A0-A2023B75C241}"/>
                </a:ext>
              </a:extLst>
            </p:cNvPr>
            <p:cNvCxnSpPr/>
            <p:nvPr/>
          </p:nvCxnSpPr>
          <p:spPr>
            <a:xfrm flipV="1">
              <a:off x="3271908" y="2267953"/>
              <a:ext cx="94891" cy="102269"/>
            </a:xfrm>
            <a:prstGeom prst="straightConnector1">
              <a:avLst/>
            </a:prstGeom>
            <a:ln w="12700">
              <a:solidFill>
                <a:schemeClr val="tx1"/>
              </a:solidFill>
              <a:tailEnd type="triangle" w="sm" len="sm"/>
            </a:ln>
          </p:spPr>
          <p:style>
            <a:lnRef idx="1">
              <a:schemeClr val="accent1"/>
            </a:lnRef>
            <a:fillRef idx="0">
              <a:schemeClr val="accent1"/>
            </a:fillRef>
            <a:effectRef idx="0">
              <a:schemeClr val="accent1"/>
            </a:effectRef>
            <a:fontRef idx="minor">
              <a:schemeClr val="tx1"/>
            </a:fontRef>
          </p:style>
        </p:cxnSp>
      </p:grpSp>
      <p:sp>
        <p:nvSpPr>
          <p:cNvPr id="195" name="テキスト ボックス 194">
            <a:extLst>
              <a:ext uri="{FF2B5EF4-FFF2-40B4-BE49-F238E27FC236}">
                <a16:creationId xmlns:a16="http://schemas.microsoft.com/office/drawing/2014/main" id="{463BA7C0-7DE0-3A42-95B8-BB9DF339F6F4}"/>
              </a:ext>
            </a:extLst>
          </p:cNvPr>
          <p:cNvSpPr txBox="1"/>
          <p:nvPr/>
        </p:nvSpPr>
        <p:spPr>
          <a:xfrm>
            <a:off x="1501087" y="6955454"/>
            <a:ext cx="366261" cy="253916"/>
          </a:xfrm>
          <a:prstGeom prst="rect">
            <a:avLst/>
          </a:prstGeom>
          <a:noFill/>
        </p:spPr>
        <p:txBody>
          <a:bodyPr wrap="square" rtlCol="0">
            <a:spAutoFit/>
          </a:bodyPr>
          <a:lstStyle/>
          <a:p>
            <a:r>
              <a:rPr kumimoji="1" lang="en-US" altLang="ja-JP" sz="1050" dirty="0"/>
              <a:t>D1</a:t>
            </a:r>
          </a:p>
        </p:txBody>
      </p:sp>
      <p:cxnSp>
        <p:nvCxnSpPr>
          <p:cNvPr id="196" name="直線コネクタ 195">
            <a:extLst>
              <a:ext uri="{FF2B5EF4-FFF2-40B4-BE49-F238E27FC236}">
                <a16:creationId xmlns:a16="http://schemas.microsoft.com/office/drawing/2014/main" id="{0AA6B25E-60B5-5C43-B3A2-1FE9F4007FFB}"/>
              </a:ext>
            </a:extLst>
          </p:cNvPr>
          <p:cNvCxnSpPr>
            <a:cxnSpLocks/>
            <a:stCxn id="191" idx="0"/>
            <a:endCxn id="151" idx="3"/>
          </p:cNvCxnSpPr>
          <p:nvPr/>
        </p:nvCxnSpPr>
        <p:spPr>
          <a:xfrm flipH="1">
            <a:off x="1478733" y="7324133"/>
            <a:ext cx="11" cy="189572"/>
          </a:xfrm>
          <a:prstGeom prst="line">
            <a:avLst/>
          </a:prstGeom>
          <a:ln w="12700"/>
        </p:spPr>
        <p:style>
          <a:lnRef idx="1">
            <a:schemeClr val="dk1"/>
          </a:lnRef>
          <a:fillRef idx="0">
            <a:schemeClr val="dk1"/>
          </a:fillRef>
          <a:effectRef idx="0">
            <a:schemeClr val="dk1"/>
          </a:effectRef>
          <a:fontRef idx="minor">
            <a:schemeClr val="tx1"/>
          </a:fontRef>
        </p:style>
      </p:cxnSp>
      <p:graphicFrame>
        <p:nvGraphicFramePr>
          <p:cNvPr id="202" name="表 201">
            <a:extLst>
              <a:ext uri="{FF2B5EF4-FFF2-40B4-BE49-F238E27FC236}">
                <a16:creationId xmlns:a16="http://schemas.microsoft.com/office/drawing/2014/main" id="{6ED59815-5071-2445-9473-1985466BCF21}"/>
              </a:ext>
            </a:extLst>
          </p:cNvPr>
          <p:cNvGraphicFramePr>
            <a:graphicFrameLocks noGrp="1"/>
          </p:cNvGraphicFramePr>
          <p:nvPr>
            <p:extLst/>
          </p:nvPr>
        </p:nvGraphicFramePr>
        <p:xfrm>
          <a:off x="2930731" y="7319854"/>
          <a:ext cx="3276000" cy="1152000"/>
        </p:xfrm>
        <a:graphic>
          <a:graphicData uri="http://schemas.openxmlformats.org/drawingml/2006/table">
            <a:tbl>
              <a:tblPr firstRow="1" bandRow="1">
                <a:tableStyleId>{5940675A-B579-460E-94D1-54222C63F5DA}</a:tableStyleId>
              </a:tblPr>
              <a:tblGrid>
                <a:gridCol w="252000">
                  <a:extLst>
                    <a:ext uri="{9D8B030D-6E8A-4147-A177-3AD203B41FA5}">
                      <a16:colId xmlns:a16="http://schemas.microsoft.com/office/drawing/2014/main" val="3625359746"/>
                    </a:ext>
                  </a:extLst>
                </a:gridCol>
                <a:gridCol w="252000">
                  <a:extLst>
                    <a:ext uri="{9D8B030D-6E8A-4147-A177-3AD203B41FA5}">
                      <a16:colId xmlns:a16="http://schemas.microsoft.com/office/drawing/2014/main" val="1499727563"/>
                    </a:ext>
                  </a:extLst>
                </a:gridCol>
                <a:gridCol w="252000">
                  <a:extLst>
                    <a:ext uri="{9D8B030D-6E8A-4147-A177-3AD203B41FA5}">
                      <a16:colId xmlns:a16="http://schemas.microsoft.com/office/drawing/2014/main" val="3246008060"/>
                    </a:ext>
                  </a:extLst>
                </a:gridCol>
                <a:gridCol w="252000">
                  <a:extLst>
                    <a:ext uri="{9D8B030D-6E8A-4147-A177-3AD203B41FA5}">
                      <a16:colId xmlns:a16="http://schemas.microsoft.com/office/drawing/2014/main" val="3182420709"/>
                    </a:ext>
                  </a:extLst>
                </a:gridCol>
                <a:gridCol w="2268000">
                  <a:extLst>
                    <a:ext uri="{9D8B030D-6E8A-4147-A177-3AD203B41FA5}">
                      <a16:colId xmlns:a16="http://schemas.microsoft.com/office/drawing/2014/main" val="1815169851"/>
                    </a:ext>
                  </a:extLst>
                </a:gridCol>
              </a:tblGrid>
              <a:tr h="192000">
                <a:tc>
                  <a:txBody>
                    <a:bodyPr/>
                    <a:lstStyle/>
                    <a:p>
                      <a:r>
                        <a:rPr kumimoji="1" lang="en-US" altLang="ja-JP" sz="1050" dirty="0"/>
                        <a:t>D1</a:t>
                      </a:r>
                      <a:endParaRPr kumimoji="1" lang="ja-JP" altLang="en-US" sz="1050"/>
                    </a:p>
                  </a:txBody>
                  <a:tcPr marL="36000" marR="36000" marT="0" marB="0"/>
                </a:tc>
                <a:tc>
                  <a:txBody>
                    <a:bodyPr/>
                    <a:lstStyle/>
                    <a:p>
                      <a:r>
                        <a:rPr kumimoji="1" lang="en-US" altLang="ja-JP" sz="1050" dirty="0"/>
                        <a:t>D2</a:t>
                      </a:r>
                      <a:endParaRPr kumimoji="1" lang="ja-JP" altLang="en-US" sz="1050"/>
                    </a:p>
                  </a:txBody>
                  <a:tcPr marL="36000" marR="36000" marT="0" marB="0"/>
                </a:tc>
                <a:tc>
                  <a:txBody>
                    <a:bodyPr/>
                    <a:lstStyle/>
                    <a:p>
                      <a:r>
                        <a:rPr kumimoji="1" lang="en-US" altLang="ja-JP" sz="1050" dirty="0"/>
                        <a:t>D3</a:t>
                      </a:r>
                      <a:endParaRPr kumimoji="1" lang="ja-JP" altLang="en-US" sz="1050"/>
                    </a:p>
                  </a:txBody>
                  <a:tcPr marL="36000" marR="36000" marT="0" marB="0"/>
                </a:tc>
                <a:tc>
                  <a:txBody>
                    <a:bodyPr/>
                    <a:lstStyle/>
                    <a:p>
                      <a:r>
                        <a:rPr kumimoji="1" lang="en-US" altLang="ja-JP" sz="1050" dirty="0"/>
                        <a:t>D4</a:t>
                      </a:r>
                      <a:endParaRPr kumimoji="1" lang="ja-JP" altLang="en-US" sz="1050"/>
                    </a:p>
                  </a:txBody>
                  <a:tcPr marL="36000" marR="36000" marT="0" marB="0"/>
                </a:tc>
                <a:tc>
                  <a:txBody>
                    <a:bodyPr/>
                    <a:lstStyle/>
                    <a:p>
                      <a:pPr algn="ctr"/>
                      <a:r>
                        <a:rPr kumimoji="1" lang="ja-JP" altLang="en-US" sz="1050"/>
                        <a:t>点灯しない</a:t>
                      </a:r>
                      <a:r>
                        <a:rPr kumimoji="1" lang="en-US" altLang="ja-JP" sz="1050" dirty="0"/>
                        <a:t>LED</a:t>
                      </a:r>
                      <a:endParaRPr kumimoji="1" lang="ja-JP" altLang="en-US" sz="1050"/>
                    </a:p>
                  </a:txBody>
                  <a:tcPr marL="36000" marR="36000" marT="0" marB="0"/>
                </a:tc>
                <a:extLst>
                  <a:ext uri="{0D108BD9-81ED-4DB2-BD59-A6C34878D82A}">
                    <a16:rowId xmlns:a16="http://schemas.microsoft.com/office/drawing/2014/main" val="4133969589"/>
                  </a:ext>
                </a:extLst>
              </a:tr>
              <a:tr h="192000">
                <a:tc>
                  <a:txBody>
                    <a:bodyPr/>
                    <a:lstStyle/>
                    <a:p>
                      <a:r>
                        <a:rPr kumimoji="1" lang="ja-JP" altLang="en-US" sz="1050"/>
                        <a:t>青</a:t>
                      </a:r>
                    </a:p>
                  </a:txBody>
                  <a:tcPr marL="36000" marR="36000" marT="0" marB="0"/>
                </a:tc>
                <a:tc>
                  <a:txBody>
                    <a:bodyPr/>
                    <a:lstStyle/>
                    <a:p>
                      <a:r>
                        <a:rPr kumimoji="1" lang="ja-JP" altLang="en-US" sz="1050"/>
                        <a:t>赤</a:t>
                      </a:r>
                      <a:endParaRPr kumimoji="1" lang="en-US" altLang="ja-JP" sz="1050" dirty="0"/>
                    </a:p>
                  </a:txBody>
                  <a:tcPr marL="36000" marR="36000" marT="0" marB="0"/>
                </a:tc>
                <a:tc>
                  <a:txBody>
                    <a:bodyPr/>
                    <a:lstStyle/>
                    <a:p>
                      <a:r>
                        <a:rPr kumimoji="1" lang="ja-JP" altLang="en-US" sz="1050"/>
                        <a:t>緑</a:t>
                      </a:r>
                    </a:p>
                  </a:txBody>
                  <a:tcPr marL="36000" marR="36000" marT="0" marB="0"/>
                </a:tc>
                <a:tc>
                  <a:txBody>
                    <a:bodyPr/>
                    <a:lstStyle/>
                    <a:p>
                      <a:r>
                        <a:rPr kumimoji="1" lang="ja-JP" altLang="en-US" sz="1050"/>
                        <a:t>赤</a:t>
                      </a:r>
                    </a:p>
                  </a:txBody>
                  <a:tcPr marL="36000" marR="36000" marT="0" marB="0"/>
                </a:tc>
                <a:tc>
                  <a:txBody>
                    <a:bodyPr/>
                    <a:lstStyle/>
                    <a:p>
                      <a:r>
                        <a:rPr kumimoji="1" lang="en-US" altLang="ja-JP" sz="1050" dirty="0"/>
                        <a:t>      D1 </a:t>
                      </a:r>
                      <a:r>
                        <a:rPr kumimoji="1" lang="ja-JP" altLang="en-US" sz="1050"/>
                        <a:t>      </a:t>
                      </a:r>
                      <a:r>
                        <a:rPr kumimoji="1" lang="en-US" altLang="ja-JP" sz="1050" dirty="0"/>
                        <a:t>D2</a:t>
                      </a:r>
                      <a:r>
                        <a:rPr kumimoji="1" lang="ja-JP" altLang="en-US" sz="1050"/>
                        <a:t> </a:t>
                      </a:r>
                      <a:r>
                        <a:rPr kumimoji="1" lang="en-US" altLang="ja-JP" sz="1050" dirty="0"/>
                        <a:t> </a:t>
                      </a:r>
                      <a:r>
                        <a:rPr kumimoji="1" lang="ja-JP" altLang="en-US" sz="1050"/>
                        <a:t>     </a:t>
                      </a:r>
                      <a:r>
                        <a:rPr kumimoji="1" lang="en-US" altLang="ja-JP" sz="1050" dirty="0"/>
                        <a:t>D3</a:t>
                      </a:r>
                      <a:r>
                        <a:rPr kumimoji="1" lang="ja-JP" altLang="en-US" sz="1050"/>
                        <a:t> </a:t>
                      </a:r>
                      <a:r>
                        <a:rPr kumimoji="1" lang="en-US" altLang="ja-JP" sz="1050" dirty="0"/>
                        <a:t> </a:t>
                      </a:r>
                      <a:r>
                        <a:rPr kumimoji="1" lang="ja-JP" altLang="en-US" sz="1050"/>
                        <a:t>     </a:t>
                      </a:r>
                      <a:r>
                        <a:rPr kumimoji="1" lang="en-US" altLang="ja-JP" sz="1050" dirty="0"/>
                        <a:t>D4</a:t>
                      </a:r>
                      <a:r>
                        <a:rPr kumimoji="1" lang="ja-JP" altLang="en-US" sz="1050"/>
                        <a:t> </a:t>
                      </a:r>
                      <a:r>
                        <a:rPr kumimoji="1" lang="en-US" altLang="ja-JP" sz="1050" dirty="0"/>
                        <a:t> </a:t>
                      </a:r>
                      <a:r>
                        <a:rPr kumimoji="1" lang="ja-JP" altLang="en-US" sz="1050"/>
                        <a:t>     なし</a:t>
                      </a:r>
                    </a:p>
                  </a:txBody>
                  <a:tcPr marL="36000" marR="36000" marT="0" marB="0"/>
                </a:tc>
                <a:extLst>
                  <a:ext uri="{0D108BD9-81ED-4DB2-BD59-A6C34878D82A}">
                    <a16:rowId xmlns:a16="http://schemas.microsoft.com/office/drawing/2014/main" val="4041826952"/>
                  </a:ext>
                </a:extLst>
              </a:tr>
              <a:tr h="192000">
                <a:tc>
                  <a:txBody>
                    <a:bodyPr/>
                    <a:lstStyle/>
                    <a:p>
                      <a:r>
                        <a:rPr kumimoji="1" lang="ja-JP" altLang="en-US" sz="1050"/>
                        <a:t>緑</a:t>
                      </a:r>
                    </a:p>
                  </a:txBody>
                  <a:tcPr marL="36000" marR="36000" marT="0" marB="0"/>
                </a:tc>
                <a:tc>
                  <a:txBody>
                    <a:bodyPr/>
                    <a:lstStyle/>
                    <a:p>
                      <a:r>
                        <a:rPr kumimoji="1" lang="ja-JP" altLang="en-US" sz="1050"/>
                        <a:t>青</a:t>
                      </a:r>
                    </a:p>
                  </a:txBody>
                  <a:tcPr marL="36000" marR="36000" marT="0" marB="0"/>
                </a:tc>
                <a:tc>
                  <a:txBody>
                    <a:bodyPr/>
                    <a:lstStyle/>
                    <a:p>
                      <a:r>
                        <a:rPr kumimoji="1" lang="ja-JP" altLang="en-US" sz="1050"/>
                        <a:t>青</a:t>
                      </a:r>
                    </a:p>
                  </a:txBody>
                  <a:tcPr marL="36000" marR="36000" marT="0" marB="0"/>
                </a:tc>
                <a:tc>
                  <a:txBody>
                    <a:bodyPr/>
                    <a:lstStyle/>
                    <a:p>
                      <a:r>
                        <a:rPr kumimoji="1" lang="ja-JP" altLang="en-US" sz="1050"/>
                        <a:t>青</a:t>
                      </a:r>
                      <a:endParaRPr kumimoji="1" lang="en-US" altLang="ja-JP" sz="1050" dirty="0"/>
                    </a:p>
                  </a:txBody>
                  <a:tcPr marL="36000" marR="36000" marT="0" marB="0"/>
                </a:tc>
                <a:tc>
                  <a:txBody>
                    <a:bodyPr/>
                    <a:lstStyle/>
                    <a:p>
                      <a:r>
                        <a:rPr kumimoji="1" lang="en-US" altLang="ja-JP" sz="1050" dirty="0"/>
                        <a:t>      D1 </a:t>
                      </a:r>
                      <a:r>
                        <a:rPr kumimoji="1" lang="ja-JP" altLang="en-US" sz="1050"/>
                        <a:t>      </a:t>
                      </a:r>
                      <a:r>
                        <a:rPr kumimoji="1" lang="en-US" altLang="ja-JP" sz="1050" dirty="0"/>
                        <a:t>D2</a:t>
                      </a:r>
                      <a:r>
                        <a:rPr kumimoji="1" lang="ja-JP" altLang="en-US" sz="1050"/>
                        <a:t> </a:t>
                      </a:r>
                      <a:r>
                        <a:rPr kumimoji="1" lang="en-US" altLang="ja-JP" sz="1050" dirty="0"/>
                        <a:t> </a:t>
                      </a:r>
                      <a:r>
                        <a:rPr kumimoji="1" lang="ja-JP" altLang="en-US" sz="1050"/>
                        <a:t>     </a:t>
                      </a:r>
                      <a:r>
                        <a:rPr kumimoji="1" lang="en-US" altLang="ja-JP" sz="1050" dirty="0"/>
                        <a:t>D3</a:t>
                      </a:r>
                      <a:r>
                        <a:rPr kumimoji="1" lang="ja-JP" altLang="en-US" sz="1050"/>
                        <a:t> </a:t>
                      </a:r>
                      <a:r>
                        <a:rPr kumimoji="1" lang="en-US" altLang="ja-JP" sz="1050" dirty="0"/>
                        <a:t> </a:t>
                      </a:r>
                      <a:r>
                        <a:rPr kumimoji="1" lang="ja-JP" altLang="en-US" sz="1050"/>
                        <a:t>     </a:t>
                      </a:r>
                      <a:r>
                        <a:rPr kumimoji="1" lang="en-US" altLang="ja-JP" sz="1050" dirty="0"/>
                        <a:t>D4</a:t>
                      </a:r>
                      <a:r>
                        <a:rPr kumimoji="1" lang="ja-JP" altLang="en-US" sz="1050"/>
                        <a:t> </a:t>
                      </a:r>
                      <a:r>
                        <a:rPr kumimoji="1" lang="en-US" altLang="ja-JP" sz="1050" dirty="0"/>
                        <a:t> </a:t>
                      </a:r>
                      <a:r>
                        <a:rPr kumimoji="1" lang="ja-JP" altLang="en-US" sz="1050"/>
                        <a:t>     なし</a:t>
                      </a:r>
                    </a:p>
                  </a:txBody>
                  <a:tcPr marL="36000" marR="36000" marT="0" marB="0"/>
                </a:tc>
                <a:extLst>
                  <a:ext uri="{0D108BD9-81ED-4DB2-BD59-A6C34878D82A}">
                    <a16:rowId xmlns:a16="http://schemas.microsoft.com/office/drawing/2014/main" val="2500672963"/>
                  </a:ext>
                </a:extLst>
              </a:tr>
              <a:tr h="192000">
                <a:tc>
                  <a:txBody>
                    <a:bodyPr/>
                    <a:lstStyle/>
                    <a:p>
                      <a:r>
                        <a:rPr kumimoji="1" lang="ja-JP" altLang="en-US" sz="1050"/>
                        <a:t>赤</a:t>
                      </a:r>
                      <a:endParaRPr kumimoji="1" lang="en-US" altLang="ja-JP" sz="1050" dirty="0"/>
                    </a:p>
                  </a:txBody>
                  <a:tcPr marL="36000" marR="36000" marT="0" marB="0"/>
                </a:tc>
                <a:tc>
                  <a:txBody>
                    <a:bodyPr/>
                    <a:lstStyle/>
                    <a:p>
                      <a:r>
                        <a:rPr kumimoji="1" lang="ja-JP" altLang="en-US" sz="1050"/>
                        <a:t>緑</a:t>
                      </a:r>
                    </a:p>
                  </a:txBody>
                  <a:tcPr marL="36000" marR="36000" marT="0" marB="0"/>
                </a:tc>
                <a:tc>
                  <a:txBody>
                    <a:bodyPr/>
                    <a:lstStyle/>
                    <a:p>
                      <a:r>
                        <a:rPr kumimoji="1" lang="ja-JP" altLang="en-US" sz="1050"/>
                        <a:t>青</a:t>
                      </a:r>
                    </a:p>
                  </a:txBody>
                  <a:tcPr marL="36000" marR="36000" marT="0" marB="0"/>
                </a:tc>
                <a:tc>
                  <a:txBody>
                    <a:bodyPr/>
                    <a:lstStyle/>
                    <a:p>
                      <a:r>
                        <a:rPr kumimoji="1" lang="ja-JP" altLang="en-US" sz="1050"/>
                        <a:t>赤</a:t>
                      </a:r>
                      <a:endParaRPr kumimoji="1" lang="en-US" altLang="ja-JP" sz="1050" dirty="0"/>
                    </a:p>
                  </a:txBody>
                  <a:tcPr marL="36000" marR="36000" marT="0" marB="0"/>
                </a:tc>
                <a:tc>
                  <a:txBody>
                    <a:bodyPr/>
                    <a:lstStyle/>
                    <a:p>
                      <a:r>
                        <a:rPr kumimoji="1" lang="en-US" altLang="ja-JP" sz="1050" dirty="0"/>
                        <a:t> </a:t>
                      </a:r>
                      <a:r>
                        <a:rPr kumimoji="1" lang="ja-JP" altLang="en-US" sz="1050"/>
                        <a:t>     </a:t>
                      </a:r>
                      <a:r>
                        <a:rPr kumimoji="1" lang="en-US" altLang="ja-JP" sz="1050" dirty="0"/>
                        <a:t>D1 </a:t>
                      </a:r>
                      <a:r>
                        <a:rPr kumimoji="1" lang="ja-JP" altLang="en-US" sz="1050"/>
                        <a:t>      </a:t>
                      </a:r>
                      <a:r>
                        <a:rPr kumimoji="1" lang="en-US" altLang="ja-JP" sz="1050" dirty="0"/>
                        <a:t>D2</a:t>
                      </a:r>
                      <a:r>
                        <a:rPr kumimoji="1" lang="ja-JP" altLang="en-US" sz="1050"/>
                        <a:t> </a:t>
                      </a:r>
                      <a:r>
                        <a:rPr kumimoji="1" lang="en-US" altLang="ja-JP" sz="1050" dirty="0"/>
                        <a:t> </a:t>
                      </a:r>
                      <a:r>
                        <a:rPr kumimoji="1" lang="ja-JP" altLang="en-US" sz="1050"/>
                        <a:t>     </a:t>
                      </a:r>
                      <a:r>
                        <a:rPr kumimoji="1" lang="en-US" altLang="ja-JP" sz="1050" dirty="0"/>
                        <a:t>D3</a:t>
                      </a:r>
                      <a:r>
                        <a:rPr kumimoji="1" lang="ja-JP" altLang="en-US" sz="1050"/>
                        <a:t> </a:t>
                      </a:r>
                      <a:r>
                        <a:rPr kumimoji="1" lang="en-US" altLang="ja-JP" sz="1050" dirty="0"/>
                        <a:t> </a:t>
                      </a:r>
                      <a:r>
                        <a:rPr kumimoji="1" lang="ja-JP" altLang="en-US" sz="1050"/>
                        <a:t>     </a:t>
                      </a:r>
                      <a:r>
                        <a:rPr kumimoji="1" lang="en-US" altLang="ja-JP" sz="1050" dirty="0"/>
                        <a:t>D4</a:t>
                      </a:r>
                      <a:r>
                        <a:rPr kumimoji="1" lang="ja-JP" altLang="en-US" sz="1050"/>
                        <a:t> </a:t>
                      </a:r>
                      <a:r>
                        <a:rPr kumimoji="1" lang="en-US" altLang="ja-JP" sz="1050" dirty="0"/>
                        <a:t> </a:t>
                      </a:r>
                      <a:r>
                        <a:rPr kumimoji="1" lang="ja-JP" altLang="en-US" sz="1050"/>
                        <a:t>     なし</a:t>
                      </a:r>
                    </a:p>
                  </a:txBody>
                  <a:tcPr marL="36000" marR="36000" marT="0" marB="0"/>
                </a:tc>
                <a:extLst>
                  <a:ext uri="{0D108BD9-81ED-4DB2-BD59-A6C34878D82A}">
                    <a16:rowId xmlns:a16="http://schemas.microsoft.com/office/drawing/2014/main" val="1560140561"/>
                  </a:ext>
                </a:extLst>
              </a:tr>
              <a:tr h="192000">
                <a:tc>
                  <a:txBody>
                    <a:bodyPr/>
                    <a:lstStyle/>
                    <a:p>
                      <a:r>
                        <a:rPr kumimoji="1" lang="ja-JP" altLang="en-US" sz="1050"/>
                        <a:t>緑</a:t>
                      </a:r>
                    </a:p>
                  </a:txBody>
                  <a:tcPr marL="36000" marR="36000" marT="0" marB="0"/>
                </a:tc>
                <a:tc>
                  <a:txBody>
                    <a:bodyPr/>
                    <a:lstStyle/>
                    <a:p>
                      <a:r>
                        <a:rPr kumimoji="1" lang="ja-JP" altLang="en-US" sz="1050"/>
                        <a:t>緑</a:t>
                      </a:r>
                    </a:p>
                  </a:txBody>
                  <a:tcPr marL="36000" marR="36000" marT="0" marB="0"/>
                </a:tc>
                <a:tc>
                  <a:txBody>
                    <a:bodyPr/>
                    <a:lstStyle/>
                    <a:p>
                      <a:r>
                        <a:rPr kumimoji="1" lang="ja-JP" altLang="en-US" sz="1050"/>
                        <a:t>緑</a:t>
                      </a:r>
                    </a:p>
                  </a:txBody>
                  <a:tcPr marL="36000" marR="36000" marT="0" marB="0"/>
                </a:tc>
                <a:tc>
                  <a:txBody>
                    <a:bodyPr/>
                    <a:lstStyle/>
                    <a:p>
                      <a:r>
                        <a:rPr kumimoji="1" lang="ja-JP" altLang="en-US" sz="1050"/>
                        <a:t>緑</a:t>
                      </a:r>
                    </a:p>
                  </a:txBody>
                  <a:tcPr marL="36000" marR="36000" marT="0" marB="0"/>
                </a:tc>
                <a:tc>
                  <a:txBody>
                    <a:bodyPr/>
                    <a:lstStyle/>
                    <a:p>
                      <a:r>
                        <a:rPr kumimoji="1" lang="en-US" altLang="ja-JP" sz="1050" dirty="0"/>
                        <a:t>      D1 </a:t>
                      </a:r>
                      <a:r>
                        <a:rPr kumimoji="1" lang="ja-JP" altLang="en-US" sz="1050"/>
                        <a:t>      </a:t>
                      </a:r>
                      <a:r>
                        <a:rPr kumimoji="1" lang="en-US" altLang="ja-JP" sz="1050" dirty="0"/>
                        <a:t>D2</a:t>
                      </a:r>
                      <a:r>
                        <a:rPr kumimoji="1" lang="ja-JP" altLang="en-US" sz="1050"/>
                        <a:t> </a:t>
                      </a:r>
                      <a:r>
                        <a:rPr kumimoji="1" lang="en-US" altLang="ja-JP" sz="1050" dirty="0"/>
                        <a:t> </a:t>
                      </a:r>
                      <a:r>
                        <a:rPr kumimoji="1" lang="ja-JP" altLang="en-US" sz="1050"/>
                        <a:t>     </a:t>
                      </a:r>
                      <a:r>
                        <a:rPr kumimoji="1" lang="en-US" altLang="ja-JP" sz="1050" dirty="0"/>
                        <a:t>D3</a:t>
                      </a:r>
                      <a:r>
                        <a:rPr kumimoji="1" lang="ja-JP" altLang="en-US" sz="1050"/>
                        <a:t> </a:t>
                      </a:r>
                      <a:r>
                        <a:rPr kumimoji="1" lang="en-US" altLang="ja-JP" sz="1050" dirty="0"/>
                        <a:t> </a:t>
                      </a:r>
                      <a:r>
                        <a:rPr kumimoji="1" lang="ja-JP" altLang="en-US" sz="1050"/>
                        <a:t>     </a:t>
                      </a:r>
                      <a:r>
                        <a:rPr kumimoji="1" lang="en-US" altLang="ja-JP" sz="1050" dirty="0"/>
                        <a:t>D4</a:t>
                      </a:r>
                      <a:r>
                        <a:rPr kumimoji="1" lang="ja-JP" altLang="en-US" sz="1050"/>
                        <a:t> </a:t>
                      </a:r>
                      <a:r>
                        <a:rPr kumimoji="1" lang="en-US" altLang="ja-JP" sz="1050" dirty="0"/>
                        <a:t> </a:t>
                      </a:r>
                      <a:r>
                        <a:rPr kumimoji="1" lang="ja-JP" altLang="en-US" sz="1050"/>
                        <a:t>     なし</a:t>
                      </a:r>
                    </a:p>
                  </a:txBody>
                  <a:tcPr marL="36000" marR="36000" marT="0" marB="0"/>
                </a:tc>
                <a:extLst>
                  <a:ext uri="{0D108BD9-81ED-4DB2-BD59-A6C34878D82A}">
                    <a16:rowId xmlns:a16="http://schemas.microsoft.com/office/drawing/2014/main" val="4027436285"/>
                  </a:ext>
                </a:extLst>
              </a:tr>
              <a:tr h="192000">
                <a:tc>
                  <a:txBody>
                    <a:bodyPr/>
                    <a:lstStyle/>
                    <a:p>
                      <a:r>
                        <a:rPr kumimoji="1" lang="ja-JP" altLang="en-US" sz="1050"/>
                        <a:t>赤</a:t>
                      </a:r>
                    </a:p>
                  </a:txBody>
                  <a:tcPr marL="36000" marR="36000" marT="0" marB="0"/>
                </a:tc>
                <a:tc>
                  <a:txBody>
                    <a:bodyPr/>
                    <a:lstStyle/>
                    <a:p>
                      <a:r>
                        <a:rPr kumimoji="1" lang="ja-JP" altLang="en-US" sz="1050"/>
                        <a:t>赤</a:t>
                      </a:r>
                    </a:p>
                  </a:txBody>
                  <a:tcPr marL="36000" marR="36000" marT="0" marB="0"/>
                </a:tc>
                <a:tc>
                  <a:txBody>
                    <a:bodyPr/>
                    <a:lstStyle/>
                    <a:p>
                      <a:r>
                        <a:rPr kumimoji="1" lang="ja-JP" altLang="en-US" sz="1050"/>
                        <a:t>青</a:t>
                      </a:r>
                    </a:p>
                  </a:txBody>
                  <a:tcPr marL="36000" marR="36000" marT="0" marB="0"/>
                </a:tc>
                <a:tc>
                  <a:txBody>
                    <a:bodyPr/>
                    <a:lstStyle/>
                    <a:p>
                      <a:r>
                        <a:rPr kumimoji="1" lang="ja-JP" altLang="en-US" sz="1050"/>
                        <a:t>青</a:t>
                      </a:r>
                    </a:p>
                  </a:txBody>
                  <a:tcPr marL="36000" marR="36000" marT="0" marB="0"/>
                </a:tc>
                <a:tc>
                  <a:txBody>
                    <a:bodyPr/>
                    <a:lstStyle/>
                    <a:p>
                      <a:r>
                        <a:rPr kumimoji="1" lang="en-US" altLang="ja-JP" sz="1050" dirty="0"/>
                        <a:t>      D1 </a:t>
                      </a:r>
                      <a:r>
                        <a:rPr kumimoji="1" lang="ja-JP" altLang="en-US" sz="1050"/>
                        <a:t>      </a:t>
                      </a:r>
                      <a:r>
                        <a:rPr kumimoji="1" lang="en-US" altLang="ja-JP" sz="1050" dirty="0"/>
                        <a:t>D2</a:t>
                      </a:r>
                      <a:r>
                        <a:rPr kumimoji="1" lang="ja-JP" altLang="en-US" sz="1050"/>
                        <a:t> </a:t>
                      </a:r>
                      <a:r>
                        <a:rPr kumimoji="1" lang="en-US" altLang="ja-JP" sz="1050" dirty="0"/>
                        <a:t> </a:t>
                      </a:r>
                      <a:r>
                        <a:rPr kumimoji="1" lang="ja-JP" altLang="en-US" sz="1050"/>
                        <a:t>     </a:t>
                      </a:r>
                      <a:r>
                        <a:rPr kumimoji="1" lang="en-US" altLang="ja-JP" sz="1050" dirty="0"/>
                        <a:t>D3</a:t>
                      </a:r>
                      <a:r>
                        <a:rPr kumimoji="1" lang="ja-JP" altLang="en-US" sz="1050"/>
                        <a:t> </a:t>
                      </a:r>
                      <a:r>
                        <a:rPr kumimoji="1" lang="en-US" altLang="ja-JP" sz="1050" dirty="0"/>
                        <a:t> </a:t>
                      </a:r>
                      <a:r>
                        <a:rPr kumimoji="1" lang="ja-JP" altLang="en-US" sz="1050"/>
                        <a:t>     </a:t>
                      </a:r>
                      <a:r>
                        <a:rPr kumimoji="1" lang="en-US" altLang="ja-JP" sz="1050" dirty="0"/>
                        <a:t>D4</a:t>
                      </a:r>
                      <a:r>
                        <a:rPr kumimoji="1" lang="ja-JP" altLang="en-US" sz="1050"/>
                        <a:t> </a:t>
                      </a:r>
                      <a:r>
                        <a:rPr kumimoji="1" lang="en-US" altLang="ja-JP" sz="1050" dirty="0"/>
                        <a:t> </a:t>
                      </a:r>
                      <a:r>
                        <a:rPr kumimoji="1" lang="ja-JP" altLang="en-US" sz="1050"/>
                        <a:t>     なし</a:t>
                      </a:r>
                    </a:p>
                  </a:txBody>
                  <a:tcPr marL="36000" marR="36000" marT="0" marB="0"/>
                </a:tc>
                <a:extLst>
                  <a:ext uri="{0D108BD9-81ED-4DB2-BD59-A6C34878D82A}">
                    <a16:rowId xmlns:a16="http://schemas.microsoft.com/office/drawing/2014/main" val="2314959852"/>
                  </a:ext>
                </a:extLst>
              </a:tr>
            </a:tbl>
          </a:graphicData>
        </a:graphic>
      </p:graphicFrame>
      <p:sp>
        <p:nvSpPr>
          <p:cNvPr id="203" name="テキスト ボックス 202">
            <a:extLst>
              <a:ext uri="{FF2B5EF4-FFF2-40B4-BE49-F238E27FC236}">
                <a16:creationId xmlns:a16="http://schemas.microsoft.com/office/drawing/2014/main" id="{5499BB3E-78B8-2B47-BD97-28BF88BB7097}"/>
              </a:ext>
            </a:extLst>
          </p:cNvPr>
          <p:cNvSpPr txBox="1"/>
          <p:nvPr/>
        </p:nvSpPr>
        <p:spPr>
          <a:xfrm>
            <a:off x="44980" y="8571947"/>
            <a:ext cx="6459636" cy="577081"/>
          </a:xfrm>
          <a:prstGeom prst="rect">
            <a:avLst/>
          </a:prstGeom>
          <a:noFill/>
        </p:spPr>
        <p:txBody>
          <a:bodyPr wrap="square" rtlCol="0">
            <a:spAutoFit/>
          </a:bodyPr>
          <a:lstStyle/>
          <a:p>
            <a:r>
              <a:rPr kumimoji="1" lang="ja-JP" altLang="en-US" sz="1050"/>
              <a:t>上の回路において、</a:t>
            </a:r>
            <a:r>
              <a:rPr kumimoji="1" lang="en-US" altLang="ja-JP" sz="1050" dirty="0"/>
              <a:t>D1</a:t>
            </a:r>
            <a:r>
              <a:rPr kumimoji="1" lang="ja-JP" altLang="en-US" sz="1050"/>
              <a:t>赤、</a:t>
            </a:r>
            <a:r>
              <a:rPr kumimoji="1" lang="en-US" altLang="ja-JP" sz="1050" dirty="0"/>
              <a:t>D2</a:t>
            </a:r>
            <a:r>
              <a:rPr kumimoji="1" lang="ja-JP" altLang="en-US" sz="1050"/>
              <a:t>赤、</a:t>
            </a:r>
            <a:r>
              <a:rPr kumimoji="1" lang="en-US" altLang="ja-JP" sz="1050" dirty="0"/>
              <a:t>D3</a:t>
            </a:r>
            <a:r>
              <a:rPr kumimoji="1" lang="ja-JP" altLang="en-US" sz="1050"/>
              <a:t>緑、</a:t>
            </a:r>
            <a:r>
              <a:rPr kumimoji="1" lang="en-US" altLang="ja-JP" sz="1050" dirty="0"/>
              <a:t>D4</a:t>
            </a:r>
            <a:r>
              <a:rPr kumimoji="1" lang="ja-JP" altLang="en-US" sz="1050"/>
              <a:t>緑、</a:t>
            </a:r>
            <a:r>
              <a:rPr kumimoji="1" lang="en-US" altLang="ja-JP" sz="1050" dirty="0"/>
              <a:t>R1=10Ω</a:t>
            </a:r>
            <a:r>
              <a:rPr kumimoji="1" lang="ja-JP" altLang="en-US" sz="1050"/>
              <a:t>、</a:t>
            </a:r>
            <a:r>
              <a:rPr kumimoji="1" lang="en-US" altLang="ja-JP" sz="1050" dirty="0"/>
              <a:t>R2=50Ω</a:t>
            </a:r>
            <a:r>
              <a:rPr kumimoji="1" lang="ja-JP" altLang="en-US" sz="1050"/>
              <a:t>をセットした。</a:t>
            </a:r>
            <a:endParaRPr kumimoji="1" lang="en-US" altLang="ja-JP" sz="1050" dirty="0"/>
          </a:p>
          <a:p>
            <a:r>
              <a:rPr kumimoji="1" lang="ja-JP" altLang="en-US" sz="1050"/>
              <a:t>（１）</a:t>
            </a:r>
            <a:r>
              <a:rPr kumimoji="1" lang="en-US" altLang="ja-JP" sz="1050" dirty="0"/>
              <a:t>I1</a:t>
            </a:r>
            <a:r>
              <a:rPr kumimoji="1" lang="ja-JP" altLang="en-US" sz="1050"/>
              <a:t>と</a:t>
            </a:r>
            <a:r>
              <a:rPr kumimoji="1" lang="en-US" altLang="ja-JP" sz="1050" dirty="0"/>
              <a:t>I2</a:t>
            </a:r>
            <a:r>
              <a:rPr kumimoji="1" lang="ja-JP" altLang="en-US" sz="1050"/>
              <a:t>を求めよ。</a:t>
            </a:r>
            <a:endParaRPr kumimoji="1" lang="en-US" altLang="ja-JP" sz="1050" dirty="0"/>
          </a:p>
          <a:p>
            <a:r>
              <a:rPr kumimoji="1" lang="ja-JP" altLang="en-US" sz="1050"/>
              <a:t>（２）破損の可能性がある</a:t>
            </a:r>
            <a:r>
              <a:rPr kumimoji="1" lang="en-US" altLang="ja-JP" sz="1050" dirty="0"/>
              <a:t>LED</a:t>
            </a:r>
            <a:r>
              <a:rPr kumimoji="1" lang="ja-JP" altLang="en-US" sz="1050"/>
              <a:t>を特定せよ。理由も書くこと。</a:t>
            </a:r>
            <a:endParaRPr kumimoji="1" lang="en-US" altLang="ja-JP" sz="1050" dirty="0"/>
          </a:p>
        </p:txBody>
      </p:sp>
    </p:spTree>
    <p:extLst>
      <p:ext uri="{BB962C8B-B14F-4D97-AF65-F5344CB8AC3E}">
        <p14:creationId xmlns:p14="http://schemas.microsoft.com/office/powerpoint/2010/main" val="29740451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a:t>
            </a:r>
            <a:r>
              <a:rPr kumimoji="1" lang="ja-JP" altLang="en-US" sz="1100"/>
              <a:t>電子回路</a:t>
            </a:r>
            <a:r>
              <a:rPr kumimoji="1" lang="en-US" altLang="ja-JP" sz="1100" dirty="0"/>
              <a:t>I</a:t>
            </a:r>
            <a:r>
              <a:rPr kumimoji="1" lang="ja-JP" altLang="en-US" sz="1100"/>
              <a:t> 授業資料</a:t>
            </a:r>
            <a:r>
              <a:rPr kumimoji="1" lang="en-US" altLang="ja-JP" sz="1100" dirty="0"/>
              <a:t>22:</a:t>
            </a:r>
            <a:r>
              <a:rPr kumimoji="1" lang="ja-JP" altLang="en-US" sz="1100"/>
              <a:t> ダイオードの構造</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45" name="テキスト ボックス 44">
            <a:extLst>
              <a:ext uri="{FF2B5EF4-FFF2-40B4-BE49-F238E27FC236}">
                <a16:creationId xmlns:a16="http://schemas.microsoft.com/office/drawing/2014/main" id="{1A4B8633-EBE7-4948-BC84-B21A40B70AD4}"/>
              </a:ext>
            </a:extLst>
          </p:cNvPr>
          <p:cNvSpPr txBox="1"/>
          <p:nvPr/>
        </p:nvSpPr>
        <p:spPr>
          <a:xfrm>
            <a:off x="51196" y="539799"/>
            <a:ext cx="6806804" cy="8979381"/>
          </a:xfrm>
          <a:prstGeom prst="rect">
            <a:avLst/>
          </a:prstGeom>
          <a:noFill/>
        </p:spPr>
        <p:txBody>
          <a:bodyPr wrap="square" rtlCol="0">
            <a:spAutoFit/>
          </a:bodyPr>
          <a:lstStyle/>
          <a:p>
            <a:r>
              <a:rPr kumimoji="1" lang="ja-JP" altLang="en-US" sz="1050"/>
              <a:t>シリコン原子の構造：</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半導体の構造：</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r>
              <a:rPr kumimoji="1" lang="en-US" altLang="ja-JP" sz="1050" dirty="0"/>
              <a:t>p</a:t>
            </a:r>
            <a:r>
              <a:rPr kumimoji="1" lang="ja-JP" altLang="en-US" sz="1050"/>
              <a:t>型半導体：</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r>
              <a:rPr kumimoji="1" lang="en-US" altLang="ja-JP" sz="1050" dirty="0"/>
              <a:t>n</a:t>
            </a:r>
            <a:r>
              <a:rPr kumimoji="1" lang="ja-JP" altLang="en-US" sz="1050"/>
              <a:t>型半導体：</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p:txBody>
      </p:sp>
      <p:sp>
        <p:nvSpPr>
          <p:cNvPr id="8" name="正方形/長方形 7">
            <a:extLst>
              <a:ext uri="{FF2B5EF4-FFF2-40B4-BE49-F238E27FC236}">
                <a16:creationId xmlns:a16="http://schemas.microsoft.com/office/drawing/2014/main" id="{E98D03DE-62DA-1B49-B5CA-3D9675EE8412}"/>
              </a:ext>
            </a:extLst>
          </p:cNvPr>
          <p:cNvSpPr/>
          <p:nvPr/>
        </p:nvSpPr>
        <p:spPr>
          <a:xfrm>
            <a:off x="161319" y="824285"/>
            <a:ext cx="1404591" cy="9359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1BC74017-455A-944F-B297-8FA6D5976393}"/>
              </a:ext>
            </a:extLst>
          </p:cNvPr>
          <p:cNvSpPr/>
          <p:nvPr/>
        </p:nvSpPr>
        <p:spPr>
          <a:xfrm>
            <a:off x="161319" y="2067566"/>
            <a:ext cx="2650461" cy="223773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61066C35-DB41-3E4D-8835-4BDDB6B4AC37}"/>
              </a:ext>
            </a:extLst>
          </p:cNvPr>
          <p:cNvSpPr/>
          <p:nvPr/>
        </p:nvSpPr>
        <p:spPr>
          <a:xfrm>
            <a:off x="161319" y="4630112"/>
            <a:ext cx="2650461" cy="2399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4C03A52D-30CE-194D-B4D9-F4B72E04EA64}"/>
              </a:ext>
            </a:extLst>
          </p:cNvPr>
          <p:cNvSpPr/>
          <p:nvPr/>
        </p:nvSpPr>
        <p:spPr>
          <a:xfrm>
            <a:off x="161319" y="7354262"/>
            <a:ext cx="2650461" cy="2399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8810489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a:t>
            </a:r>
            <a:r>
              <a:rPr kumimoji="1" lang="ja-JP" altLang="en-US" sz="1100"/>
              <a:t>電子回路</a:t>
            </a:r>
            <a:r>
              <a:rPr kumimoji="1" lang="en-US" altLang="ja-JP" sz="1100" dirty="0"/>
              <a:t>I </a:t>
            </a:r>
            <a:r>
              <a:rPr kumimoji="1" lang="ja-JP" altLang="en-US" sz="1100"/>
              <a:t>授業資料</a:t>
            </a:r>
            <a:r>
              <a:rPr kumimoji="1" lang="en-US" altLang="ja-JP" sz="1100" dirty="0"/>
              <a:t>23:</a:t>
            </a:r>
            <a:r>
              <a:rPr kumimoji="1" lang="ja-JP" altLang="en-US" sz="1100"/>
              <a:t> ダイオードに関する確認事項</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45" name="テキスト ボックス 44">
            <a:extLst>
              <a:ext uri="{FF2B5EF4-FFF2-40B4-BE49-F238E27FC236}">
                <a16:creationId xmlns:a16="http://schemas.microsoft.com/office/drawing/2014/main" id="{1A4B8633-EBE7-4948-BC84-B21A40B70AD4}"/>
              </a:ext>
            </a:extLst>
          </p:cNvPr>
          <p:cNvSpPr txBox="1"/>
          <p:nvPr/>
        </p:nvSpPr>
        <p:spPr>
          <a:xfrm>
            <a:off x="51196" y="539799"/>
            <a:ext cx="6806804" cy="9464129"/>
          </a:xfrm>
          <a:prstGeom prst="rect">
            <a:avLst/>
          </a:prstGeom>
          <a:noFill/>
        </p:spPr>
        <p:txBody>
          <a:bodyPr wrap="square" rtlCol="0">
            <a:spAutoFit/>
          </a:bodyPr>
          <a:lstStyle/>
          <a:p>
            <a:r>
              <a:rPr kumimoji="1" lang="ja-JP" altLang="en-US" sz="1050"/>
              <a:t>以下の図記号に対し、プラス、マイナス、アノード、カソードを記せ。</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ダイオードを構成するシリコンは、最外殻にいくつの電子を有するか（何価原子か？）：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大量のシリコンの中にわずかに</a:t>
            </a:r>
            <a:r>
              <a:rPr kumimoji="1" lang="en-US" altLang="ja-JP" sz="1050" dirty="0"/>
              <a:t>3</a:t>
            </a:r>
            <a:r>
              <a:rPr kumimoji="1" lang="ja-JP" altLang="en-US" sz="1050"/>
              <a:t>価原子を混ぜ、ホールを意図的に作ることで、電流が発生することを利用したダイオードをなんと呼ぶか。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上のダイオードにおいて、</a:t>
            </a:r>
            <a:r>
              <a:rPr kumimoji="1" lang="en-US" altLang="ja-JP" sz="1050" dirty="0"/>
              <a:t>3</a:t>
            </a:r>
            <a:r>
              <a:rPr kumimoji="1" lang="ja-JP" altLang="en-US" sz="1050"/>
              <a:t>価原子のことを何と呼ぶか。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大量のシリコンの中にわずかに</a:t>
            </a:r>
            <a:r>
              <a:rPr kumimoji="1" lang="en-US" altLang="ja-JP" sz="1050" dirty="0"/>
              <a:t>5</a:t>
            </a:r>
            <a:r>
              <a:rPr kumimoji="1" lang="ja-JP" altLang="en-US" sz="1050"/>
              <a:t>価原子を混ぜ、自由電子を意図的に作ることで、電流が発生することを利用したダイオードをなんと呼ぶか。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上のダイオードにおいて、</a:t>
            </a:r>
            <a:r>
              <a:rPr kumimoji="1" lang="en-US" altLang="ja-JP" sz="1050" dirty="0"/>
              <a:t>5</a:t>
            </a:r>
            <a:r>
              <a:rPr kumimoji="1" lang="ja-JP" altLang="en-US" sz="1050"/>
              <a:t>価原子のことを何と呼ぶか。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インジウムとヒ素はそれぞれ何価原子か。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アノードからカソードへかけた電圧を何と呼ぶか。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上の電圧は、およそいくらのとき電流が発生するか。また、このときの電圧値を何と呼ぶか。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カソードからアノードへかけた電圧を何と呼ぶか。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上の電圧は、およそいくらのとき電流が発生するか。また、このときの電圧値を何と呼ぶか。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整流回路は、順方向・逆方向電圧、いずれを利用した回路か。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定電圧回路は、順方向・逆方向電圧、いずれを利用した回路か。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ja-JP" altLang="en-US" sz="1050"/>
              <a:t>逆方向特性を積極的に利用したダイオードを何と呼ぶか。</a:t>
            </a:r>
            <a:endParaRPr kumimoji="1" lang="en-US" altLang="ja-JP" sz="1050" dirty="0"/>
          </a:p>
          <a:p>
            <a:endParaRPr kumimoji="1" lang="en-US" altLang="ja-JP" sz="1050" dirty="0"/>
          </a:p>
          <a:p>
            <a:endParaRPr kumimoji="1" lang="en-US" altLang="ja-JP" sz="1050" dirty="0"/>
          </a:p>
        </p:txBody>
      </p:sp>
      <p:grpSp>
        <p:nvGrpSpPr>
          <p:cNvPr id="14" name="グループ化 13">
            <a:extLst>
              <a:ext uri="{FF2B5EF4-FFF2-40B4-BE49-F238E27FC236}">
                <a16:creationId xmlns:a16="http://schemas.microsoft.com/office/drawing/2014/main" id="{EBDF3F33-3A6C-AC4F-9F19-62BADE89FD45}"/>
              </a:ext>
            </a:extLst>
          </p:cNvPr>
          <p:cNvGrpSpPr/>
          <p:nvPr/>
        </p:nvGrpSpPr>
        <p:grpSpPr>
          <a:xfrm>
            <a:off x="2537493" y="945310"/>
            <a:ext cx="577366" cy="216335"/>
            <a:chOff x="2224828" y="1887025"/>
            <a:chExt cx="577366" cy="216335"/>
          </a:xfrm>
        </p:grpSpPr>
        <p:cxnSp>
          <p:nvCxnSpPr>
            <p:cNvPr id="188" name="直線コネクタ 187">
              <a:extLst>
                <a:ext uri="{FF2B5EF4-FFF2-40B4-BE49-F238E27FC236}">
                  <a16:creationId xmlns:a16="http://schemas.microsoft.com/office/drawing/2014/main" id="{F8C0FFFE-DEE5-1541-931C-EB5373A121BD}"/>
                </a:ext>
              </a:extLst>
            </p:cNvPr>
            <p:cNvCxnSpPr>
              <a:cxnSpLocks/>
            </p:cNvCxnSpPr>
            <p:nvPr/>
          </p:nvCxnSpPr>
          <p:spPr>
            <a:xfrm>
              <a:off x="2224828" y="1989293"/>
              <a:ext cx="577366"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76" name="三角形 175">
              <a:extLst>
                <a:ext uri="{FF2B5EF4-FFF2-40B4-BE49-F238E27FC236}">
                  <a16:creationId xmlns:a16="http://schemas.microsoft.com/office/drawing/2014/main" id="{A90E60FD-7F9F-7C45-B365-100B9FFFC856}"/>
                </a:ext>
              </a:extLst>
            </p:cNvPr>
            <p:cNvSpPr/>
            <p:nvPr/>
          </p:nvSpPr>
          <p:spPr>
            <a:xfrm rot="5400000">
              <a:off x="2429366" y="1887025"/>
              <a:ext cx="204537" cy="204537"/>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06" name="直線コネクタ 205">
              <a:extLst>
                <a:ext uri="{FF2B5EF4-FFF2-40B4-BE49-F238E27FC236}">
                  <a16:creationId xmlns:a16="http://schemas.microsoft.com/office/drawing/2014/main" id="{579F9160-CBFD-0243-BE7C-49AC73B9309F}"/>
                </a:ext>
              </a:extLst>
            </p:cNvPr>
            <p:cNvCxnSpPr>
              <a:cxnSpLocks/>
            </p:cNvCxnSpPr>
            <p:nvPr/>
          </p:nvCxnSpPr>
          <p:spPr>
            <a:xfrm>
              <a:off x="2639802" y="1887025"/>
              <a:ext cx="0" cy="216335"/>
            </a:xfrm>
            <a:prstGeom prst="line">
              <a:avLst/>
            </a:prstGeom>
            <a:ln w="12700"/>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252756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カギ線コネクタ 27">
            <a:extLst>
              <a:ext uri="{FF2B5EF4-FFF2-40B4-BE49-F238E27FC236}">
                <a16:creationId xmlns:a16="http://schemas.microsoft.com/office/drawing/2014/main" id="{D03C7A8D-EF4C-3F4F-8FBD-2640BB81B5CD}"/>
              </a:ext>
            </a:extLst>
          </p:cNvPr>
          <p:cNvCxnSpPr>
            <a:cxnSpLocks/>
            <a:stCxn id="44" idx="4"/>
            <a:endCxn id="16" idx="2"/>
          </p:cNvCxnSpPr>
          <p:nvPr/>
        </p:nvCxnSpPr>
        <p:spPr>
          <a:xfrm rot="5400000" flipH="1" flipV="1">
            <a:off x="1049573" y="3311319"/>
            <a:ext cx="30780" cy="1013570"/>
          </a:xfrm>
          <a:prstGeom prst="bentConnector3">
            <a:avLst>
              <a:gd name="adj1" fmla="val -742690"/>
            </a:avLst>
          </a:prstGeom>
          <a:ln w="12700"/>
        </p:spPr>
        <p:style>
          <a:lnRef idx="1">
            <a:schemeClr val="dk1"/>
          </a:lnRef>
          <a:fillRef idx="0">
            <a:schemeClr val="dk1"/>
          </a:fillRef>
          <a:effectRef idx="0">
            <a:schemeClr val="dk1"/>
          </a:effectRef>
          <a:fontRef idx="minor">
            <a:schemeClr val="tx1"/>
          </a:fontRef>
        </p:style>
      </p:cxnSp>
      <p:sp>
        <p:nvSpPr>
          <p:cNvPr id="44" name="円/楕円 43">
            <a:extLst>
              <a:ext uri="{FF2B5EF4-FFF2-40B4-BE49-F238E27FC236}">
                <a16:creationId xmlns:a16="http://schemas.microsoft.com/office/drawing/2014/main" id="{4BE86095-AC87-0845-8EC4-1AE05342D629}"/>
              </a:ext>
            </a:extLst>
          </p:cNvPr>
          <p:cNvSpPr/>
          <p:nvPr/>
        </p:nvSpPr>
        <p:spPr>
          <a:xfrm>
            <a:off x="432178" y="3581494"/>
            <a:ext cx="252000" cy="25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a:t>
            </a:r>
            <a:r>
              <a:rPr kumimoji="1" lang="ja-JP" altLang="en-US" sz="1100"/>
              <a:t>電子回路</a:t>
            </a:r>
            <a:r>
              <a:rPr kumimoji="1" lang="en-US" altLang="ja-JP" sz="1100" dirty="0"/>
              <a:t>I </a:t>
            </a:r>
            <a:r>
              <a:rPr kumimoji="1" lang="ja-JP" altLang="en-US" sz="1100"/>
              <a:t>演習問題</a:t>
            </a:r>
            <a:r>
              <a:rPr kumimoji="1" lang="en-US" altLang="ja-JP" sz="1100" dirty="0"/>
              <a:t>: </a:t>
            </a:r>
            <a:r>
              <a:rPr kumimoji="1" lang="ja-JP" altLang="en-US" sz="1100"/>
              <a:t>整流回路と定電圧回路</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87B7183D-8E66-3442-BF5C-9AD0100EA94F}"/>
                  </a:ext>
                </a:extLst>
              </p:cNvPr>
              <p:cNvSpPr txBox="1"/>
              <p:nvPr/>
            </p:nvSpPr>
            <p:spPr>
              <a:xfrm>
                <a:off x="-24277" y="2530397"/>
                <a:ext cx="6858000" cy="415498"/>
              </a:xfrm>
              <a:prstGeom prst="rect">
                <a:avLst/>
              </a:prstGeom>
              <a:noFill/>
            </p:spPr>
            <p:txBody>
              <a:bodyPr wrap="square" rtlCol="0">
                <a:spAutoFit/>
              </a:bodyPr>
              <a:lstStyle/>
              <a:p>
                <a:r>
                  <a:rPr kumimoji="1" lang="ja-JP" altLang="en-US" sz="1050"/>
                  <a:t>以下の回路に交流</a:t>
                </a:r>
                <a:r>
                  <a:rPr kumimoji="1" lang="ja-JP" altLang="en-US" sz="1050" dirty="0"/>
                  <a:t>電源電圧として</a:t>
                </a:r>
                <a14:m>
                  <m:oMath xmlns:m="http://schemas.openxmlformats.org/officeDocument/2006/math">
                    <m:r>
                      <a:rPr kumimoji="1" lang="en-US" altLang="ja-JP" sz="1050" b="0" i="1" smtClean="0">
                        <a:latin typeface="Cambria Math" panose="02040503050406030204" pitchFamily="18" charset="0"/>
                      </a:rPr>
                      <m:t>𝑒</m:t>
                    </m:r>
                    <m:r>
                      <a:rPr kumimoji="1" lang="en-US" altLang="ja-JP" sz="1050" b="0" i="1" smtClean="0">
                        <a:latin typeface="Cambria Math" panose="02040503050406030204" pitchFamily="18" charset="0"/>
                      </a:rPr>
                      <m:t>=1.0</m:t>
                    </m:r>
                    <m:func>
                      <m:funcPr>
                        <m:ctrlPr>
                          <a:rPr kumimoji="1" lang="en-US" altLang="ja-JP" sz="1050" b="0" i="1" smtClean="0">
                            <a:latin typeface="Cambria Math" panose="02040503050406030204" pitchFamily="18" charset="0"/>
                          </a:rPr>
                        </m:ctrlPr>
                      </m:funcPr>
                      <m:fName>
                        <m:r>
                          <m:rPr>
                            <m:sty m:val="p"/>
                          </m:rPr>
                          <a:rPr kumimoji="1" lang="en-US" altLang="ja-JP" sz="1050" b="0" i="0" smtClean="0">
                            <a:latin typeface="Cambria Math" panose="02040503050406030204" pitchFamily="18" charset="0"/>
                          </a:rPr>
                          <m:t>sin</m:t>
                        </m:r>
                      </m:fName>
                      <m:e>
                        <m:r>
                          <a:rPr kumimoji="1" lang="en-US" altLang="ja-JP" sz="1050" b="0" i="1" smtClean="0">
                            <a:latin typeface="Cambria Math" panose="02040503050406030204" pitchFamily="18" charset="0"/>
                          </a:rPr>
                          <m:t>50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func>
                    <m:r>
                      <a:rPr kumimoji="1" lang="en-US" altLang="ja-JP" sz="1050" b="0" i="0" smtClean="0">
                        <a:latin typeface="Cambria Math" panose="02040503050406030204" pitchFamily="18" charset="0"/>
                      </a:rPr>
                      <m:t> </m:t>
                    </m:r>
                  </m:oMath>
                </a14:m>
                <a:r>
                  <a:rPr kumimoji="1" lang="en-US" altLang="ja-JP" sz="1050" dirty="0"/>
                  <a:t>[V]</a:t>
                </a:r>
                <a:r>
                  <a:rPr kumimoji="1" lang="ja-JP" altLang="en-US" sz="1050"/>
                  <a:t>、抵抗</a:t>
                </a:r>
                <a:r>
                  <a:rPr kumimoji="1" lang="en-US" altLang="ja-JP" sz="1050" dirty="0"/>
                  <a:t>R=100[</a:t>
                </a:r>
                <a:r>
                  <a:rPr kumimoji="1" lang="en-US" altLang="ja-JP" sz="1050" dirty="0" err="1"/>
                  <a:t>Ω</a:t>
                </a:r>
                <a:r>
                  <a:rPr kumimoji="1" lang="en-US" altLang="ja-JP" sz="1050" dirty="0"/>
                  <a:t>]</a:t>
                </a:r>
                <a:r>
                  <a:rPr kumimoji="1" lang="ja-JP" altLang="en-US" sz="1050"/>
                  <a:t>を与えた。ダイオードの立ち上がり電圧</a:t>
                </a:r>
                <a:r>
                  <a:rPr kumimoji="1" lang="ja-JP" altLang="en-US" sz="1050" dirty="0"/>
                  <a:t>が</a:t>
                </a:r>
                <a:r>
                  <a:rPr kumimoji="1" lang="en-US" altLang="ja-JP" sz="1050" dirty="0"/>
                  <a:t>0.7[V]</a:t>
                </a:r>
                <a:r>
                  <a:rPr kumimoji="1" lang="ja-JP" altLang="en-US" sz="1050" dirty="0"/>
                  <a:t>のとき</a:t>
                </a:r>
                <a:r>
                  <a:rPr kumimoji="1" lang="ja-JP" altLang="en-US" sz="1050"/>
                  <a:t>、抵抗</a:t>
                </a:r>
                <a:r>
                  <a:rPr kumimoji="1" lang="en-US" altLang="ja-JP" sz="1050" dirty="0"/>
                  <a:t>R</a:t>
                </a:r>
                <a:r>
                  <a:rPr kumimoji="1" lang="ja-JP" altLang="en-US" sz="1050"/>
                  <a:t>に</a:t>
                </a:r>
                <a:r>
                  <a:rPr kumimoji="1" lang="ja-JP" altLang="en-US" sz="1050" dirty="0"/>
                  <a:t>かかる電圧</a:t>
                </a:r>
                <a14:m>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𝑣</m:t>
                        </m:r>
                      </m:e>
                      <m:sub>
                        <m:r>
                          <a:rPr kumimoji="1" lang="en-US" altLang="ja-JP" sz="1050" b="0" i="1" smtClean="0">
                            <a:latin typeface="Cambria Math" panose="02040503050406030204" pitchFamily="18" charset="0"/>
                          </a:rPr>
                          <m:t>𝑅</m:t>
                        </m:r>
                      </m:sub>
                    </m:sSub>
                  </m:oMath>
                </a14:m>
                <a:r>
                  <a:rPr kumimoji="1" lang="ja-JP" altLang="en-US" sz="1050" dirty="0"/>
                  <a:t>、電源電圧</a:t>
                </a:r>
                <a14:m>
                  <m:oMath xmlns:m="http://schemas.openxmlformats.org/officeDocument/2006/math">
                    <m:r>
                      <a:rPr kumimoji="1" lang="en-US" altLang="ja-JP" sz="1050" i="1">
                        <a:latin typeface="Cambria Math" panose="02040503050406030204" pitchFamily="18" charset="0"/>
                      </a:rPr>
                      <m:t>𝑒</m:t>
                    </m:r>
                  </m:oMath>
                </a14:m>
                <a:r>
                  <a:rPr kumimoji="1" lang="ja-JP" altLang="en-US" sz="1050"/>
                  <a:t>の波形を書き、回路に流れる電流の最大値を求めよ。</a:t>
                </a:r>
                <a:endParaRPr kumimoji="1" lang="en-US" altLang="ja-JP" sz="1050" dirty="0"/>
              </a:p>
            </p:txBody>
          </p:sp>
        </mc:Choice>
        <mc:Fallback xmlns="">
          <p:sp>
            <p:nvSpPr>
              <p:cNvPr id="8" name="テキスト ボックス 7">
                <a:extLst>
                  <a:ext uri="{FF2B5EF4-FFF2-40B4-BE49-F238E27FC236}">
                    <a16:creationId xmlns:a16="http://schemas.microsoft.com/office/drawing/2014/main" id="{87B7183D-8E66-3442-BF5C-9AD0100EA94F}"/>
                  </a:ext>
                </a:extLst>
              </p:cNvPr>
              <p:cNvSpPr txBox="1">
                <a:spLocks noRot="1" noChangeAspect="1" noMove="1" noResize="1" noEditPoints="1" noAdjustHandles="1" noChangeArrowheads="1" noChangeShapeType="1" noTextEdit="1"/>
              </p:cNvSpPr>
              <p:nvPr/>
            </p:nvSpPr>
            <p:spPr>
              <a:xfrm>
                <a:off x="-24277" y="2530397"/>
                <a:ext cx="6858000" cy="415498"/>
              </a:xfrm>
              <a:prstGeom prst="rect">
                <a:avLst/>
              </a:prstGeom>
              <a:blipFill>
                <a:blip r:embed="rId3"/>
                <a:stretch>
                  <a:fillRect b="-5882"/>
                </a:stretch>
              </a:blipFill>
            </p:spPr>
            <p:txBody>
              <a:bodyPr/>
              <a:lstStyle/>
              <a:p>
                <a:r>
                  <a:rPr lang="ja-JP" altLang="en-US">
                    <a:noFill/>
                  </a:rPr>
                  <a:t> </a:t>
                </a:r>
              </a:p>
            </p:txBody>
          </p:sp>
        </mc:Fallback>
      </mc:AlternateContent>
      <p:cxnSp>
        <p:nvCxnSpPr>
          <p:cNvPr id="9" name="直線矢印コネクタ 8">
            <a:extLst>
              <a:ext uri="{FF2B5EF4-FFF2-40B4-BE49-F238E27FC236}">
                <a16:creationId xmlns:a16="http://schemas.microsoft.com/office/drawing/2014/main" id="{C48A15A8-DB91-894F-887D-F64968102F2B}"/>
              </a:ext>
            </a:extLst>
          </p:cNvPr>
          <p:cNvCxnSpPr>
            <a:cxnSpLocks/>
          </p:cNvCxnSpPr>
          <p:nvPr/>
        </p:nvCxnSpPr>
        <p:spPr>
          <a:xfrm flipV="1">
            <a:off x="2564394" y="3030421"/>
            <a:ext cx="0" cy="110518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直線矢印コネクタ 9">
            <a:extLst>
              <a:ext uri="{FF2B5EF4-FFF2-40B4-BE49-F238E27FC236}">
                <a16:creationId xmlns:a16="http://schemas.microsoft.com/office/drawing/2014/main" id="{2B1132A5-57D1-8E49-B57D-16E3A6568562}"/>
              </a:ext>
            </a:extLst>
          </p:cNvPr>
          <p:cNvCxnSpPr>
            <a:cxnSpLocks/>
          </p:cNvCxnSpPr>
          <p:nvPr/>
        </p:nvCxnSpPr>
        <p:spPr>
          <a:xfrm flipV="1">
            <a:off x="2351200" y="3592491"/>
            <a:ext cx="1635589"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三角形 12">
            <a:extLst>
              <a:ext uri="{FF2B5EF4-FFF2-40B4-BE49-F238E27FC236}">
                <a16:creationId xmlns:a16="http://schemas.microsoft.com/office/drawing/2014/main" id="{5153E8D3-0B4D-A04E-81F8-B702370BDC40}"/>
              </a:ext>
            </a:extLst>
          </p:cNvPr>
          <p:cNvSpPr/>
          <p:nvPr/>
        </p:nvSpPr>
        <p:spPr>
          <a:xfrm rot="5400000">
            <a:off x="968884" y="3067802"/>
            <a:ext cx="204537" cy="204537"/>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178408B0-6191-7A44-8639-9F68A3BADDF4}"/>
              </a:ext>
            </a:extLst>
          </p:cNvPr>
          <p:cNvCxnSpPr>
            <a:cxnSpLocks/>
          </p:cNvCxnSpPr>
          <p:nvPr/>
        </p:nvCxnSpPr>
        <p:spPr>
          <a:xfrm>
            <a:off x="1179320" y="3067802"/>
            <a:ext cx="0" cy="216335"/>
          </a:xfrm>
          <a:prstGeom prst="line">
            <a:avLst/>
          </a:prstGeom>
          <a:ln w="12700"/>
        </p:spPr>
        <p:style>
          <a:lnRef idx="1">
            <a:schemeClr val="dk1"/>
          </a:lnRef>
          <a:fillRef idx="0">
            <a:schemeClr val="dk1"/>
          </a:fillRef>
          <a:effectRef idx="0">
            <a:schemeClr val="dk1"/>
          </a:effectRef>
          <a:fontRef idx="minor">
            <a:schemeClr val="tx1"/>
          </a:fontRef>
        </p:style>
      </p:cxnSp>
      <p:sp>
        <p:nvSpPr>
          <p:cNvPr id="16" name="正方形/長方形 15">
            <a:extLst>
              <a:ext uri="{FF2B5EF4-FFF2-40B4-BE49-F238E27FC236}">
                <a16:creationId xmlns:a16="http://schemas.microsoft.com/office/drawing/2014/main" id="{5A0A8634-B22C-D042-AED2-69C89B37936B}"/>
              </a:ext>
            </a:extLst>
          </p:cNvPr>
          <p:cNvSpPr/>
          <p:nvPr/>
        </p:nvSpPr>
        <p:spPr>
          <a:xfrm>
            <a:off x="1469479" y="3393641"/>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EC1F2404-606D-0F42-B3CC-632C3F7396E9}"/>
              </a:ext>
            </a:extLst>
          </p:cNvPr>
          <p:cNvSpPr/>
          <p:nvPr/>
        </p:nvSpPr>
        <p:spPr>
          <a:xfrm>
            <a:off x="463596" y="3693546"/>
            <a:ext cx="189779" cy="52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6" name="カギ線コネクタ 25">
            <a:extLst>
              <a:ext uri="{FF2B5EF4-FFF2-40B4-BE49-F238E27FC236}">
                <a16:creationId xmlns:a16="http://schemas.microsoft.com/office/drawing/2014/main" id="{F3C1C3BA-3B63-B445-8926-B6A76B06BDD3}"/>
              </a:ext>
            </a:extLst>
          </p:cNvPr>
          <p:cNvCxnSpPr>
            <a:cxnSpLocks/>
            <a:stCxn id="44" idx="0"/>
            <a:endCxn id="13" idx="3"/>
          </p:cNvCxnSpPr>
          <p:nvPr/>
        </p:nvCxnSpPr>
        <p:spPr>
          <a:xfrm rot="5400000" flipH="1" flipV="1">
            <a:off x="557820" y="3170430"/>
            <a:ext cx="411423" cy="410706"/>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29" name="テキスト ボックス 28">
            <a:extLst>
              <a:ext uri="{FF2B5EF4-FFF2-40B4-BE49-F238E27FC236}">
                <a16:creationId xmlns:a16="http://schemas.microsoft.com/office/drawing/2014/main" id="{F6B7CF55-D7F1-4149-9737-3CE04884060F}"/>
              </a:ext>
            </a:extLst>
          </p:cNvPr>
          <p:cNvSpPr txBox="1"/>
          <p:nvPr/>
        </p:nvSpPr>
        <p:spPr>
          <a:xfrm>
            <a:off x="251733" y="3452280"/>
            <a:ext cx="467638" cy="253916"/>
          </a:xfrm>
          <a:prstGeom prst="rect">
            <a:avLst/>
          </a:prstGeom>
          <a:noFill/>
        </p:spPr>
        <p:txBody>
          <a:bodyPr wrap="square" rtlCol="0">
            <a:spAutoFit/>
          </a:bodyPr>
          <a:lstStyle/>
          <a:p>
            <a:r>
              <a:rPr kumimoji="1" lang="en-US" altLang="ja-JP" sz="1050" dirty="0"/>
              <a:t>e</a:t>
            </a:r>
          </a:p>
        </p:txBody>
      </p:sp>
      <p:sp>
        <p:nvSpPr>
          <p:cNvPr id="30" name="テキスト ボックス 29">
            <a:extLst>
              <a:ext uri="{FF2B5EF4-FFF2-40B4-BE49-F238E27FC236}">
                <a16:creationId xmlns:a16="http://schemas.microsoft.com/office/drawing/2014/main" id="{2C6205A4-7B82-AC44-ABCA-3755BE4F5763}"/>
              </a:ext>
            </a:extLst>
          </p:cNvPr>
          <p:cNvSpPr txBox="1"/>
          <p:nvPr/>
        </p:nvSpPr>
        <p:spPr>
          <a:xfrm>
            <a:off x="1657205" y="3475867"/>
            <a:ext cx="643100" cy="253916"/>
          </a:xfrm>
          <a:prstGeom prst="rect">
            <a:avLst/>
          </a:prstGeom>
          <a:noFill/>
        </p:spPr>
        <p:txBody>
          <a:bodyPr wrap="square" rtlCol="0">
            <a:spAutoFit/>
          </a:bodyPr>
          <a:lstStyle/>
          <a:p>
            <a:r>
              <a:rPr kumimoji="1" lang="en-US" altLang="ja-JP" sz="1050" dirty="0"/>
              <a:t>R</a:t>
            </a:r>
          </a:p>
        </p:txBody>
      </p:sp>
      <p:cxnSp>
        <p:nvCxnSpPr>
          <p:cNvPr id="35" name="カギ線コネクタ 34">
            <a:extLst>
              <a:ext uri="{FF2B5EF4-FFF2-40B4-BE49-F238E27FC236}">
                <a16:creationId xmlns:a16="http://schemas.microsoft.com/office/drawing/2014/main" id="{1012DA71-9EE7-5A48-8DA1-E59E03AB2A3A}"/>
              </a:ext>
            </a:extLst>
          </p:cNvPr>
          <p:cNvCxnSpPr>
            <a:cxnSpLocks/>
            <a:stCxn id="13" idx="0"/>
            <a:endCxn id="16" idx="0"/>
          </p:cNvCxnSpPr>
          <p:nvPr/>
        </p:nvCxnSpPr>
        <p:spPr>
          <a:xfrm>
            <a:off x="1173421" y="3170071"/>
            <a:ext cx="398327" cy="223570"/>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43" name="フリーフォーム 42">
            <a:extLst>
              <a:ext uri="{FF2B5EF4-FFF2-40B4-BE49-F238E27FC236}">
                <a16:creationId xmlns:a16="http://schemas.microsoft.com/office/drawing/2014/main" id="{B097779A-18AB-5C4D-AA0C-DCF330A98911}"/>
              </a:ext>
            </a:extLst>
          </p:cNvPr>
          <p:cNvSpPr/>
          <p:nvPr/>
        </p:nvSpPr>
        <p:spPr>
          <a:xfrm>
            <a:off x="484084" y="3635339"/>
            <a:ext cx="145997" cy="125680"/>
          </a:xfrm>
          <a:custGeom>
            <a:avLst/>
            <a:gdLst>
              <a:gd name="connsiteX0" fmla="*/ 0 w 145997"/>
              <a:gd name="connsiteY0" fmla="*/ 92580 h 125680"/>
              <a:gd name="connsiteX1" fmla="*/ 30736 w 145997"/>
              <a:gd name="connsiteY1" fmla="*/ 371 h 125680"/>
              <a:gd name="connsiteX2" fmla="*/ 92208 w 145997"/>
              <a:gd name="connsiteY2" fmla="*/ 123316 h 125680"/>
              <a:gd name="connsiteX3" fmla="*/ 145997 w 145997"/>
              <a:gd name="connsiteY3" fmla="*/ 69527 h 125680"/>
            </a:gdLst>
            <a:ahLst/>
            <a:cxnLst>
              <a:cxn ang="0">
                <a:pos x="connsiteX0" y="connsiteY0"/>
              </a:cxn>
              <a:cxn ang="0">
                <a:pos x="connsiteX1" y="connsiteY1"/>
              </a:cxn>
              <a:cxn ang="0">
                <a:pos x="connsiteX2" y="connsiteY2"/>
              </a:cxn>
              <a:cxn ang="0">
                <a:pos x="connsiteX3" y="connsiteY3"/>
              </a:cxn>
            </a:cxnLst>
            <a:rect l="l" t="t" r="r" b="b"/>
            <a:pathLst>
              <a:path w="145997" h="125680">
                <a:moveTo>
                  <a:pt x="0" y="92580"/>
                </a:moveTo>
                <a:cubicBezTo>
                  <a:pt x="7684" y="43914"/>
                  <a:pt x="15368" y="-4752"/>
                  <a:pt x="30736" y="371"/>
                </a:cubicBezTo>
                <a:cubicBezTo>
                  <a:pt x="46104" y="5494"/>
                  <a:pt x="72998" y="111790"/>
                  <a:pt x="92208" y="123316"/>
                </a:cubicBezTo>
                <a:cubicBezTo>
                  <a:pt x="111418" y="134842"/>
                  <a:pt x="128707" y="102184"/>
                  <a:pt x="145997" y="69527"/>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テキスト ボックス 55">
            <a:extLst>
              <a:ext uri="{FF2B5EF4-FFF2-40B4-BE49-F238E27FC236}">
                <a16:creationId xmlns:a16="http://schemas.microsoft.com/office/drawing/2014/main" id="{B5BB495A-0DE0-3B4E-900D-F77762A6F1ED}"/>
              </a:ext>
            </a:extLst>
          </p:cNvPr>
          <p:cNvSpPr txBox="1"/>
          <p:nvPr/>
        </p:nvSpPr>
        <p:spPr>
          <a:xfrm>
            <a:off x="2549104" y="2897740"/>
            <a:ext cx="506896" cy="253916"/>
          </a:xfrm>
          <a:prstGeom prst="rect">
            <a:avLst/>
          </a:prstGeom>
          <a:noFill/>
        </p:spPr>
        <p:txBody>
          <a:bodyPr wrap="square" rtlCol="0">
            <a:spAutoFit/>
          </a:bodyPr>
          <a:lstStyle/>
          <a:p>
            <a:r>
              <a:rPr kumimoji="1" lang="en-US" altLang="ja-JP" sz="1050" dirty="0" err="1"/>
              <a:t>v</a:t>
            </a:r>
            <a:r>
              <a:rPr kumimoji="1" lang="en-US" altLang="ja-JP" sz="1050" baseline="-25000" dirty="0" err="1"/>
              <a:t>R</a:t>
            </a:r>
            <a:r>
              <a:rPr kumimoji="1" lang="en-US" altLang="ja-JP" sz="1050" dirty="0"/>
              <a:t>, e</a:t>
            </a:r>
          </a:p>
        </p:txBody>
      </p:sp>
      <p:sp>
        <p:nvSpPr>
          <p:cNvPr id="57" name="テキスト ボックス 56">
            <a:extLst>
              <a:ext uri="{FF2B5EF4-FFF2-40B4-BE49-F238E27FC236}">
                <a16:creationId xmlns:a16="http://schemas.microsoft.com/office/drawing/2014/main" id="{44410522-3D78-C74A-9A6E-CBA94D481355}"/>
              </a:ext>
            </a:extLst>
          </p:cNvPr>
          <p:cNvSpPr txBox="1"/>
          <p:nvPr/>
        </p:nvSpPr>
        <p:spPr>
          <a:xfrm>
            <a:off x="3858972" y="3592653"/>
            <a:ext cx="255633" cy="253916"/>
          </a:xfrm>
          <a:prstGeom prst="rect">
            <a:avLst/>
          </a:prstGeom>
          <a:noFill/>
        </p:spPr>
        <p:txBody>
          <a:bodyPr wrap="square" rtlCol="0">
            <a:spAutoFit/>
          </a:bodyPr>
          <a:lstStyle/>
          <a:p>
            <a:r>
              <a:rPr kumimoji="1" lang="en-US" altLang="ja-JP" sz="1050" dirty="0"/>
              <a:t>t</a:t>
            </a:r>
          </a:p>
        </p:txBody>
      </p:sp>
      <p:sp>
        <p:nvSpPr>
          <p:cNvPr id="61" name="テキスト ボックス 60">
            <a:extLst>
              <a:ext uri="{FF2B5EF4-FFF2-40B4-BE49-F238E27FC236}">
                <a16:creationId xmlns:a16="http://schemas.microsoft.com/office/drawing/2014/main" id="{88AFE3C6-3264-2449-8A1B-722D4A93E70E}"/>
              </a:ext>
            </a:extLst>
          </p:cNvPr>
          <p:cNvSpPr txBox="1"/>
          <p:nvPr/>
        </p:nvSpPr>
        <p:spPr>
          <a:xfrm>
            <a:off x="-24276" y="520335"/>
            <a:ext cx="6858000" cy="415498"/>
          </a:xfrm>
          <a:prstGeom prst="rect">
            <a:avLst/>
          </a:prstGeom>
          <a:noFill/>
        </p:spPr>
        <p:txBody>
          <a:bodyPr wrap="square" rtlCol="0">
            <a:spAutoFit/>
          </a:bodyPr>
          <a:lstStyle/>
          <a:p>
            <a:r>
              <a:rPr kumimoji="1" lang="ja-JP" altLang="en-US" sz="1050"/>
              <a:t>以下の回路において、交流電源電</a:t>
            </a:r>
            <a:r>
              <a:rPr kumimoji="1" lang="en-US" altLang="ja-JP" sz="1050" dirty="0"/>
              <a:t>e</a:t>
            </a:r>
            <a:r>
              <a:rPr kumimoji="1" lang="ja-JP" altLang="en-US" sz="1050"/>
              <a:t>、</a:t>
            </a:r>
            <a:r>
              <a:rPr kumimoji="1" lang="ja-JP" altLang="en-US" sz="1050" dirty="0"/>
              <a:t>ダイオードの</a:t>
            </a:r>
            <a:r>
              <a:rPr kumimoji="1" lang="ja-JP" altLang="en-US" sz="1050"/>
              <a:t>立ち上がり電圧</a:t>
            </a:r>
            <a:r>
              <a:rPr kumimoji="1" lang="en-US" altLang="ja-JP" sz="1050" dirty="0"/>
              <a:t>V</a:t>
            </a:r>
            <a:r>
              <a:rPr kumimoji="1" lang="en-US" altLang="ja-JP" sz="1050" baseline="-25000" dirty="0"/>
              <a:t>D</a:t>
            </a:r>
            <a:r>
              <a:rPr kumimoji="1" lang="ja-JP" altLang="en-US" sz="1050"/>
              <a:t>、抵抗</a:t>
            </a:r>
            <a:r>
              <a:rPr kumimoji="1" lang="en-US" altLang="ja-JP" sz="1050" dirty="0"/>
              <a:t>R</a:t>
            </a:r>
            <a:r>
              <a:rPr kumimoji="1" lang="ja-JP" altLang="en-US" sz="1050"/>
              <a:t>にかかる電圧</a:t>
            </a:r>
            <a:r>
              <a:rPr kumimoji="1" lang="en-US" altLang="ja-JP" sz="1050" dirty="0" err="1"/>
              <a:t>v</a:t>
            </a:r>
            <a:r>
              <a:rPr kumimoji="1" lang="en-US" altLang="ja-JP" sz="1050" baseline="-25000" dirty="0" err="1"/>
              <a:t>R</a:t>
            </a:r>
            <a:r>
              <a:rPr kumimoji="1" lang="ja-JP" altLang="en-US" sz="1050"/>
              <a:t>とする。このとき、</a:t>
            </a:r>
            <a:r>
              <a:rPr kumimoji="1" lang="en-US" altLang="ja-JP" sz="1050" dirty="0" err="1"/>
              <a:t>v</a:t>
            </a:r>
            <a:r>
              <a:rPr kumimoji="1" lang="en-US" altLang="ja-JP" sz="1050" baseline="-25000" dirty="0" err="1"/>
              <a:t>R</a:t>
            </a:r>
            <a:r>
              <a:rPr kumimoji="1" lang="ja-JP" altLang="en-US" sz="1050"/>
              <a:t>ははどのような式で表されるか、記載せよ。</a:t>
            </a:r>
            <a:endParaRPr kumimoji="1" lang="en-US" altLang="ja-JP" sz="1050" baseline="-25000" dirty="0"/>
          </a:p>
        </p:txBody>
      </p:sp>
      <p:cxnSp>
        <p:nvCxnSpPr>
          <p:cNvPr id="81" name="カギ線コネクタ 80">
            <a:extLst>
              <a:ext uri="{FF2B5EF4-FFF2-40B4-BE49-F238E27FC236}">
                <a16:creationId xmlns:a16="http://schemas.microsoft.com/office/drawing/2014/main" id="{5596CE52-E2CD-3C4E-9A9E-752AFFFC87F9}"/>
              </a:ext>
            </a:extLst>
          </p:cNvPr>
          <p:cNvCxnSpPr>
            <a:cxnSpLocks/>
            <a:stCxn id="82" idx="4"/>
            <a:endCxn id="85" idx="2"/>
          </p:cNvCxnSpPr>
          <p:nvPr/>
        </p:nvCxnSpPr>
        <p:spPr>
          <a:xfrm rot="16200000" flipH="1">
            <a:off x="1042645" y="1287929"/>
            <a:ext cx="44636" cy="1013570"/>
          </a:xfrm>
          <a:prstGeom prst="bentConnector3">
            <a:avLst>
              <a:gd name="adj1" fmla="val 612143"/>
            </a:avLst>
          </a:prstGeom>
          <a:ln w="12700"/>
        </p:spPr>
        <p:style>
          <a:lnRef idx="1">
            <a:schemeClr val="dk1"/>
          </a:lnRef>
          <a:fillRef idx="0">
            <a:schemeClr val="dk1"/>
          </a:fillRef>
          <a:effectRef idx="0">
            <a:schemeClr val="dk1"/>
          </a:effectRef>
          <a:fontRef idx="minor">
            <a:schemeClr val="tx1"/>
          </a:fontRef>
        </p:style>
      </p:cxnSp>
      <p:sp>
        <p:nvSpPr>
          <p:cNvPr id="82" name="円/楕円 81">
            <a:extLst>
              <a:ext uri="{FF2B5EF4-FFF2-40B4-BE49-F238E27FC236}">
                <a16:creationId xmlns:a16="http://schemas.microsoft.com/office/drawing/2014/main" id="{53F943CD-2123-0C4B-B538-7E95AAD63138}"/>
              </a:ext>
            </a:extLst>
          </p:cNvPr>
          <p:cNvSpPr/>
          <p:nvPr/>
        </p:nvSpPr>
        <p:spPr>
          <a:xfrm>
            <a:off x="432178" y="1520396"/>
            <a:ext cx="252000" cy="25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三角形 82">
            <a:extLst>
              <a:ext uri="{FF2B5EF4-FFF2-40B4-BE49-F238E27FC236}">
                <a16:creationId xmlns:a16="http://schemas.microsoft.com/office/drawing/2014/main" id="{63A038D7-8344-A643-9385-1A96C2B77AAE}"/>
              </a:ext>
            </a:extLst>
          </p:cNvPr>
          <p:cNvSpPr/>
          <p:nvPr/>
        </p:nvSpPr>
        <p:spPr>
          <a:xfrm rot="5400000">
            <a:off x="968884" y="1006704"/>
            <a:ext cx="204537" cy="204537"/>
          </a:xfrm>
          <a:prstGeom prs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4" name="直線コネクタ 83">
            <a:extLst>
              <a:ext uri="{FF2B5EF4-FFF2-40B4-BE49-F238E27FC236}">
                <a16:creationId xmlns:a16="http://schemas.microsoft.com/office/drawing/2014/main" id="{3B4F8442-8A9B-7E49-880C-EA1AF30A0622}"/>
              </a:ext>
            </a:extLst>
          </p:cNvPr>
          <p:cNvCxnSpPr>
            <a:cxnSpLocks/>
          </p:cNvCxnSpPr>
          <p:nvPr/>
        </p:nvCxnSpPr>
        <p:spPr>
          <a:xfrm>
            <a:off x="1179320" y="1006704"/>
            <a:ext cx="0" cy="216335"/>
          </a:xfrm>
          <a:prstGeom prst="line">
            <a:avLst/>
          </a:prstGeom>
          <a:ln w="12700"/>
        </p:spPr>
        <p:style>
          <a:lnRef idx="1">
            <a:schemeClr val="dk1"/>
          </a:lnRef>
          <a:fillRef idx="0">
            <a:schemeClr val="dk1"/>
          </a:fillRef>
          <a:effectRef idx="0">
            <a:schemeClr val="dk1"/>
          </a:effectRef>
          <a:fontRef idx="minor">
            <a:schemeClr val="tx1"/>
          </a:fontRef>
        </p:style>
      </p:cxnSp>
      <p:sp>
        <p:nvSpPr>
          <p:cNvPr id="85" name="正方形/長方形 84">
            <a:extLst>
              <a:ext uri="{FF2B5EF4-FFF2-40B4-BE49-F238E27FC236}">
                <a16:creationId xmlns:a16="http://schemas.microsoft.com/office/drawing/2014/main" id="{6F9F3A94-958A-274C-83D1-4CFEF859C8D9}"/>
              </a:ext>
            </a:extLst>
          </p:cNvPr>
          <p:cNvSpPr/>
          <p:nvPr/>
        </p:nvSpPr>
        <p:spPr>
          <a:xfrm>
            <a:off x="1469479" y="1407959"/>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96CF978B-C0D2-CE43-B5F8-7124238F9E53}"/>
              </a:ext>
            </a:extLst>
          </p:cNvPr>
          <p:cNvSpPr/>
          <p:nvPr/>
        </p:nvSpPr>
        <p:spPr>
          <a:xfrm>
            <a:off x="463596" y="1632448"/>
            <a:ext cx="189779" cy="52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7" name="カギ線コネクタ 86">
            <a:extLst>
              <a:ext uri="{FF2B5EF4-FFF2-40B4-BE49-F238E27FC236}">
                <a16:creationId xmlns:a16="http://schemas.microsoft.com/office/drawing/2014/main" id="{32C0F219-3AA8-B04D-9BC3-BFC4D9E3137F}"/>
              </a:ext>
            </a:extLst>
          </p:cNvPr>
          <p:cNvCxnSpPr>
            <a:cxnSpLocks/>
            <a:stCxn id="82" idx="0"/>
            <a:endCxn id="83" idx="3"/>
          </p:cNvCxnSpPr>
          <p:nvPr/>
        </p:nvCxnSpPr>
        <p:spPr>
          <a:xfrm rot="5400000" flipH="1" flipV="1">
            <a:off x="557820" y="1109332"/>
            <a:ext cx="411423" cy="410706"/>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88" name="テキスト ボックス 87">
            <a:extLst>
              <a:ext uri="{FF2B5EF4-FFF2-40B4-BE49-F238E27FC236}">
                <a16:creationId xmlns:a16="http://schemas.microsoft.com/office/drawing/2014/main" id="{764C8C3F-C902-E641-9C6C-7E2A917349BA}"/>
              </a:ext>
            </a:extLst>
          </p:cNvPr>
          <p:cNvSpPr txBox="1"/>
          <p:nvPr/>
        </p:nvSpPr>
        <p:spPr>
          <a:xfrm>
            <a:off x="251733" y="1391182"/>
            <a:ext cx="467638" cy="253916"/>
          </a:xfrm>
          <a:prstGeom prst="rect">
            <a:avLst/>
          </a:prstGeom>
          <a:noFill/>
        </p:spPr>
        <p:txBody>
          <a:bodyPr wrap="square" rtlCol="0">
            <a:spAutoFit/>
          </a:bodyPr>
          <a:lstStyle/>
          <a:p>
            <a:r>
              <a:rPr kumimoji="1" lang="en-US" altLang="ja-JP" sz="1050" dirty="0"/>
              <a:t>e</a:t>
            </a:r>
          </a:p>
        </p:txBody>
      </p:sp>
      <p:sp>
        <p:nvSpPr>
          <p:cNvPr id="89" name="テキスト ボックス 88">
            <a:extLst>
              <a:ext uri="{FF2B5EF4-FFF2-40B4-BE49-F238E27FC236}">
                <a16:creationId xmlns:a16="http://schemas.microsoft.com/office/drawing/2014/main" id="{DA20E63B-CD09-AB4F-8BE2-5BEE29661EF5}"/>
              </a:ext>
            </a:extLst>
          </p:cNvPr>
          <p:cNvSpPr txBox="1"/>
          <p:nvPr/>
        </p:nvSpPr>
        <p:spPr>
          <a:xfrm>
            <a:off x="1645433" y="1539039"/>
            <a:ext cx="326598" cy="253916"/>
          </a:xfrm>
          <a:prstGeom prst="rect">
            <a:avLst/>
          </a:prstGeom>
          <a:noFill/>
        </p:spPr>
        <p:txBody>
          <a:bodyPr wrap="square" rtlCol="0">
            <a:spAutoFit/>
          </a:bodyPr>
          <a:lstStyle/>
          <a:p>
            <a:r>
              <a:rPr kumimoji="1" lang="en-US" altLang="ja-JP" sz="1050" dirty="0"/>
              <a:t>R</a:t>
            </a:r>
          </a:p>
        </p:txBody>
      </p:sp>
      <p:cxnSp>
        <p:nvCxnSpPr>
          <p:cNvPr id="92" name="カギ線コネクタ 91">
            <a:extLst>
              <a:ext uri="{FF2B5EF4-FFF2-40B4-BE49-F238E27FC236}">
                <a16:creationId xmlns:a16="http://schemas.microsoft.com/office/drawing/2014/main" id="{51737FD8-502C-A543-916D-3BF0391384EA}"/>
              </a:ext>
            </a:extLst>
          </p:cNvPr>
          <p:cNvCxnSpPr>
            <a:cxnSpLocks/>
            <a:stCxn id="83" idx="0"/>
            <a:endCxn id="85" idx="0"/>
          </p:cNvCxnSpPr>
          <p:nvPr/>
        </p:nvCxnSpPr>
        <p:spPr>
          <a:xfrm>
            <a:off x="1173421" y="1108973"/>
            <a:ext cx="398327" cy="298986"/>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93" name="フリーフォーム 92">
            <a:extLst>
              <a:ext uri="{FF2B5EF4-FFF2-40B4-BE49-F238E27FC236}">
                <a16:creationId xmlns:a16="http://schemas.microsoft.com/office/drawing/2014/main" id="{10F7F8EC-5C7D-0F4B-B5A3-BDE6CFC0FB25}"/>
              </a:ext>
            </a:extLst>
          </p:cNvPr>
          <p:cNvSpPr/>
          <p:nvPr/>
        </p:nvSpPr>
        <p:spPr>
          <a:xfrm>
            <a:off x="484084" y="1574241"/>
            <a:ext cx="145997" cy="125680"/>
          </a:xfrm>
          <a:custGeom>
            <a:avLst/>
            <a:gdLst>
              <a:gd name="connsiteX0" fmla="*/ 0 w 145997"/>
              <a:gd name="connsiteY0" fmla="*/ 92580 h 125680"/>
              <a:gd name="connsiteX1" fmla="*/ 30736 w 145997"/>
              <a:gd name="connsiteY1" fmla="*/ 371 h 125680"/>
              <a:gd name="connsiteX2" fmla="*/ 92208 w 145997"/>
              <a:gd name="connsiteY2" fmla="*/ 123316 h 125680"/>
              <a:gd name="connsiteX3" fmla="*/ 145997 w 145997"/>
              <a:gd name="connsiteY3" fmla="*/ 69527 h 125680"/>
            </a:gdLst>
            <a:ahLst/>
            <a:cxnLst>
              <a:cxn ang="0">
                <a:pos x="connsiteX0" y="connsiteY0"/>
              </a:cxn>
              <a:cxn ang="0">
                <a:pos x="connsiteX1" y="connsiteY1"/>
              </a:cxn>
              <a:cxn ang="0">
                <a:pos x="connsiteX2" y="connsiteY2"/>
              </a:cxn>
              <a:cxn ang="0">
                <a:pos x="connsiteX3" y="connsiteY3"/>
              </a:cxn>
            </a:cxnLst>
            <a:rect l="l" t="t" r="r" b="b"/>
            <a:pathLst>
              <a:path w="145997" h="125680">
                <a:moveTo>
                  <a:pt x="0" y="92580"/>
                </a:moveTo>
                <a:cubicBezTo>
                  <a:pt x="7684" y="43914"/>
                  <a:pt x="15368" y="-4752"/>
                  <a:pt x="30736" y="371"/>
                </a:cubicBezTo>
                <a:cubicBezTo>
                  <a:pt x="46104" y="5494"/>
                  <a:pt x="72998" y="111790"/>
                  <a:pt x="92208" y="123316"/>
                </a:cubicBezTo>
                <a:cubicBezTo>
                  <a:pt x="111418" y="134842"/>
                  <a:pt x="128707" y="102184"/>
                  <a:pt x="145997" y="69527"/>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テキスト ボックス 93">
            <a:extLst>
              <a:ext uri="{FF2B5EF4-FFF2-40B4-BE49-F238E27FC236}">
                <a16:creationId xmlns:a16="http://schemas.microsoft.com/office/drawing/2014/main" id="{F6E91CA0-1431-3D4F-9382-14625D692EEE}"/>
              </a:ext>
            </a:extLst>
          </p:cNvPr>
          <p:cNvSpPr txBox="1"/>
          <p:nvPr/>
        </p:nvSpPr>
        <p:spPr>
          <a:xfrm>
            <a:off x="927788" y="1200477"/>
            <a:ext cx="468007" cy="253916"/>
          </a:xfrm>
          <a:prstGeom prst="rect">
            <a:avLst/>
          </a:prstGeom>
          <a:noFill/>
        </p:spPr>
        <p:txBody>
          <a:bodyPr wrap="square" rtlCol="0">
            <a:spAutoFit/>
          </a:bodyPr>
          <a:lstStyle/>
          <a:p>
            <a:r>
              <a:rPr kumimoji="1" lang="en-US" altLang="ja-JP" sz="1050" dirty="0"/>
              <a:t>V</a:t>
            </a:r>
            <a:r>
              <a:rPr kumimoji="1" lang="en-US" altLang="ja-JP" sz="1050" baseline="-25000" dirty="0"/>
              <a:t>D</a:t>
            </a:r>
          </a:p>
        </p:txBody>
      </p:sp>
      <p:sp>
        <p:nvSpPr>
          <p:cNvPr id="95" name="テキスト ボックス 94">
            <a:extLst>
              <a:ext uri="{FF2B5EF4-FFF2-40B4-BE49-F238E27FC236}">
                <a16:creationId xmlns:a16="http://schemas.microsoft.com/office/drawing/2014/main" id="{663D1B0B-226E-4A48-97B4-DBE5F35BF04A}"/>
              </a:ext>
            </a:extLst>
          </p:cNvPr>
          <p:cNvSpPr txBox="1"/>
          <p:nvPr/>
        </p:nvSpPr>
        <p:spPr>
          <a:xfrm>
            <a:off x="1642511" y="1249241"/>
            <a:ext cx="322412" cy="253916"/>
          </a:xfrm>
          <a:prstGeom prst="rect">
            <a:avLst/>
          </a:prstGeom>
          <a:noFill/>
        </p:spPr>
        <p:txBody>
          <a:bodyPr wrap="square" rtlCol="0">
            <a:spAutoFit/>
          </a:bodyPr>
          <a:lstStyle/>
          <a:p>
            <a:r>
              <a:rPr kumimoji="1" lang="en-US" altLang="ja-JP" sz="1050" dirty="0" err="1"/>
              <a:t>v</a:t>
            </a:r>
            <a:r>
              <a:rPr kumimoji="1" lang="en-US" altLang="ja-JP" sz="1050" baseline="-25000" dirty="0" err="1"/>
              <a:t>R</a:t>
            </a:r>
            <a:endParaRPr kumimoji="1" lang="en-US" altLang="ja-JP" sz="1050" baseline="-25000" dirty="0"/>
          </a:p>
        </p:txBody>
      </p:sp>
      <p:sp>
        <p:nvSpPr>
          <p:cNvPr id="102" name="テキスト ボックス 101">
            <a:extLst>
              <a:ext uri="{FF2B5EF4-FFF2-40B4-BE49-F238E27FC236}">
                <a16:creationId xmlns:a16="http://schemas.microsoft.com/office/drawing/2014/main" id="{A6482B59-2295-6E4F-97AE-7CC29AC23DC8}"/>
              </a:ext>
            </a:extLst>
          </p:cNvPr>
          <p:cNvSpPr txBox="1"/>
          <p:nvPr/>
        </p:nvSpPr>
        <p:spPr>
          <a:xfrm>
            <a:off x="0" y="5843284"/>
            <a:ext cx="6858000" cy="415498"/>
          </a:xfrm>
          <a:prstGeom prst="rect">
            <a:avLst/>
          </a:prstGeom>
          <a:noFill/>
        </p:spPr>
        <p:txBody>
          <a:bodyPr wrap="square" rtlCol="0">
            <a:spAutoFit/>
          </a:bodyPr>
          <a:lstStyle/>
          <a:p>
            <a:r>
              <a:rPr kumimoji="1" lang="ja-JP" altLang="en-US" sz="1050"/>
              <a:t>以下の</a:t>
            </a:r>
            <a:r>
              <a:rPr kumimoji="1" lang="ja-JP" altLang="en-US" sz="1050" dirty="0"/>
              <a:t>回路において、</a:t>
            </a:r>
            <a:r>
              <a:rPr kumimoji="1" lang="ja-JP" altLang="en-US" sz="1050"/>
              <a:t>電源電圧</a:t>
            </a:r>
            <a:r>
              <a:rPr kumimoji="1" lang="en-US" altLang="ja-JP" sz="1050" dirty="0"/>
              <a:t>E=15V</a:t>
            </a:r>
            <a:r>
              <a:rPr kumimoji="1" lang="ja-JP" altLang="en-US" sz="1050" dirty="0" err="1"/>
              <a:t>、</a:t>
            </a:r>
            <a:r>
              <a:rPr kumimoji="1" lang="ja-JP" altLang="en-US" sz="1050" dirty="0"/>
              <a:t>抵抗</a:t>
            </a:r>
            <a:r>
              <a:rPr kumimoji="1" lang="en-US" altLang="ja-JP" sz="1050" dirty="0"/>
              <a:t>R=500Ω</a:t>
            </a:r>
            <a:r>
              <a:rPr kumimoji="1" lang="ja-JP" altLang="en-US" sz="1050" dirty="0"/>
              <a:t>であり、ツェナーダイオードの</a:t>
            </a:r>
            <a:r>
              <a:rPr kumimoji="1" lang="ja-JP" altLang="en-US" sz="1050"/>
              <a:t>降伏電圧</a:t>
            </a:r>
            <a:r>
              <a:rPr kumimoji="1" lang="en-US" altLang="ja-JP" sz="1050" dirty="0" err="1"/>
              <a:t>Vz</a:t>
            </a:r>
            <a:r>
              <a:rPr kumimoji="1" lang="en-US" altLang="ja-JP" sz="1050" dirty="0"/>
              <a:t>=10V</a:t>
            </a:r>
            <a:r>
              <a:rPr kumimoji="1" lang="ja-JP" altLang="en-US" sz="1050"/>
              <a:t>であり、</a:t>
            </a:r>
            <a:r>
              <a:rPr kumimoji="1" lang="en-US" altLang="ja-JP" sz="1050" dirty="0"/>
              <a:t>I</a:t>
            </a:r>
            <a:r>
              <a:rPr kumimoji="1" lang="en-US" altLang="ja-JP" sz="1050" baseline="-25000" dirty="0"/>
              <a:t>L</a:t>
            </a:r>
            <a:r>
              <a:rPr kumimoji="1" lang="ja-JP" altLang="en-US" sz="1050" dirty="0"/>
              <a:t>が</a:t>
            </a:r>
            <a:r>
              <a:rPr kumimoji="1" lang="en-US" altLang="ja-JP" sz="1050" dirty="0"/>
              <a:t>6mA</a:t>
            </a:r>
            <a:r>
              <a:rPr kumimoji="1" lang="ja-JP" altLang="en-US" sz="1050" dirty="0"/>
              <a:t>であった。ツェナーダイオードに流れる電流</a:t>
            </a:r>
            <a:r>
              <a:rPr kumimoji="1" lang="en-US" altLang="ja-JP" sz="1050" dirty="0"/>
              <a:t>I</a:t>
            </a:r>
            <a:r>
              <a:rPr kumimoji="1" lang="en-US" altLang="ja-JP" sz="1050" baseline="-25000" dirty="0"/>
              <a:t>Z</a:t>
            </a:r>
            <a:r>
              <a:rPr kumimoji="1" lang="ja-JP" altLang="en-US" sz="1050" dirty="0" err="1"/>
              <a:t>、</a:t>
            </a:r>
            <a:r>
              <a:rPr kumimoji="1" lang="ja-JP" altLang="en-US" sz="1050"/>
              <a:t>出力電圧</a:t>
            </a:r>
            <a:r>
              <a:rPr kumimoji="1" lang="en-US" altLang="ja-JP" sz="1050" dirty="0"/>
              <a:t>Vo</a:t>
            </a:r>
            <a:r>
              <a:rPr kumimoji="1" lang="ja-JP" altLang="en-US" sz="1050"/>
              <a:t>、抵抗にかかる電圧</a:t>
            </a:r>
            <a:r>
              <a:rPr kumimoji="1" lang="en-US" altLang="ja-JP" sz="1050" dirty="0"/>
              <a:t>V</a:t>
            </a:r>
            <a:r>
              <a:rPr kumimoji="1" lang="en-US" altLang="ja-JP" sz="1050" baseline="-25000" dirty="0"/>
              <a:t>R</a:t>
            </a:r>
            <a:r>
              <a:rPr kumimoji="1" lang="ja-JP" altLang="en-US" sz="1050"/>
              <a:t>は</a:t>
            </a:r>
            <a:r>
              <a:rPr kumimoji="1" lang="ja-JP" altLang="en-US" sz="1050" dirty="0"/>
              <a:t>いくらとなる</a:t>
            </a:r>
            <a:r>
              <a:rPr kumimoji="1" lang="ja-JP" altLang="en-US" sz="1050"/>
              <a:t>か。</a:t>
            </a:r>
            <a:endParaRPr kumimoji="1" lang="en-US" altLang="ja-JP" sz="1050" dirty="0"/>
          </a:p>
        </p:txBody>
      </p:sp>
      <p:sp>
        <p:nvSpPr>
          <p:cNvPr id="103" name="正方形/長方形 102">
            <a:extLst>
              <a:ext uri="{FF2B5EF4-FFF2-40B4-BE49-F238E27FC236}">
                <a16:creationId xmlns:a16="http://schemas.microsoft.com/office/drawing/2014/main" id="{96462A53-A142-8949-ADDF-9DBDCB3B1A1C}"/>
              </a:ext>
            </a:extLst>
          </p:cNvPr>
          <p:cNvSpPr/>
          <p:nvPr/>
        </p:nvSpPr>
        <p:spPr>
          <a:xfrm>
            <a:off x="1367603" y="6658945"/>
            <a:ext cx="204537" cy="4090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三角形 104">
            <a:extLst>
              <a:ext uri="{FF2B5EF4-FFF2-40B4-BE49-F238E27FC236}">
                <a16:creationId xmlns:a16="http://schemas.microsoft.com/office/drawing/2014/main" id="{0591F6C2-3ECC-A74E-BA5E-5B23B25C62A7}"/>
              </a:ext>
            </a:extLst>
          </p:cNvPr>
          <p:cNvSpPr/>
          <p:nvPr/>
        </p:nvSpPr>
        <p:spPr>
          <a:xfrm>
            <a:off x="1367201" y="7527786"/>
            <a:ext cx="204537" cy="204537"/>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6" name="直線コネクタ 105">
            <a:extLst>
              <a:ext uri="{FF2B5EF4-FFF2-40B4-BE49-F238E27FC236}">
                <a16:creationId xmlns:a16="http://schemas.microsoft.com/office/drawing/2014/main" id="{B7779108-F46A-0D42-9A25-38F2D5350197}"/>
              </a:ext>
            </a:extLst>
          </p:cNvPr>
          <p:cNvCxnSpPr>
            <a:cxnSpLocks/>
          </p:cNvCxnSpPr>
          <p:nvPr/>
        </p:nvCxnSpPr>
        <p:spPr>
          <a:xfrm flipH="1">
            <a:off x="1350830" y="7523068"/>
            <a:ext cx="244359"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09" name="グループ化 108">
            <a:extLst>
              <a:ext uri="{FF2B5EF4-FFF2-40B4-BE49-F238E27FC236}">
                <a16:creationId xmlns:a16="http://schemas.microsoft.com/office/drawing/2014/main" id="{91F65123-1B8C-B040-9573-AAEF717BCB3B}"/>
              </a:ext>
            </a:extLst>
          </p:cNvPr>
          <p:cNvGrpSpPr/>
          <p:nvPr/>
        </p:nvGrpSpPr>
        <p:grpSpPr>
          <a:xfrm>
            <a:off x="422213" y="7377657"/>
            <a:ext cx="203439" cy="52135"/>
            <a:chOff x="939561" y="2273970"/>
            <a:chExt cx="203439" cy="52135"/>
          </a:xfrm>
        </p:grpSpPr>
        <p:cxnSp>
          <p:nvCxnSpPr>
            <p:cNvPr id="110" name="直線コネクタ 109">
              <a:extLst>
                <a:ext uri="{FF2B5EF4-FFF2-40B4-BE49-F238E27FC236}">
                  <a16:creationId xmlns:a16="http://schemas.microsoft.com/office/drawing/2014/main" id="{FB5D66DF-CAFE-B141-B696-39B6B5EE59CD}"/>
                </a:ext>
              </a:extLst>
            </p:cNvPr>
            <p:cNvCxnSpPr>
              <a:cxnSpLocks/>
            </p:cNvCxnSpPr>
            <p:nvPr/>
          </p:nvCxnSpPr>
          <p:spPr>
            <a:xfrm flipH="1">
              <a:off x="939561" y="2273970"/>
              <a:ext cx="203439"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11" name="直線コネクタ 110">
              <a:extLst>
                <a:ext uri="{FF2B5EF4-FFF2-40B4-BE49-F238E27FC236}">
                  <a16:creationId xmlns:a16="http://schemas.microsoft.com/office/drawing/2014/main" id="{8FA7873B-7DE1-B045-A021-77BDA2795E46}"/>
                </a:ext>
              </a:extLst>
            </p:cNvPr>
            <p:cNvCxnSpPr>
              <a:cxnSpLocks/>
            </p:cNvCxnSpPr>
            <p:nvPr/>
          </p:nvCxnSpPr>
          <p:spPr>
            <a:xfrm flipH="1">
              <a:off x="990600" y="2326105"/>
              <a:ext cx="109268" cy="0"/>
            </a:xfrm>
            <a:prstGeom prst="line">
              <a:avLst/>
            </a:prstGeom>
            <a:ln w="12700"/>
          </p:spPr>
          <p:style>
            <a:lnRef idx="1">
              <a:schemeClr val="dk1"/>
            </a:lnRef>
            <a:fillRef idx="0">
              <a:schemeClr val="dk1"/>
            </a:fillRef>
            <a:effectRef idx="0">
              <a:schemeClr val="dk1"/>
            </a:effectRef>
            <a:fontRef idx="minor">
              <a:schemeClr val="tx1"/>
            </a:fontRef>
          </p:style>
        </p:cxnSp>
      </p:grpSp>
      <p:sp>
        <p:nvSpPr>
          <p:cNvPr id="112" name="正方形/長方形 111">
            <a:extLst>
              <a:ext uri="{FF2B5EF4-FFF2-40B4-BE49-F238E27FC236}">
                <a16:creationId xmlns:a16="http://schemas.microsoft.com/office/drawing/2014/main" id="{958DCA9C-067C-2E4E-96E2-82DEB7E22853}"/>
              </a:ext>
            </a:extLst>
          </p:cNvPr>
          <p:cNvSpPr/>
          <p:nvPr/>
        </p:nvSpPr>
        <p:spPr>
          <a:xfrm>
            <a:off x="431560" y="7377657"/>
            <a:ext cx="189779" cy="521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4" name="直線コネクタ 113">
            <a:extLst>
              <a:ext uri="{FF2B5EF4-FFF2-40B4-BE49-F238E27FC236}">
                <a16:creationId xmlns:a16="http://schemas.microsoft.com/office/drawing/2014/main" id="{B6B03777-DBFE-2E42-8E03-C47D45071615}"/>
              </a:ext>
            </a:extLst>
          </p:cNvPr>
          <p:cNvCxnSpPr>
            <a:cxnSpLocks/>
            <a:stCxn id="150" idx="0"/>
            <a:endCxn id="105" idx="3"/>
          </p:cNvCxnSpPr>
          <p:nvPr/>
        </p:nvCxnSpPr>
        <p:spPr>
          <a:xfrm flipH="1" flipV="1">
            <a:off x="1469470" y="7732323"/>
            <a:ext cx="2054" cy="309893"/>
          </a:xfrm>
          <a:prstGeom prst="line">
            <a:avLst/>
          </a:prstGeom>
          <a:ln w="12700"/>
        </p:spPr>
        <p:style>
          <a:lnRef idx="1">
            <a:schemeClr val="dk1"/>
          </a:lnRef>
          <a:fillRef idx="0">
            <a:schemeClr val="dk1"/>
          </a:fillRef>
          <a:effectRef idx="0">
            <a:schemeClr val="dk1"/>
          </a:effectRef>
          <a:fontRef idx="minor">
            <a:schemeClr val="tx1"/>
          </a:fontRef>
        </p:style>
      </p:cxnSp>
      <p:cxnSp>
        <p:nvCxnSpPr>
          <p:cNvPr id="115" name="カギ線コネクタ 114">
            <a:extLst>
              <a:ext uri="{FF2B5EF4-FFF2-40B4-BE49-F238E27FC236}">
                <a16:creationId xmlns:a16="http://schemas.microsoft.com/office/drawing/2014/main" id="{185C3337-75EB-AA4B-B28C-62A20B459DD1}"/>
              </a:ext>
            </a:extLst>
          </p:cNvPr>
          <p:cNvCxnSpPr>
            <a:cxnSpLocks/>
            <a:stCxn id="112" idx="2"/>
            <a:endCxn id="150" idx="2"/>
          </p:cNvCxnSpPr>
          <p:nvPr/>
        </p:nvCxnSpPr>
        <p:spPr>
          <a:xfrm rot="16200000" flipH="1">
            <a:off x="656773" y="7299464"/>
            <a:ext cx="648429" cy="909074"/>
          </a:xfrm>
          <a:prstGeom prst="bentConnector2">
            <a:avLst/>
          </a:prstGeom>
          <a:ln w="12700"/>
        </p:spPr>
        <p:style>
          <a:lnRef idx="1">
            <a:schemeClr val="dk1"/>
          </a:lnRef>
          <a:fillRef idx="0">
            <a:schemeClr val="dk1"/>
          </a:fillRef>
          <a:effectRef idx="0">
            <a:schemeClr val="dk1"/>
          </a:effectRef>
          <a:fontRef idx="minor">
            <a:schemeClr val="tx1"/>
          </a:fontRef>
        </p:style>
      </p:cxnSp>
      <p:sp>
        <p:nvSpPr>
          <p:cNvPr id="116" name="テキスト ボックス 115">
            <a:extLst>
              <a:ext uri="{FF2B5EF4-FFF2-40B4-BE49-F238E27FC236}">
                <a16:creationId xmlns:a16="http://schemas.microsoft.com/office/drawing/2014/main" id="{9FC1A908-42D5-C34B-9BF4-2B1E635BC437}"/>
              </a:ext>
            </a:extLst>
          </p:cNvPr>
          <p:cNvSpPr txBox="1"/>
          <p:nvPr/>
        </p:nvSpPr>
        <p:spPr>
          <a:xfrm>
            <a:off x="222148" y="7273870"/>
            <a:ext cx="193969" cy="253916"/>
          </a:xfrm>
          <a:prstGeom prst="rect">
            <a:avLst/>
          </a:prstGeom>
          <a:noFill/>
        </p:spPr>
        <p:txBody>
          <a:bodyPr wrap="square" rtlCol="0">
            <a:spAutoFit/>
          </a:bodyPr>
          <a:lstStyle/>
          <a:p>
            <a:r>
              <a:rPr kumimoji="1" lang="en-US" altLang="ja-JP" sz="1050" dirty="0"/>
              <a:t>E</a:t>
            </a:r>
          </a:p>
        </p:txBody>
      </p:sp>
      <p:sp>
        <p:nvSpPr>
          <p:cNvPr id="117" name="テキスト ボックス 116">
            <a:extLst>
              <a:ext uri="{FF2B5EF4-FFF2-40B4-BE49-F238E27FC236}">
                <a16:creationId xmlns:a16="http://schemas.microsoft.com/office/drawing/2014/main" id="{6F735DB4-2A05-9D4D-AF64-70CE459DFCFB}"/>
              </a:ext>
            </a:extLst>
          </p:cNvPr>
          <p:cNvSpPr txBox="1"/>
          <p:nvPr/>
        </p:nvSpPr>
        <p:spPr>
          <a:xfrm>
            <a:off x="1523069" y="6733314"/>
            <a:ext cx="244359" cy="253916"/>
          </a:xfrm>
          <a:prstGeom prst="rect">
            <a:avLst/>
          </a:prstGeom>
          <a:noFill/>
        </p:spPr>
        <p:txBody>
          <a:bodyPr wrap="square" rtlCol="0">
            <a:spAutoFit/>
          </a:bodyPr>
          <a:lstStyle/>
          <a:p>
            <a:r>
              <a:rPr kumimoji="1" lang="en-US" altLang="ja-JP" sz="1050" dirty="0"/>
              <a:t>R</a:t>
            </a:r>
            <a:endParaRPr kumimoji="1" lang="en-US" altLang="ja-JP" sz="1050" baseline="-25000" dirty="0"/>
          </a:p>
        </p:txBody>
      </p:sp>
      <p:sp>
        <p:nvSpPr>
          <p:cNvPr id="118" name="テキスト ボックス 117">
            <a:extLst>
              <a:ext uri="{FF2B5EF4-FFF2-40B4-BE49-F238E27FC236}">
                <a16:creationId xmlns:a16="http://schemas.microsoft.com/office/drawing/2014/main" id="{2F32DD7E-A869-AD4A-926F-5F1DACDFFC16}"/>
              </a:ext>
            </a:extLst>
          </p:cNvPr>
          <p:cNvSpPr txBox="1"/>
          <p:nvPr/>
        </p:nvSpPr>
        <p:spPr>
          <a:xfrm>
            <a:off x="1062827" y="7393785"/>
            <a:ext cx="298278" cy="253916"/>
          </a:xfrm>
          <a:prstGeom prst="rect">
            <a:avLst/>
          </a:prstGeom>
          <a:noFill/>
        </p:spPr>
        <p:txBody>
          <a:bodyPr wrap="square" rtlCol="0">
            <a:spAutoFit/>
          </a:bodyPr>
          <a:lstStyle/>
          <a:p>
            <a:r>
              <a:rPr kumimoji="1" lang="en-US" altLang="ja-JP" sz="1050" dirty="0"/>
              <a:t>I</a:t>
            </a:r>
            <a:r>
              <a:rPr kumimoji="1" lang="en-US" altLang="ja-JP" sz="1050" baseline="-25000" dirty="0"/>
              <a:t>Z</a:t>
            </a:r>
          </a:p>
        </p:txBody>
      </p:sp>
      <p:sp>
        <p:nvSpPr>
          <p:cNvPr id="126" name="テキスト ボックス 125">
            <a:extLst>
              <a:ext uri="{FF2B5EF4-FFF2-40B4-BE49-F238E27FC236}">
                <a16:creationId xmlns:a16="http://schemas.microsoft.com/office/drawing/2014/main" id="{1042478B-539F-0C4B-A0AC-5548D151D7F3}"/>
              </a:ext>
            </a:extLst>
          </p:cNvPr>
          <p:cNvSpPr txBox="1"/>
          <p:nvPr/>
        </p:nvSpPr>
        <p:spPr>
          <a:xfrm>
            <a:off x="2093429" y="7542598"/>
            <a:ext cx="359023" cy="253916"/>
          </a:xfrm>
          <a:prstGeom prst="rect">
            <a:avLst/>
          </a:prstGeom>
          <a:noFill/>
        </p:spPr>
        <p:txBody>
          <a:bodyPr wrap="square" rtlCol="0">
            <a:spAutoFit/>
          </a:bodyPr>
          <a:lstStyle/>
          <a:p>
            <a:r>
              <a:rPr kumimoji="1" lang="en-US" altLang="ja-JP" sz="1050" dirty="0"/>
              <a:t>V</a:t>
            </a:r>
            <a:r>
              <a:rPr kumimoji="1" lang="en-US" altLang="ja-JP" sz="1050" baseline="-25000" dirty="0"/>
              <a:t>o</a:t>
            </a:r>
          </a:p>
        </p:txBody>
      </p:sp>
      <p:cxnSp>
        <p:nvCxnSpPr>
          <p:cNvPr id="130" name="直線矢印コネクタ 129">
            <a:extLst>
              <a:ext uri="{FF2B5EF4-FFF2-40B4-BE49-F238E27FC236}">
                <a16:creationId xmlns:a16="http://schemas.microsoft.com/office/drawing/2014/main" id="{E43F63DD-F5C2-D148-85E5-BCED80F21A71}"/>
              </a:ext>
            </a:extLst>
          </p:cNvPr>
          <p:cNvCxnSpPr>
            <a:cxnSpLocks/>
          </p:cNvCxnSpPr>
          <p:nvPr/>
        </p:nvCxnSpPr>
        <p:spPr>
          <a:xfrm>
            <a:off x="1280539" y="7403722"/>
            <a:ext cx="0" cy="2758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791F4139-5852-2140-8835-999D4643382E}"/>
              </a:ext>
            </a:extLst>
          </p:cNvPr>
          <p:cNvCxnSpPr>
            <a:cxnSpLocks/>
          </p:cNvCxnSpPr>
          <p:nvPr/>
        </p:nvCxnSpPr>
        <p:spPr>
          <a:xfrm flipH="1" flipV="1">
            <a:off x="1590710" y="7522819"/>
            <a:ext cx="1" cy="10334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50" name="円/楕円 149">
            <a:extLst>
              <a:ext uri="{FF2B5EF4-FFF2-40B4-BE49-F238E27FC236}">
                <a16:creationId xmlns:a16="http://schemas.microsoft.com/office/drawing/2014/main" id="{B1843AA1-1DB1-6F4C-8C4D-FAFA731C9C61}"/>
              </a:ext>
            </a:extLst>
          </p:cNvPr>
          <p:cNvSpPr/>
          <p:nvPr/>
        </p:nvSpPr>
        <p:spPr>
          <a:xfrm>
            <a:off x="1435524" y="8042216"/>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4" name="直線コネクタ 153">
            <a:extLst>
              <a:ext uri="{FF2B5EF4-FFF2-40B4-BE49-F238E27FC236}">
                <a16:creationId xmlns:a16="http://schemas.microsoft.com/office/drawing/2014/main" id="{1D6CB876-F3F5-D44D-8FB5-6272767874F7}"/>
              </a:ext>
            </a:extLst>
          </p:cNvPr>
          <p:cNvCxnSpPr>
            <a:cxnSpLocks/>
            <a:stCxn id="157" idx="0"/>
            <a:endCxn id="103" idx="2"/>
          </p:cNvCxnSpPr>
          <p:nvPr/>
        </p:nvCxnSpPr>
        <p:spPr>
          <a:xfrm flipH="1" flipV="1">
            <a:off x="1469872" y="7068018"/>
            <a:ext cx="1652" cy="154310"/>
          </a:xfrm>
          <a:prstGeom prst="line">
            <a:avLst/>
          </a:prstGeom>
          <a:ln w="12700"/>
        </p:spPr>
        <p:style>
          <a:lnRef idx="1">
            <a:schemeClr val="dk1"/>
          </a:lnRef>
          <a:fillRef idx="0">
            <a:schemeClr val="dk1"/>
          </a:fillRef>
          <a:effectRef idx="0">
            <a:schemeClr val="dk1"/>
          </a:effectRef>
          <a:fontRef idx="minor">
            <a:schemeClr val="tx1"/>
          </a:fontRef>
        </p:style>
      </p:cxnSp>
      <p:sp>
        <p:nvSpPr>
          <p:cNvPr id="157" name="円/楕円 156">
            <a:extLst>
              <a:ext uri="{FF2B5EF4-FFF2-40B4-BE49-F238E27FC236}">
                <a16:creationId xmlns:a16="http://schemas.microsoft.com/office/drawing/2014/main" id="{FF3AF150-E7FB-4D43-BBCC-740B7ADE5D60}"/>
              </a:ext>
            </a:extLst>
          </p:cNvPr>
          <p:cNvSpPr/>
          <p:nvPr/>
        </p:nvSpPr>
        <p:spPr>
          <a:xfrm>
            <a:off x="1435524" y="7222328"/>
            <a:ext cx="72000" cy="720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0" name="直線コネクタ 159">
            <a:extLst>
              <a:ext uri="{FF2B5EF4-FFF2-40B4-BE49-F238E27FC236}">
                <a16:creationId xmlns:a16="http://schemas.microsoft.com/office/drawing/2014/main" id="{A724B451-D9ED-AF42-8F90-E9246CE73E8B}"/>
              </a:ext>
            </a:extLst>
          </p:cNvPr>
          <p:cNvCxnSpPr>
            <a:cxnSpLocks/>
            <a:stCxn id="105" idx="0"/>
            <a:endCxn id="157" idx="4"/>
          </p:cNvCxnSpPr>
          <p:nvPr/>
        </p:nvCxnSpPr>
        <p:spPr>
          <a:xfrm flipV="1">
            <a:off x="1469470" y="7294328"/>
            <a:ext cx="2054" cy="233458"/>
          </a:xfrm>
          <a:prstGeom prst="line">
            <a:avLst/>
          </a:prstGeom>
          <a:ln w="12700"/>
        </p:spPr>
        <p:style>
          <a:lnRef idx="1">
            <a:schemeClr val="dk1"/>
          </a:lnRef>
          <a:fillRef idx="0">
            <a:schemeClr val="dk1"/>
          </a:fillRef>
          <a:effectRef idx="0">
            <a:schemeClr val="dk1"/>
          </a:effectRef>
          <a:fontRef idx="minor">
            <a:schemeClr val="tx1"/>
          </a:fontRef>
        </p:style>
      </p:cxnSp>
      <p:cxnSp>
        <p:nvCxnSpPr>
          <p:cNvPr id="161" name="直線コネクタ 160">
            <a:extLst>
              <a:ext uri="{FF2B5EF4-FFF2-40B4-BE49-F238E27FC236}">
                <a16:creationId xmlns:a16="http://schemas.microsoft.com/office/drawing/2014/main" id="{9B3431A8-2427-094A-B45A-859ABAE8A245}"/>
              </a:ext>
            </a:extLst>
          </p:cNvPr>
          <p:cNvCxnSpPr>
            <a:cxnSpLocks/>
            <a:stCxn id="168" idx="2"/>
            <a:endCxn id="157" idx="6"/>
          </p:cNvCxnSpPr>
          <p:nvPr/>
        </p:nvCxnSpPr>
        <p:spPr>
          <a:xfrm flipH="1">
            <a:off x="1507524" y="7258328"/>
            <a:ext cx="562689" cy="0"/>
          </a:xfrm>
          <a:prstGeom prst="line">
            <a:avLst/>
          </a:prstGeom>
          <a:ln w="12700"/>
        </p:spPr>
        <p:style>
          <a:lnRef idx="1">
            <a:schemeClr val="dk1"/>
          </a:lnRef>
          <a:fillRef idx="0">
            <a:schemeClr val="dk1"/>
          </a:fillRef>
          <a:effectRef idx="0">
            <a:schemeClr val="dk1"/>
          </a:effectRef>
          <a:fontRef idx="minor">
            <a:schemeClr val="tx1"/>
          </a:fontRef>
        </p:style>
      </p:cxnSp>
      <p:cxnSp>
        <p:nvCxnSpPr>
          <p:cNvPr id="164" name="カギ線コネクタ 163">
            <a:extLst>
              <a:ext uri="{FF2B5EF4-FFF2-40B4-BE49-F238E27FC236}">
                <a16:creationId xmlns:a16="http://schemas.microsoft.com/office/drawing/2014/main" id="{ADE3EDB4-B668-DD46-B588-F9963AEB1FF6}"/>
              </a:ext>
            </a:extLst>
          </p:cNvPr>
          <p:cNvCxnSpPr>
            <a:cxnSpLocks/>
            <a:stCxn id="103" idx="0"/>
            <a:endCxn id="112" idx="0"/>
          </p:cNvCxnSpPr>
          <p:nvPr/>
        </p:nvCxnSpPr>
        <p:spPr>
          <a:xfrm rot="16200000" flipH="1" flipV="1">
            <a:off x="638805" y="6546590"/>
            <a:ext cx="718712" cy="943422"/>
          </a:xfrm>
          <a:prstGeom prst="bentConnector3">
            <a:avLst>
              <a:gd name="adj1" fmla="val -31807"/>
            </a:avLst>
          </a:prstGeom>
          <a:ln w="12700"/>
        </p:spPr>
        <p:style>
          <a:lnRef idx="1">
            <a:schemeClr val="dk1"/>
          </a:lnRef>
          <a:fillRef idx="0">
            <a:schemeClr val="dk1"/>
          </a:fillRef>
          <a:effectRef idx="0">
            <a:schemeClr val="dk1"/>
          </a:effectRef>
          <a:fontRef idx="minor">
            <a:schemeClr val="tx1"/>
          </a:fontRef>
        </p:style>
      </p:cxnSp>
      <p:sp>
        <p:nvSpPr>
          <p:cNvPr id="168" name="円/楕円 167">
            <a:extLst>
              <a:ext uri="{FF2B5EF4-FFF2-40B4-BE49-F238E27FC236}">
                <a16:creationId xmlns:a16="http://schemas.microsoft.com/office/drawing/2014/main" id="{D03E2B77-311A-334B-A30C-233130E9CDE6}"/>
              </a:ext>
            </a:extLst>
          </p:cNvPr>
          <p:cNvSpPr/>
          <p:nvPr/>
        </p:nvSpPr>
        <p:spPr>
          <a:xfrm>
            <a:off x="2070213" y="7222328"/>
            <a:ext cx="72000" cy="7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円/楕円 168">
            <a:extLst>
              <a:ext uri="{FF2B5EF4-FFF2-40B4-BE49-F238E27FC236}">
                <a16:creationId xmlns:a16="http://schemas.microsoft.com/office/drawing/2014/main" id="{081CC089-D46D-7B45-AE2D-F73076231351}"/>
              </a:ext>
            </a:extLst>
          </p:cNvPr>
          <p:cNvSpPr/>
          <p:nvPr/>
        </p:nvSpPr>
        <p:spPr>
          <a:xfrm>
            <a:off x="2070213" y="8042216"/>
            <a:ext cx="72000" cy="7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2" name="直線コネクタ 171">
            <a:extLst>
              <a:ext uri="{FF2B5EF4-FFF2-40B4-BE49-F238E27FC236}">
                <a16:creationId xmlns:a16="http://schemas.microsoft.com/office/drawing/2014/main" id="{4CC60B17-0D1B-044D-A840-98A33214CF8F}"/>
              </a:ext>
            </a:extLst>
          </p:cNvPr>
          <p:cNvCxnSpPr>
            <a:cxnSpLocks/>
            <a:stCxn id="169" idx="2"/>
            <a:endCxn id="150" idx="6"/>
          </p:cNvCxnSpPr>
          <p:nvPr/>
        </p:nvCxnSpPr>
        <p:spPr>
          <a:xfrm flipH="1">
            <a:off x="1507524" y="8078216"/>
            <a:ext cx="562689" cy="0"/>
          </a:xfrm>
          <a:prstGeom prst="line">
            <a:avLst/>
          </a:prstGeom>
          <a:ln w="12700"/>
        </p:spPr>
        <p:style>
          <a:lnRef idx="1">
            <a:schemeClr val="dk1"/>
          </a:lnRef>
          <a:fillRef idx="0">
            <a:schemeClr val="dk1"/>
          </a:fillRef>
          <a:effectRef idx="0">
            <a:schemeClr val="dk1"/>
          </a:effectRef>
          <a:fontRef idx="minor">
            <a:schemeClr val="tx1"/>
          </a:fontRef>
        </p:style>
      </p:cxnSp>
      <p:sp>
        <p:nvSpPr>
          <p:cNvPr id="177" name="テキスト ボックス 176">
            <a:extLst>
              <a:ext uri="{FF2B5EF4-FFF2-40B4-BE49-F238E27FC236}">
                <a16:creationId xmlns:a16="http://schemas.microsoft.com/office/drawing/2014/main" id="{5E4AF104-972A-5544-9D98-8E575EB912FF}"/>
              </a:ext>
            </a:extLst>
          </p:cNvPr>
          <p:cNvSpPr txBox="1"/>
          <p:nvPr/>
        </p:nvSpPr>
        <p:spPr>
          <a:xfrm>
            <a:off x="1058426" y="6630409"/>
            <a:ext cx="298278" cy="253916"/>
          </a:xfrm>
          <a:prstGeom prst="rect">
            <a:avLst/>
          </a:prstGeom>
          <a:noFill/>
        </p:spPr>
        <p:txBody>
          <a:bodyPr wrap="square" rtlCol="0">
            <a:spAutoFit/>
          </a:bodyPr>
          <a:lstStyle/>
          <a:p>
            <a:r>
              <a:rPr kumimoji="1" lang="en-US" altLang="ja-JP" sz="1050" dirty="0"/>
              <a:t>I</a:t>
            </a:r>
            <a:endParaRPr kumimoji="1" lang="en-US" altLang="ja-JP" sz="1050" baseline="-25000" dirty="0"/>
          </a:p>
        </p:txBody>
      </p:sp>
      <p:cxnSp>
        <p:nvCxnSpPr>
          <p:cNvPr id="178" name="直線矢印コネクタ 177">
            <a:extLst>
              <a:ext uri="{FF2B5EF4-FFF2-40B4-BE49-F238E27FC236}">
                <a16:creationId xmlns:a16="http://schemas.microsoft.com/office/drawing/2014/main" id="{EB4BE8D4-C5A8-5143-BFA0-95B97F51BB4F}"/>
              </a:ext>
            </a:extLst>
          </p:cNvPr>
          <p:cNvCxnSpPr>
            <a:cxnSpLocks/>
          </p:cNvCxnSpPr>
          <p:nvPr/>
        </p:nvCxnSpPr>
        <p:spPr>
          <a:xfrm>
            <a:off x="1276138" y="6640346"/>
            <a:ext cx="0" cy="275833"/>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1" name="直線矢印コネクタ 180">
            <a:extLst>
              <a:ext uri="{FF2B5EF4-FFF2-40B4-BE49-F238E27FC236}">
                <a16:creationId xmlns:a16="http://schemas.microsoft.com/office/drawing/2014/main" id="{03950CA2-5A65-1449-B221-B08AE1E61087}"/>
              </a:ext>
            </a:extLst>
          </p:cNvPr>
          <p:cNvCxnSpPr>
            <a:cxnSpLocks/>
          </p:cNvCxnSpPr>
          <p:nvPr/>
        </p:nvCxnSpPr>
        <p:spPr>
          <a:xfrm>
            <a:off x="1674016" y="7167877"/>
            <a:ext cx="350572"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5" name="テキスト ボックス 184">
            <a:extLst>
              <a:ext uri="{FF2B5EF4-FFF2-40B4-BE49-F238E27FC236}">
                <a16:creationId xmlns:a16="http://schemas.microsoft.com/office/drawing/2014/main" id="{F653F97B-2D59-0843-A870-B5DE768A69DC}"/>
              </a:ext>
            </a:extLst>
          </p:cNvPr>
          <p:cNvSpPr txBox="1"/>
          <p:nvPr/>
        </p:nvSpPr>
        <p:spPr>
          <a:xfrm>
            <a:off x="1698214" y="6941060"/>
            <a:ext cx="298278" cy="253916"/>
          </a:xfrm>
          <a:prstGeom prst="rect">
            <a:avLst/>
          </a:prstGeom>
          <a:noFill/>
        </p:spPr>
        <p:txBody>
          <a:bodyPr wrap="square" rtlCol="0">
            <a:spAutoFit/>
          </a:bodyPr>
          <a:lstStyle/>
          <a:p>
            <a:r>
              <a:rPr kumimoji="1" lang="en-US" altLang="ja-JP" sz="1050" dirty="0"/>
              <a:t>I</a:t>
            </a:r>
            <a:r>
              <a:rPr kumimoji="1" lang="en-US" altLang="ja-JP" sz="1050" baseline="-25000" dirty="0"/>
              <a:t>L</a:t>
            </a:r>
          </a:p>
        </p:txBody>
      </p:sp>
      <p:cxnSp>
        <p:nvCxnSpPr>
          <p:cNvPr id="187" name="直線矢印コネクタ 186">
            <a:extLst>
              <a:ext uri="{FF2B5EF4-FFF2-40B4-BE49-F238E27FC236}">
                <a16:creationId xmlns:a16="http://schemas.microsoft.com/office/drawing/2014/main" id="{786DD006-D269-DA43-A208-B1739D7E9009}"/>
              </a:ext>
            </a:extLst>
          </p:cNvPr>
          <p:cNvCxnSpPr>
            <a:cxnSpLocks/>
          </p:cNvCxnSpPr>
          <p:nvPr/>
        </p:nvCxnSpPr>
        <p:spPr>
          <a:xfrm flipV="1">
            <a:off x="2106213" y="7358777"/>
            <a:ext cx="0" cy="63008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3" name="円/楕円 192">
            <a:extLst>
              <a:ext uri="{FF2B5EF4-FFF2-40B4-BE49-F238E27FC236}">
                <a16:creationId xmlns:a16="http://schemas.microsoft.com/office/drawing/2014/main" id="{76C5E7A9-DC13-7943-AF0A-5F5DAE2ED01C}"/>
              </a:ext>
            </a:extLst>
          </p:cNvPr>
          <p:cNvSpPr/>
          <p:nvPr/>
        </p:nvSpPr>
        <p:spPr>
          <a:xfrm>
            <a:off x="2073626" y="6394865"/>
            <a:ext cx="72000" cy="720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4" name="直線コネクタ 193">
            <a:extLst>
              <a:ext uri="{FF2B5EF4-FFF2-40B4-BE49-F238E27FC236}">
                <a16:creationId xmlns:a16="http://schemas.microsoft.com/office/drawing/2014/main" id="{63C12DA6-3A76-AB43-826B-BE5916FCAF4F}"/>
              </a:ext>
            </a:extLst>
          </p:cNvPr>
          <p:cNvCxnSpPr>
            <a:cxnSpLocks/>
            <a:stCxn id="193" idx="2"/>
          </p:cNvCxnSpPr>
          <p:nvPr/>
        </p:nvCxnSpPr>
        <p:spPr>
          <a:xfrm flipH="1" flipV="1">
            <a:off x="1469469" y="6430205"/>
            <a:ext cx="604157" cy="660"/>
          </a:xfrm>
          <a:prstGeom prst="line">
            <a:avLst/>
          </a:prstGeom>
          <a:ln w="12700">
            <a:prstDash val="dash"/>
          </a:ln>
        </p:spPr>
        <p:style>
          <a:lnRef idx="1">
            <a:schemeClr val="dk1"/>
          </a:lnRef>
          <a:fillRef idx="0">
            <a:schemeClr val="dk1"/>
          </a:fillRef>
          <a:effectRef idx="0">
            <a:schemeClr val="dk1"/>
          </a:effectRef>
          <a:fontRef idx="minor">
            <a:schemeClr val="tx1"/>
          </a:fontRef>
        </p:style>
      </p:cxnSp>
      <p:cxnSp>
        <p:nvCxnSpPr>
          <p:cNvPr id="198" name="直線矢印コネクタ 197">
            <a:extLst>
              <a:ext uri="{FF2B5EF4-FFF2-40B4-BE49-F238E27FC236}">
                <a16:creationId xmlns:a16="http://schemas.microsoft.com/office/drawing/2014/main" id="{38A41D4F-71C0-C148-977D-538F6D3C6ED0}"/>
              </a:ext>
            </a:extLst>
          </p:cNvPr>
          <p:cNvCxnSpPr>
            <a:cxnSpLocks/>
          </p:cNvCxnSpPr>
          <p:nvPr/>
        </p:nvCxnSpPr>
        <p:spPr>
          <a:xfrm flipV="1">
            <a:off x="2106213" y="6514563"/>
            <a:ext cx="0" cy="63008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9" name="テキスト ボックス 198">
            <a:extLst>
              <a:ext uri="{FF2B5EF4-FFF2-40B4-BE49-F238E27FC236}">
                <a16:creationId xmlns:a16="http://schemas.microsoft.com/office/drawing/2014/main" id="{25414BEB-E426-BA4F-844C-380ACECB66A8}"/>
              </a:ext>
            </a:extLst>
          </p:cNvPr>
          <p:cNvSpPr txBox="1"/>
          <p:nvPr/>
        </p:nvSpPr>
        <p:spPr>
          <a:xfrm>
            <a:off x="2092757" y="6744345"/>
            <a:ext cx="359023" cy="253916"/>
          </a:xfrm>
          <a:prstGeom prst="rect">
            <a:avLst/>
          </a:prstGeom>
          <a:noFill/>
        </p:spPr>
        <p:txBody>
          <a:bodyPr wrap="square" rtlCol="0">
            <a:spAutoFit/>
          </a:bodyPr>
          <a:lstStyle/>
          <a:p>
            <a:r>
              <a:rPr kumimoji="1" lang="en-US" altLang="ja-JP" sz="1050" dirty="0"/>
              <a:t>V</a:t>
            </a:r>
            <a:r>
              <a:rPr kumimoji="1" lang="en-US" altLang="ja-JP" sz="1050" baseline="-25000" dirty="0"/>
              <a:t>R</a:t>
            </a:r>
          </a:p>
        </p:txBody>
      </p:sp>
      <p:sp>
        <p:nvSpPr>
          <p:cNvPr id="201" name="テキスト ボックス 200">
            <a:extLst>
              <a:ext uri="{FF2B5EF4-FFF2-40B4-BE49-F238E27FC236}">
                <a16:creationId xmlns:a16="http://schemas.microsoft.com/office/drawing/2014/main" id="{577F4397-28D7-9641-8AFC-9BD6FA76156C}"/>
              </a:ext>
            </a:extLst>
          </p:cNvPr>
          <p:cNvSpPr txBox="1"/>
          <p:nvPr/>
        </p:nvSpPr>
        <p:spPr>
          <a:xfrm>
            <a:off x="0" y="8763218"/>
            <a:ext cx="6858000" cy="253916"/>
          </a:xfrm>
          <a:prstGeom prst="rect">
            <a:avLst/>
          </a:prstGeom>
          <a:noFill/>
        </p:spPr>
        <p:txBody>
          <a:bodyPr wrap="square" rtlCol="0">
            <a:spAutoFit/>
          </a:bodyPr>
          <a:lstStyle/>
          <a:p>
            <a:r>
              <a:rPr kumimoji="1" lang="ja-JP" altLang="en-US" sz="1050"/>
              <a:t>上の回路の名称を述べ、この回路が有する利点を述べよ。</a:t>
            </a:r>
            <a:endParaRPr kumimoji="1" lang="en-US" altLang="ja-JP" sz="1050" dirty="0"/>
          </a:p>
        </p:txBody>
      </p:sp>
      <p:sp>
        <p:nvSpPr>
          <p:cNvPr id="202" name="テキスト ボックス 201">
            <a:extLst>
              <a:ext uri="{FF2B5EF4-FFF2-40B4-BE49-F238E27FC236}">
                <a16:creationId xmlns:a16="http://schemas.microsoft.com/office/drawing/2014/main" id="{7788B3E5-31A7-024F-AB20-2F996697CA81}"/>
              </a:ext>
            </a:extLst>
          </p:cNvPr>
          <p:cNvSpPr txBox="1"/>
          <p:nvPr/>
        </p:nvSpPr>
        <p:spPr>
          <a:xfrm>
            <a:off x="0" y="4741659"/>
            <a:ext cx="6858000" cy="253916"/>
          </a:xfrm>
          <a:prstGeom prst="rect">
            <a:avLst/>
          </a:prstGeom>
          <a:noFill/>
        </p:spPr>
        <p:txBody>
          <a:bodyPr wrap="square" rtlCol="0">
            <a:spAutoFit/>
          </a:bodyPr>
          <a:lstStyle/>
          <a:p>
            <a:r>
              <a:rPr kumimoji="1" lang="ja-JP" altLang="en-US" sz="1050"/>
              <a:t>上の回路の名称を述べよ。</a:t>
            </a:r>
            <a:endParaRPr kumimoji="1" lang="en-US" altLang="ja-JP" sz="1050" dirty="0"/>
          </a:p>
        </p:txBody>
      </p:sp>
      <p:sp>
        <p:nvSpPr>
          <p:cNvPr id="203" name="テキスト ボックス 202">
            <a:extLst>
              <a:ext uri="{FF2B5EF4-FFF2-40B4-BE49-F238E27FC236}">
                <a16:creationId xmlns:a16="http://schemas.microsoft.com/office/drawing/2014/main" id="{0CD1B003-CC8A-4F47-9695-F66A055E4C9F}"/>
              </a:ext>
            </a:extLst>
          </p:cNvPr>
          <p:cNvSpPr txBox="1"/>
          <p:nvPr/>
        </p:nvSpPr>
        <p:spPr>
          <a:xfrm>
            <a:off x="4350636" y="2956965"/>
            <a:ext cx="1538183" cy="253916"/>
          </a:xfrm>
          <a:prstGeom prst="rect">
            <a:avLst/>
          </a:prstGeom>
          <a:noFill/>
        </p:spPr>
        <p:txBody>
          <a:bodyPr wrap="square" rtlCol="0">
            <a:spAutoFit/>
          </a:bodyPr>
          <a:lstStyle/>
          <a:p>
            <a:r>
              <a:rPr kumimoji="1" lang="ja-JP" altLang="en-US" sz="1050"/>
              <a:t>電流の最大値：</a:t>
            </a:r>
            <a:endParaRPr kumimoji="1" lang="en-US" altLang="ja-JP" sz="1050" dirty="0"/>
          </a:p>
        </p:txBody>
      </p:sp>
    </p:spTree>
    <p:extLst>
      <p:ext uri="{BB962C8B-B14F-4D97-AF65-F5344CB8AC3E}">
        <p14:creationId xmlns:p14="http://schemas.microsoft.com/office/powerpoint/2010/main" val="42060114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正方形/長方形 73">
            <a:extLst>
              <a:ext uri="{FF2B5EF4-FFF2-40B4-BE49-F238E27FC236}">
                <a16:creationId xmlns:a16="http://schemas.microsoft.com/office/drawing/2014/main" id="{210E4AB7-DBD9-1345-BD2F-A9A09F9A3CC9}"/>
              </a:ext>
            </a:extLst>
          </p:cNvPr>
          <p:cNvSpPr/>
          <p:nvPr/>
        </p:nvSpPr>
        <p:spPr>
          <a:xfrm>
            <a:off x="1426679" y="2049773"/>
            <a:ext cx="5363403" cy="210478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6" name="正方形/長方形 75">
            <a:extLst>
              <a:ext uri="{FF2B5EF4-FFF2-40B4-BE49-F238E27FC236}">
                <a16:creationId xmlns:a16="http://schemas.microsoft.com/office/drawing/2014/main" id="{519562DD-E587-334A-8F1E-1F5A8DFFFBD5}"/>
              </a:ext>
            </a:extLst>
          </p:cNvPr>
          <p:cNvSpPr/>
          <p:nvPr/>
        </p:nvSpPr>
        <p:spPr>
          <a:xfrm>
            <a:off x="38101" y="2049772"/>
            <a:ext cx="1313622" cy="210478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a:t>電子回路</a:t>
            </a:r>
            <a:r>
              <a:rPr kumimoji="1" lang="en-US" altLang="ja-JP" sz="1100" dirty="0"/>
              <a:t>I</a:t>
            </a:r>
            <a:r>
              <a:rPr kumimoji="1" lang="ja-JP" altLang="en-US" sz="1100"/>
              <a:t>  トランジスタによる</a:t>
            </a:r>
            <a:r>
              <a:rPr kumimoji="1" lang="en-US" altLang="ja-JP" sz="1100" dirty="0"/>
              <a:t>NOT, NOR, NAND</a:t>
            </a:r>
            <a:r>
              <a:rPr kumimoji="1" lang="ja-JP" altLang="en-US" sz="1100"/>
              <a:t>素子</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61" name="テキスト ボックス 60">
            <a:extLst>
              <a:ext uri="{FF2B5EF4-FFF2-40B4-BE49-F238E27FC236}">
                <a16:creationId xmlns:a16="http://schemas.microsoft.com/office/drawing/2014/main" id="{88AFE3C6-3264-2449-8A1B-722D4A93E70E}"/>
              </a:ext>
            </a:extLst>
          </p:cNvPr>
          <p:cNvSpPr txBox="1"/>
          <p:nvPr/>
        </p:nvSpPr>
        <p:spPr>
          <a:xfrm>
            <a:off x="-24276" y="480579"/>
            <a:ext cx="6858000" cy="253916"/>
          </a:xfrm>
          <a:prstGeom prst="rect">
            <a:avLst/>
          </a:prstGeom>
          <a:noFill/>
        </p:spPr>
        <p:txBody>
          <a:bodyPr wrap="square" rtlCol="0">
            <a:spAutoFit/>
          </a:bodyPr>
          <a:lstStyle/>
          <a:p>
            <a:r>
              <a:rPr kumimoji="1" lang="ja-JP" altLang="en-US" sz="1050"/>
              <a:t>復習：トランジスタについて</a:t>
            </a:r>
            <a:endParaRPr kumimoji="1" lang="en-US" altLang="ja-JP" sz="1050" dirty="0"/>
          </a:p>
        </p:txBody>
      </p:sp>
      <p:sp>
        <p:nvSpPr>
          <p:cNvPr id="70" name="正方形/長方形 69">
            <a:extLst>
              <a:ext uri="{FF2B5EF4-FFF2-40B4-BE49-F238E27FC236}">
                <a16:creationId xmlns:a16="http://schemas.microsoft.com/office/drawing/2014/main" id="{F7601AB8-39FC-744A-91AA-372C03741115}"/>
              </a:ext>
            </a:extLst>
          </p:cNvPr>
          <p:cNvSpPr/>
          <p:nvPr/>
        </p:nvSpPr>
        <p:spPr>
          <a:xfrm>
            <a:off x="38102" y="735489"/>
            <a:ext cx="1517870" cy="93593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1" name="テキスト ボックス 70">
            <a:extLst>
              <a:ext uri="{FF2B5EF4-FFF2-40B4-BE49-F238E27FC236}">
                <a16:creationId xmlns:a16="http://schemas.microsoft.com/office/drawing/2014/main" id="{E67FD830-5F2A-C642-A7F7-4D0A56092FAA}"/>
              </a:ext>
            </a:extLst>
          </p:cNvPr>
          <p:cNvSpPr txBox="1"/>
          <p:nvPr/>
        </p:nvSpPr>
        <p:spPr>
          <a:xfrm>
            <a:off x="0" y="2034393"/>
            <a:ext cx="1700837" cy="253916"/>
          </a:xfrm>
          <a:prstGeom prst="rect">
            <a:avLst/>
          </a:prstGeom>
          <a:noFill/>
        </p:spPr>
        <p:txBody>
          <a:bodyPr wrap="square" rtlCol="0">
            <a:spAutoFit/>
          </a:bodyPr>
          <a:lstStyle/>
          <a:p>
            <a:r>
              <a:rPr kumimoji="1" lang="en-US" altLang="ja-JP" sz="1050" dirty="0"/>
              <a:t>NOT</a:t>
            </a:r>
            <a:r>
              <a:rPr kumimoji="1" lang="ja-JP" altLang="en-US" sz="1050"/>
              <a:t>素子（論理回路）</a:t>
            </a:r>
            <a:endParaRPr kumimoji="1" lang="en-US" altLang="ja-JP" sz="1050" dirty="0"/>
          </a:p>
        </p:txBody>
      </p:sp>
      <p:graphicFrame>
        <p:nvGraphicFramePr>
          <p:cNvPr id="72" name="表 71">
            <a:extLst>
              <a:ext uri="{FF2B5EF4-FFF2-40B4-BE49-F238E27FC236}">
                <a16:creationId xmlns:a16="http://schemas.microsoft.com/office/drawing/2014/main" id="{530343E1-8EDF-0741-A128-163F297618BC}"/>
              </a:ext>
            </a:extLst>
          </p:cNvPr>
          <p:cNvGraphicFramePr>
            <a:graphicFrameLocks noGrp="1"/>
          </p:cNvGraphicFramePr>
          <p:nvPr>
            <p:extLst/>
          </p:nvPr>
        </p:nvGraphicFramePr>
        <p:xfrm>
          <a:off x="1811817" y="3420983"/>
          <a:ext cx="1008000" cy="648000"/>
        </p:xfrm>
        <a:graphic>
          <a:graphicData uri="http://schemas.openxmlformats.org/drawingml/2006/table">
            <a:tbl>
              <a:tblPr firstRow="1" bandRow="1">
                <a:tableStyleId>{5940675A-B579-460E-94D1-54222C63F5DA}</a:tableStyleId>
              </a:tblPr>
              <a:tblGrid>
                <a:gridCol w="504000">
                  <a:extLst>
                    <a:ext uri="{9D8B030D-6E8A-4147-A177-3AD203B41FA5}">
                      <a16:colId xmlns:a16="http://schemas.microsoft.com/office/drawing/2014/main" val="879895841"/>
                    </a:ext>
                  </a:extLst>
                </a:gridCol>
                <a:gridCol w="504000">
                  <a:extLst>
                    <a:ext uri="{9D8B030D-6E8A-4147-A177-3AD203B41FA5}">
                      <a16:colId xmlns:a16="http://schemas.microsoft.com/office/drawing/2014/main" val="3265789789"/>
                    </a:ext>
                  </a:extLst>
                </a:gridCol>
              </a:tblGrid>
              <a:tr h="216000">
                <a:tc>
                  <a:txBody>
                    <a:bodyPr/>
                    <a:lstStyle/>
                    <a:p>
                      <a:r>
                        <a:rPr kumimoji="1" lang="en-US" altLang="ja-JP" sz="1100" dirty="0"/>
                        <a:t>V</a:t>
                      </a:r>
                      <a:r>
                        <a:rPr kumimoji="1" lang="en-US" altLang="ja-JP" sz="1100" baseline="-25000" dirty="0"/>
                        <a:t>A</a:t>
                      </a:r>
                      <a:r>
                        <a:rPr kumimoji="1" lang="en-US" altLang="ja-JP" sz="1100" baseline="0" dirty="0"/>
                        <a:t>[V]</a:t>
                      </a:r>
                      <a:endParaRPr kumimoji="1" lang="ja-JP" altLang="en-US" sz="1100" baseline="0" dirty="0"/>
                    </a:p>
                  </a:txBody>
                  <a:tcPr marL="72000" marT="0" marB="0"/>
                </a:tc>
                <a:tc>
                  <a:txBody>
                    <a:bodyPr/>
                    <a:lstStyle/>
                    <a:p>
                      <a:r>
                        <a:rPr kumimoji="1" lang="en-US" altLang="ja-JP" sz="1100" dirty="0"/>
                        <a:t>V</a:t>
                      </a:r>
                      <a:r>
                        <a:rPr kumimoji="1" lang="en-US" altLang="ja-JP" sz="1100" baseline="-25000" dirty="0"/>
                        <a:t>o</a:t>
                      </a:r>
                      <a:r>
                        <a:rPr kumimoji="1" lang="en-US" altLang="ja-JP" sz="1100" baseline="0" dirty="0"/>
                        <a:t>[V]</a:t>
                      </a:r>
                      <a:endParaRPr kumimoji="1" lang="ja-JP" altLang="en-US" sz="1100" baseline="-25000" dirty="0"/>
                    </a:p>
                  </a:txBody>
                  <a:tcPr marL="72000" marT="0" marB="0"/>
                </a:tc>
                <a:extLst>
                  <a:ext uri="{0D108BD9-81ED-4DB2-BD59-A6C34878D82A}">
                    <a16:rowId xmlns:a16="http://schemas.microsoft.com/office/drawing/2014/main" val="40264408"/>
                  </a:ext>
                </a:extLst>
              </a:tr>
              <a:tr h="216000">
                <a:tc>
                  <a:txBody>
                    <a:bodyPr/>
                    <a:lstStyle/>
                    <a:p>
                      <a:pPr algn="ctr"/>
                      <a:r>
                        <a:rPr kumimoji="1" lang="en-US" altLang="ja-JP" sz="1200" dirty="0"/>
                        <a:t>L</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pPr algn="ctr"/>
                      <a:r>
                        <a:rPr kumimoji="1" lang="en-US" altLang="ja-JP" sz="1200" dirty="0"/>
                        <a:t>H</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88222416"/>
                  </a:ext>
                </a:extLst>
              </a:tr>
            </a:tbl>
          </a:graphicData>
        </a:graphic>
      </p:graphicFrame>
      <p:graphicFrame>
        <p:nvGraphicFramePr>
          <p:cNvPr id="73" name="表 72">
            <a:extLst>
              <a:ext uri="{FF2B5EF4-FFF2-40B4-BE49-F238E27FC236}">
                <a16:creationId xmlns:a16="http://schemas.microsoft.com/office/drawing/2014/main" id="{F7224EF6-6F1D-AC44-9A93-F60E40FC3337}"/>
              </a:ext>
            </a:extLst>
          </p:cNvPr>
          <p:cNvGraphicFramePr>
            <a:graphicFrameLocks noGrp="1"/>
          </p:cNvGraphicFramePr>
          <p:nvPr>
            <p:extLst/>
          </p:nvPr>
        </p:nvGraphicFramePr>
        <p:xfrm>
          <a:off x="272821" y="3420983"/>
          <a:ext cx="792000" cy="648000"/>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879895841"/>
                    </a:ext>
                  </a:extLst>
                </a:gridCol>
                <a:gridCol w="396000">
                  <a:extLst>
                    <a:ext uri="{9D8B030D-6E8A-4147-A177-3AD203B41FA5}">
                      <a16:colId xmlns:a16="http://schemas.microsoft.com/office/drawing/2014/main" val="3265789789"/>
                    </a:ext>
                  </a:extLst>
                </a:gridCol>
              </a:tblGrid>
              <a:tr h="216000">
                <a:tc>
                  <a:txBody>
                    <a:bodyPr/>
                    <a:lstStyle/>
                    <a:p>
                      <a:pPr algn="ctr"/>
                      <a:r>
                        <a:rPr kumimoji="1" lang="en-US" altLang="ja-JP" sz="1100" baseline="0" dirty="0"/>
                        <a:t>A</a:t>
                      </a:r>
                      <a:endParaRPr kumimoji="1" lang="ja-JP" altLang="en-US" sz="1100" baseline="0" dirty="0"/>
                    </a:p>
                  </a:txBody>
                  <a:tcPr marL="72000" marT="0" marB="0"/>
                </a:tc>
                <a:tc>
                  <a:txBody>
                    <a:bodyPr/>
                    <a:lstStyle/>
                    <a:p>
                      <a:pPr algn="ctr"/>
                      <a:r>
                        <a:rPr kumimoji="1" lang="en-US" altLang="ja-JP" sz="1100" baseline="0" dirty="0"/>
                        <a:t>Z</a:t>
                      </a:r>
                      <a:endParaRPr kumimoji="1" lang="ja-JP" altLang="en-US" sz="1100" baseline="0" dirty="0"/>
                    </a:p>
                  </a:txBody>
                  <a:tcPr marL="72000" marT="0" marB="0"/>
                </a:tc>
                <a:extLst>
                  <a:ext uri="{0D108BD9-81ED-4DB2-BD59-A6C34878D82A}">
                    <a16:rowId xmlns:a16="http://schemas.microsoft.com/office/drawing/2014/main" val="40264408"/>
                  </a:ext>
                </a:extLst>
              </a:tr>
              <a:tr h="216000">
                <a:tc>
                  <a:txBody>
                    <a:bodyPr/>
                    <a:lstStyle/>
                    <a:p>
                      <a:pPr algn="ctr"/>
                      <a:r>
                        <a:rPr kumimoji="1" lang="en-US" altLang="ja-JP" sz="1200" dirty="0"/>
                        <a:t>0</a:t>
                      </a:r>
                      <a:endParaRPr kumimoji="1" lang="ja-JP" altLang="en-US" sz="1200" dirty="0"/>
                    </a:p>
                  </a:txBody>
                  <a:tcPr marL="0" marR="0" marT="0" marB="0"/>
                </a:tc>
                <a:tc>
                  <a:txBody>
                    <a:bodyPr/>
                    <a:lstStyle/>
                    <a:p>
                      <a:pPr algn="ctr"/>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pPr algn="ctr"/>
                      <a:r>
                        <a:rPr kumimoji="1" lang="en-US" altLang="ja-JP" sz="1200" dirty="0"/>
                        <a:t>1</a:t>
                      </a:r>
                      <a:endParaRPr kumimoji="1" lang="ja-JP" altLang="en-US" sz="1200" dirty="0"/>
                    </a:p>
                  </a:txBody>
                  <a:tcPr marL="0" marR="0" marT="0" marB="0"/>
                </a:tc>
                <a:tc>
                  <a:txBody>
                    <a:bodyPr/>
                    <a:lstStyle/>
                    <a:p>
                      <a:pPr algn="ctr"/>
                      <a:endParaRPr kumimoji="1" lang="ja-JP" altLang="en-US" sz="1200" dirty="0"/>
                    </a:p>
                  </a:txBody>
                  <a:tcPr marL="0" marR="0" marT="0" marB="0"/>
                </a:tc>
                <a:extLst>
                  <a:ext uri="{0D108BD9-81ED-4DB2-BD59-A6C34878D82A}">
                    <a16:rowId xmlns:a16="http://schemas.microsoft.com/office/drawing/2014/main" val="988222416"/>
                  </a:ext>
                </a:extLst>
              </a:tr>
            </a:tbl>
          </a:graphicData>
        </a:graphic>
      </p:graphicFrame>
      <p:sp>
        <p:nvSpPr>
          <p:cNvPr id="75" name="テキスト ボックス 74">
            <a:extLst>
              <a:ext uri="{FF2B5EF4-FFF2-40B4-BE49-F238E27FC236}">
                <a16:creationId xmlns:a16="http://schemas.microsoft.com/office/drawing/2014/main" id="{8AC8A0AE-0E23-814E-872E-969417B7BA80}"/>
              </a:ext>
            </a:extLst>
          </p:cNvPr>
          <p:cNvSpPr txBox="1"/>
          <p:nvPr/>
        </p:nvSpPr>
        <p:spPr>
          <a:xfrm>
            <a:off x="1426679" y="2034393"/>
            <a:ext cx="1700837" cy="253916"/>
          </a:xfrm>
          <a:prstGeom prst="rect">
            <a:avLst/>
          </a:prstGeom>
          <a:noFill/>
        </p:spPr>
        <p:txBody>
          <a:bodyPr wrap="square" rtlCol="0">
            <a:spAutoFit/>
          </a:bodyPr>
          <a:lstStyle/>
          <a:p>
            <a:r>
              <a:rPr kumimoji="1" lang="en-US" altLang="ja-JP" sz="1050" dirty="0"/>
              <a:t>NOT</a:t>
            </a:r>
            <a:r>
              <a:rPr kumimoji="1" lang="ja-JP" altLang="en-US" sz="1050"/>
              <a:t>素子（電子回路）</a:t>
            </a:r>
            <a:endParaRPr kumimoji="1" lang="en-US" altLang="ja-JP" sz="1050" dirty="0"/>
          </a:p>
        </p:txBody>
      </p:sp>
      <p:sp>
        <p:nvSpPr>
          <p:cNvPr id="78" name="テキスト ボックス 77">
            <a:extLst>
              <a:ext uri="{FF2B5EF4-FFF2-40B4-BE49-F238E27FC236}">
                <a16:creationId xmlns:a16="http://schemas.microsoft.com/office/drawing/2014/main" id="{C057C969-FA24-3649-9E8D-00583C105D36}"/>
              </a:ext>
            </a:extLst>
          </p:cNvPr>
          <p:cNvSpPr txBox="1"/>
          <p:nvPr/>
        </p:nvSpPr>
        <p:spPr>
          <a:xfrm>
            <a:off x="3670852" y="2049772"/>
            <a:ext cx="1700837" cy="1223412"/>
          </a:xfrm>
          <a:prstGeom prst="rect">
            <a:avLst/>
          </a:prstGeom>
          <a:noFill/>
        </p:spPr>
        <p:txBody>
          <a:bodyPr wrap="square" rtlCol="0">
            <a:spAutoFit/>
          </a:bodyPr>
          <a:lstStyle/>
          <a:p>
            <a:r>
              <a:rPr kumimoji="1" lang="en-US" altLang="ja-JP" sz="1050" dirty="0"/>
              <a:t>V</a:t>
            </a:r>
            <a:r>
              <a:rPr kumimoji="1" lang="en-US" altLang="ja-JP" sz="1050" baseline="-25000" dirty="0"/>
              <a:t>A</a:t>
            </a:r>
            <a:r>
              <a:rPr kumimoji="1" lang="en-US" altLang="ja-JP" sz="1050" dirty="0"/>
              <a:t>=Low</a:t>
            </a:r>
            <a:r>
              <a:rPr kumimoji="1" lang="ja-JP" altLang="en-US" sz="1050"/>
              <a:t>のとき</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r>
              <a:rPr kumimoji="1" lang="en-US" altLang="ja-JP" sz="1050" dirty="0"/>
              <a:t>V</a:t>
            </a:r>
            <a:r>
              <a:rPr kumimoji="1" lang="en-US" altLang="ja-JP" sz="1050" baseline="-25000" dirty="0"/>
              <a:t>A</a:t>
            </a:r>
            <a:r>
              <a:rPr kumimoji="1" lang="en-US" altLang="ja-JP" sz="1050" dirty="0"/>
              <a:t>=High</a:t>
            </a:r>
            <a:r>
              <a:rPr kumimoji="1" lang="ja-JP" altLang="en-US" sz="1050"/>
              <a:t>のとき</a:t>
            </a:r>
            <a:endParaRPr kumimoji="1" lang="en-US" altLang="ja-JP" sz="1050" dirty="0"/>
          </a:p>
        </p:txBody>
      </p:sp>
      <p:sp>
        <p:nvSpPr>
          <p:cNvPr id="79" name="正方形/長方形 78">
            <a:extLst>
              <a:ext uri="{FF2B5EF4-FFF2-40B4-BE49-F238E27FC236}">
                <a16:creationId xmlns:a16="http://schemas.microsoft.com/office/drawing/2014/main" id="{9C7A0ED4-1566-9D46-91C1-71D41F016093}"/>
              </a:ext>
            </a:extLst>
          </p:cNvPr>
          <p:cNvSpPr/>
          <p:nvPr/>
        </p:nvSpPr>
        <p:spPr>
          <a:xfrm>
            <a:off x="35135" y="4232170"/>
            <a:ext cx="3360735" cy="1648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80" name="表 79">
            <a:extLst>
              <a:ext uri="{FF2B5EF4-FFF2-40B4-BE49-F238E27FC236}">
                <a16:creationId xmlns:a16="http://schemas.microsoft.com/office/drawing/2014/main" id="{A8584F4B-5E6C-224A-AE3A-C15D6473B0EF}"/>
              </a:ext>
            </a:extLst>
          </p:cNvPr>
          <p:cNvGraphicFramePr>
            <a:graphicFrameLocks noGrp="1"/>
          </p:cNvGraphicFramePr>
          <p:nvPr>
            <p:extLst/>
          </p:nvPr>
        </p:nvGraphicFramePr>
        <p:xfrm>
          <a:off x="2166101" y="4769083"/>
          <a:ext cx="1188000" cy="1080000"/>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879895841"/>
                    </a:ext>
                  </a:extLst>
                </a:gridCol>
                <a:gridCol w="396000">
                  <a:extLst>
                    <a:ext uri="{9D8B030D-6E8A-4147-A177-3AD203B41FA5}">
                      <a16:colId xmlns:a16="http://schemas.microsoft.com/office/drawing/2014/main" val="4052420241"/>
                    </a:ext>
                  </a:extLst>
                </a:gridCol>
                <a:gridCol w="396000">
                  <a:extLst>
                    <a:ext uri="{9D8B030D-6E8A-4147-A177-3AD203B41FA5}">
                      <a16:colId xmlns:a16="http://schemas.microsoft.com/office/drawing/2014/main" val="3265789789"/>
                    </a:ext>
                  </a:extLst>
                </a:gridCol>
              </a:tblGrid>
              <a:tr h="216000">
                <a:tc>
                  <a:txBody>
                    <a:bodyPr/>
                    <a:lstStyle/>
                    <a:p>
                      <a:r>
                        <a:rPr kumimoji="1" lang="en-US" altLang="ja-JP" sz="1100" dirty="0"/>
                        <a:t>V</a:t>
                      </a:r>
                      <a:r>
                        <a:rPr kumimoji="1" lang="en-US" altLang="ja-JP" sz="1100" baseline="-25000" dirty="0"/>
                        <a:t>A</a:t>
                      </a:r>
                      <a:r>
                        <a:rPr kumimoji="1" lang="en-US" altLang="ja-JP" sz="1100" baseline="0" dirty="0"/>
                        <a:t>[V]</a:t>
                      </a:r>
                      <a:endParaRPr kumimoji="1" lang="ja-JP" altLang="en-US" sz="1100" baseline="0" dirty="0"/>
                    </a:p>
                  </a:txBody>
                  <a:tcPr marL="36000" marR="36000" marT="0" marB="0"/>
                </a:tc>
                <a:tc>
                  <a:txBody>
                    <a:bodyPr/>
                    <a:lstStyle/>
                    <a:p>
                      <a:r>
                        <a:rPr kumimoji="1" lang="en-US" altLang="ja-JP" sz="1100" dirty="0"/>
                        <a:t>V</a:t>
                      </a:r>
                      <a:r>
                        <a:rPr kumimoji="1" lang="en-US" altLang="ja-JP" sz="1100" baseline="-25000" dirty="0"/>
                        <a:t>B</a:t>
                      </a:r>
                      <a:r>
                        <a:rPr kumimoji="1" lang="en-US" altLang="ja-JP" sz="1100" baseline="0" dirty="0"/>
                        <a:t>[V]</a:t>
                      </a:r>
                      <a:endParaRPr kumimoji="1" lang="ja-JP" altLang="en-US" sz="1100" baseline="-25000" dirty="0"/>
                    </a:p>
                  </a:txBody>
                  <a:tcPr marL="36000" marR="36000" marT="0" marB="0"/>
                </a:tc>
                <a:tc>
                  <a:txBody>
                    <a:bodyPr/>
                    <a:lstStyle/>
                    <a:p>
                      <a:r>
                        <a:rPr kumimoji="1" lang="en-US" altLang="ja-JP" sz="1100" dirty="0"/>
                        <a:t>V</a:t>
                      </a:r>
                      <a:r>
                        <a:rPr kumimoji="1" lang="en-US" altLang="ja-JP" sz="1100" baseline="-25000" dirty="0"/>
                        <a:t>o</a:t>
                      </a:r>
                      <a:r>
                        <a:rPr kumimoji="1" lang="en-US" altLang="ja-JP" sz="1100" baseline="0" dirty="0"/>
                        <a:t>[V]</a:t>
                      </a:r>
                      <a:endParaRPr kumimoji="1" lang="ja-JP" altLang="en-US" sz="1100" baseline="-25000" dirty="0"/>
                    </a:p>
                  </a:txBody>
                  <a:tcPr marL="36000" marR="36000" marT="0" marB="0"/>
                </a:tc>
                <a:extLst>
                  <a:ext uri="{0D108BD9-81ED-4DB2-BD59-A6C34878D82A}">
                    <a16:rowId xmlns:a16="http://schemas.microsoft.com/office/drawing/2014/main" val="40264408"/>
                  </a:ext>
                </a:extLst>
              </a:tr>
              <a:tr h="216000">
                <a:tc>
                  <a:txBody>
                    <a:bodyPr/>
                    <a:lstStyle/>
                    <a:p>
                      <a:pPr algn="ctr"/>
                      <a:r>
                        <a:rPr kumimoji="1" lang="en-US" altLang="ja-JP" sz="1200" dirty="0"/>
                        <a:t>L</a:t>
                      </a:r>
                      <a:endParaRPr kumimoji="1" lang="ja-JP" altLang="en-US" sz="1200" dirty="0"/>
                    </a:p>
                  </a:txBody>
                  <a:tcPr marL="0" marR="0" marT="0" marB="0"/>
                </a:tc>
                <a:tc>
                  <a:txBody>
                    <a:bodyPr/>
                    <a:lstStyle/>
                    <a:p>
                      <a:pPr algn="ctr"/>
                      <a:r>
                        <a:rPr kumimoji="1" lang="en-US" altLang="ja-JP" sz="1200" dirty="0"/>
                        <a:t>L</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pPr algn="ctr"/>
                      <a:r>
                        <a:rPr kumimoji="1" lang="en-US" altLang="ja-JP" sz="1200" dirty="0"/>
                        <a:t>L</a:t>
                      </a:r>
                      <a:endParaRPr kumimoji="1" lang="ja-JP" altLang="en-US" sz="1200" dirty="0"/>
                    </a:p>
                  </a:txBody>
                  <a:tcPr marL="0" marR="0" marT="0" marB="0"/>
                </a:tc>
                <a:tc>
                  <a:txBody>
                    <a:bodyPr/>
                    <a:lstStyle/>
                    <a:p>
                      <a:pPr algn="ctr"/>
                      <a:r>
                        <a:rPr kumimoji="1" lang="en-US" altLang="ja-JP" sz="1200" dirty="0"/>
                        <a:t>H</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88222416"/>
                  </a:ext>
                </a:extLst>
              </a:tr>
              <a:tr h="216000">
                <a:tc>
                  <a:txBody>
                    <a:bodyPr/>
                    <a:lstStyle/>
                    <a:p>
                      <a:pPr algn="ctr"/>
                      <a:r>
                        <a:rPr kumimoji="1" lang="en-US" altLang="ja-JP" sz="1200" dirty="0"/>
                        <a:t>H</a:t>
                      </a:r>
                      <a:endParaRPr kumimoji="1" lang="ja-JP" altLang="en-US" sz="1200"/>
                    </a:p>
                  </a:txBody>
                  <a:tcPr marL="0" marR="0" marT="0" marB="0"/>
                </a:tc>
                <a:tc>
                  <a:txBody>
                    <a:bodyPr/>
                    <a:lstStyle/>
                    <a:p>
                      <a:pPr algn="ctr"/>
                      <a:r>
                        <a:rPr kumimoji="1" lang="en-US" altLang="ja-JP" sz="1200" dirty="0"/>
                        <a:t>L</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59660637"/>
                  </a:ext>
                </a:extLst>
              </a:tr>
              <a:tr h="216000">
                <a:tc>
                  <a:txBody>
                    <a:bodyPr/>
                    <a:lstStyle/>
                    <a:p>
                      <a:pPr algn="ctr"/>
                      <a:r>
                        <a:rPr kumimoji="1" lang="en-US" altLang="ja-JP" sz="1200" dirty="0"/>
                        <a:t>H</a:t>
                      </a:r>
                      <a:endParaRPr kumimoji="1" lang="ja-JP" altLang="en-US" sz="1200"/>
                    </a:p>
                  </a:txBody>
                  <a:tcPr marL="0" marR="0" marT="0" marB="0"/>
                </a:tc>
                <a:tc>
                  <a:txBody>
                    <a:bodyPr/>
                    <a:lstStyle/>
                    <a:p>
                      <a:pPr algn="ctr"/>
                      <a:r>
                        <a:rPr kumimoji="1" lang="en-US" altLang="ja-JP" sz="1200" dirty="0"/>
                        <a:t>H</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4055056437"/>
                  </a:ext>
                </a:extLst>
              </a:tr>
            </a:tbl>
          </a:graphicData>
        </a:graphic>
      </p:graphicFrame>
      <p:sp>
        <p:nvSpPr>
          <p:cNvPr id="90" name="テキスト ボックス 89">
            <a:extLst>
              <a:ext uri="{FF2B5EF4-FFF2-40B4-BE49-F238E27FC236}">
                <a16:creationId xmlns:a16="http://schemas.microsoft.com/office/drawing/2014/main" id="{9E347223-CD0B-744B-90A0-DF260116F950}"/>
              </a:ext>
            </a:extLst>
          </p:cNvPr>
          <p:cNvSpPr txBox="1"/>
          <p:nvPr/>
        </p:nvSpPr>
        <p:spPr>
          <a:xfrm>
            <a:off x="-3678" y="4213865"/>
            <a:ext cx="2687243" cy="253916"/>
          </a:xfrm>
          <a:prstGeom prst="rect">
            <a:avLst/>
          </a:prstGeom>
          <a:noFill/>
        </p:spPr>
        <p:txBody>
          <a:bodyPr wrap="square" rtlCol="0">
            <a:spAutoFit/>
          </a:bodyPr>
          <a:lstStyle/>
          <a:p>
            <a:r>
              <a:rPr kumimoji="1" lang="ja-JP" altLang="en-US" sz="1050"/>
              <a:t>（復習）ダイオード</a:t>
            </a:r>
            <a:r>
              <a:rPr kumimoji="1" lang="ja-JP" altLang="en-US" sz="1050" dirty="0"/>
              <a:t>による</a:t>
            </a:r>
            <a:r>
              <a:rPr kumimoji="1" lang="en-US" altLang="ja-JP" sz="1050" dirty="0"/>
              <a:t>AND</a:t>
            </a:r>
            <a:r>
              <a:rPr kumimoji="1" lang="ja-JP" altLang="en-US" sz="1050" dirty="0"/>
              <a:t>素子：</a:t>
            </a:r>
            <a:endParaRPr kumimoji="1" lang="en-US" altLang="ja-JP" sz="1050" dirty="0"/>
          </a:p>
        </p:txBody>
      </p:sp>
      <p:sp>
        <p:nvSpPr>
          <p:cNvPr id="96" name="正方形/長方形 95">
            <a:extLst>
              <a:ext uri="{FF2B5EF4-FFF2-40B4-BE49-F238E27FC236}">
                <a16:creationId xmlns:a16="http://schemas.microsoft.com/office/drawing/2014/main" id="{3B8EF1A0-9223-784C-9EC7-BFA2AC8EC059}"/>
              </a:ext>
            </a:extLst>
          </p:cNvPr>
          <p:cNvSpPr/>
          <p:nvPr/>
        </p:nvSpPr>
        <p:spPr>
          <a:xfrm>
            <a:off x="3442253" y="4232170"/>
            <a:ext cx="3347829" cy="164830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97" name="テキスト ボックス 96">
            <a:extLst>
              <a:ext uri="{FF2B5EF4-FFF2-40B4-BE49-F238E27FC236}">
                <a16:creationId xmlns:a16="http://schemas.microsoft.com/office/drawing/2014/main" id="{42BE97FC-77C3-984F-9071-8955A7F7F3AB}"/>
              </a:ext>
            </a:extLst>
          </p:cNvPr>
          <p:cNvSpPr txBox="1"/>
          <p:nvPr/>
        </p:nvSpPr>
        <p:spPr>
          <a:xfrm>
            <a:off x="3423318" y="4213865"/>
            <a:ext cx="2440769" cy="253916"/>
          </a:xfrm>
          <a:prstGeom prst="rect">
            <a:avLst/>
          </a:prstGeom>
          <a:noFill/>
        </p:spPr>
        <p:txBody>
          <a:bodyPr wrap="square" rtlCol="0">
            <a:spAutoFit/>
          </a:bodyPr>
          <a:lstStyle/>
          <a:p>
            <a:r>
              <a:rPr kumimoji="1" lang="ja-JP" altLang="en-US" sz="1050"/>
              <a:t>（復習）ダイオードによる</a:t>
            </a:r>
            <a:r>
              <a:rPr kumimoji="1" lang="en-US" altLang="ja-JP" sz="1050" dirty="0"/>
              <a:t>OR</a:t>
            </a:r>
            <a:r>
              <a:rPr kumimoji="1" lang="ja-JP" altLang="en-US" sz="1050"/>
              <a:t>素子</a:t>
            </a:r>
            <a:r>
              <a:rPr kumimoji="1" lang="ja-JP" altLang="en-US" sz="1050" dirty="0"/>
              <a:t>：</a:t>
            </a:r>
            <a:endParaRPr kumimoji="1" lang="en-US" altLang="ja-JP" sz="1050" dirty="0"/>
          </a:p>
        </p:txBody>
      </p:sp>
      <p:graphicFrame>
        <p:nvGraphicFramePr>
          <p:cNvPr id="98" name="表 97">
            <a:extLst>
              <a:ext uri="{FF2B5EF4-FFF2-40B4-BE49-F238E27FC236}">
                <a16:creationId xmlns:a16="http://schemas.microsoft.com/office/drawing/2014/main" id="{175DD2EA-DCD7-B74F-9F17-149334672872}"/>
              </a:ext>
            </a:extLst>
          </p:cNvPr>
          <p:cNvGraphicFramePr>
            <a:graphicFrameLocks noGrp="1"/>
          </p:cNvGraphicFramePr>
          <p:nvPr>
            <p:extLst/>
          </p:nvPr>
        </p:nvGraphicFramePr>
        <p:xfrm>
          <a:off x="5561840" y="4769083"/>
          <a:ext cx="1188000" cy="1080000"/>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879895841"/>
                    </a:ext>
                  </a:extLst>
                </a:gridCol>
                <a:gridCol w="396000">
                  <a:extLst>
                    <a:ext uri="{9D8B030D-6E8A-4147-A177-3AD203B41FA5}">
                      <a16:colId xmlns:a16="http://schemas.microsoft.com/office/drawing/2014/main" val="4052420241"/>
                    </a:ext>
                  </a:extLst>
                </a:gridCol>
                <a:gridCol w="396000">
                  <a:extLst>
                    <a:ext uri="{9D8B030D-6E8A-4147-A177-3AD203B41FA5}">
                      <a16:colId xmlns:a16="http://schemas.microsoft.com/office/drawing/2014/main" val="3265789789"/>
                    </a:ext>
                  </a:extLst>
                </a:gridCol>
              </a:tblGrid>
              <a:tr h="216000">
                <a:tc>
                  <a:txBody>
                    <a:bodyPr/>
                    <a:lstStyle/>
                    <a:p>
                      <a:r>
                        <a:rPr kumimoji="1" lang="en-US" altLang="ja-JP" sz="1100" dirty="0"/>
                        <a:t>V</a:t>
                      </a:r>
                      <a:r>
                        <a:rPr kumimoji="1" lang="en-US" altLang="ja-JP" sz="1100" baseline="-25000" dirty="0"/>
                        <a:t>A</a:t>
                      </a:r>
                      <a:r>
                        <a:rPr kumimoji="1" lang="en-US" altLang="ja-JP" sz="1100" baseline="0" dirty="0"/>
                        <a:t>[V]</a:t>
                      </a:r>
                      <a:endParaRPr kumimoji="1" lang="ja-JP" altLang="en-US" sz="1100" baseline="0" dirty="0"/>
                    </a:p>
                  </a:txBody>
                  <a:tcPr marL="36000" marR="36000" marT="0" marB="0"/>
                </a:tc>
                <a:tc>
                  <a:txBody>
                    <a:bodyPr/>
                    <a:lstStyle/>
                    <a:p>
                      <a:r>
                        <a:rPr kumimoji="1" lang="en-US" altLang="ja-JP" sz="1100" dirty="0"/>
                        <a:t>V</a:t>
                      </a:r>
                      <a:r>
                        <a:rPr kumimoji="1" lang="en-US" altLang="ja-JP" sz="1100" baseline="-25000" dirty="0"/>
                        <a:t>B</a:t>
                      </a:r>
                      <a:r>
                        <a:rPr kumimoji="1" lang="en-US" altLang="ja-JP" sz="1100" baseline="0" dirty="0"/>
                        <a:t>[V]</a:t>
                      </a:r>
                      <a:endParaRPr kumimoji="1" lang="ja-JP" altLang="en-US" sz="1100" baseline="-25000" dirty="0"/>
                    </a:p>
                  </a:txBody>
                  <a:tcPr marL="36000" marR="36000" marT="0" marB="0"/>
                </a:tc>
                <a:tc>
                  <a:txBody>
                    <a:bodyPr/>
                    <a:lstStyle/>
                    <a:p>
                      <a:r>
                        <a:rPr kumimoji="1" lang="en-US" altLang="ja-JP" sz="1100" dirty="0"/>
                        <a:t>V</a:t>
                      </a:r>
                      <a:r>
                        <a:rPr kumimoji="1" lang="en-US" altLang="ja-JP" sz="1100" baseline="-25000" dirty="0"/>
                        <a:t>o</a:t>
                      </a:r>
                      <a:r>
                        <a:rPr kumimoji="1" lang="en-US" altLang="ja-JP" sz="1100" baseline="0" dirty="0"/>
                        <a:t>[V]</a:t>
                      </a:r>
                      <a:endParaRPr kumimoji="1" lang="ja-JP" altLang="en-US" sz="1100" baseline="-25000" dirty="0"/>
                    </a:p>
                  </a:txBody>
                  <a:tcPr marL="36000" marR="36000" marT="0" marB="0"/>
                </a:tc>
                <a:extLst>
                  <a:ext uri="{0D108BD9-81ED-4DB2-BD59-A6C34878D82A}">
                    <a16:rowId xmlns:a16="http://schemas.microsoft.com/office/drawing/2014/main" val="40264408"/>
                  </a:ext>
                </a:extLst>
              </a:tr>
              <a:tr h="216000">
                <a:tc>
                  <a:txBody>
                    <a:bodyPr/>
                    <a:lstStyle/>
                    <a:p>
                      <a:pPr algn="ctr"/>
                      <a:r>
                        <a:rPr kumimoji="1" lang="en-US" altLang="ja-JP" sz="1200" dirty="0"/>
                        <a:t>L</a:t>
                      </a:r>
                      <a:endParaRPr kumimoji="1" lang="ja-JP" altLang="en-US" sz="1200" dirty="0"/>
                    </a:p>
                  </a:txBody>
                  <a:tcPr marL="0" marR="0" marT="0" marB="0"/>
                </a:tc>
                <a:tc>
                  <a:txBody>
                    <a:bodyPr/>
                    <a:lstStyle/>
                    <a:p>
                      <a:pPr algn="ctr"/>
                      <a:r>
                        <a:rPr kumimoji="1" lang="en-US" altLang="ja-JP" sz="1200" dirty="0"/>
                        <a:t>L</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pPr algn="ctr"/>
                      <a:r>
                        <a:rPr kumimoji="1" lang="en-US" altLang="ja-JP" sz="1200" dirty="0"/>
                        <a:t>L</a:t>
                      </a:r>
                      <a:endParaRPr kumimoji="1" lang="ja-JP" altLang="en-US" sz="1200" dirty="0"/>
                    </a:p>
                  </a:txBody>
                  <a:tcPr marL="0" marR="0" marT="0" marB="0"/>
                </a:tc>
                <a:tc>
                  <a:txBody>
                    <a:bodyPr/>
                    <a:lstStyle/>
                    <a:p>
                      <a:pPr algn="ctr"/>
                      <a:r>
                        <a:rPr kumimoji="1" lang="en-US" altLang="ja-JP" sz="1200" dirty="0"/>
                        <a:t>H</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88222416"/>
                  </a:ext>
                </a:extLst>
              </a:tr>
              <a:tr h="216000">
                <a:tc>
                  <a:txBody>
                    <a:bodyPr/>
                    <a:lstStyle/>
                    <a:p>
                      <a:pPr algn="ctr"/>
                      <a:r>
                        <a:rPr kumimoji="1" lang="en-US" altLang="ja-JP" sz="1200" dirty="0"/>
                        <a:t>H</a:t>
                      </a:r>
                      <a:endParaRPr kumimoji="1" lang="ja-JP" altLang="en-US" sz="1200"/>
                    </a:p>
                  </a:txBody>
                  <a:tcPr marL="0" marR="0" marT="0" marB="0"/>
                </a:tc>
                <a:tc>
                  <a:txBody>
                    <a:bodyPr/>
                    <a:lstStyle/>
                    <a:p>
                      <a:pPr algn="ctr"/>
                      <a:r>
                        <a:rPr kumimoji="1" lang="en-US" altLang="ja-JP" sz="1200" dirty="0"/>
                        <a:t>L</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59660637"/>
                  </a:ext>
                </a:extLst>
              </a:tr>
              <a:tr h="216000">
                <a:tc>
                  <a:txBody>
                    <a:bodyPr/>
                    <a:lstStyle/>
                    <a:p>
                      <a:pPr algn="ctr"/>
                      <a:r>
                        <a:rPr kumimoji="1" lang="en-US" altLang="ja-JP" sz="1200" dirty="0"/>
                        <a:t>H</a:t>
                      </a:r>
                      <a:endParaRPr kumimoji="1" lang="ja-JP" altLang="en-US" sz="1200"/>
                    </a:p>
                  </a:txBody>
                  <a:tcPr marL="0" marR="0" marT="0" marB="0"/>
                </a:tc>
                <a:tc>
                  <a:txBody>
                    <a:bodyPr/>
                    <a:lstStyle/>
                    <a:p>
                      <a:pPr algn="ctr"/>
                      <a:r>
                        <a:rPr kumimoji="1" lang="en-US" altLang="ja-JP" sz="1200" dirty="0"/>
                        <a:t>H</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4055056437"/>
                  </a:ext>
                </a:extLst>
              </a:tr>
            </a:tbl>
          </a:graphicData>
        </a:graphic>
      </p:graphicFrame>
      <p:sp>
        <p:nvSpPr>
          <p:cNvPr id="101" name="テキスト ボックス 100">
            <a:extLst>
              <a:ext uri="{FF2B5EF4-FFF2-40B4-BE49-F238E27FC236}">
                <a16:creationId xmlns:a16="http://schemas.microsoft.com/office/drawing/2014/main" id="{6919B5F8-4B2A-D94F-8435-885DCE6EEFEA}"/>
              </a:ext>
            </a:extLst>
          </p:cNvPr>
          <p:cNvSpPr txBox="1"/>
          <p:nvPr/>
        </p:nvSpPr>
        <p:spPr>
          <a:xfrm>
            <a:off x="5543" y="5982997"/>
            <a:ext cx="5858544" cy="253916"/>
          </a:xfrm>
          <a:prstGeom prst="rect">
            <a:avLst/>
          </a:prstGeom>
          <a:noFill/>
        </p:spPr>
        <p:txBody>
          <a:bodyPr wrap="square" rtlCol="0">
            <a:spAutoFit/>
          </a:bodyPr>
          <a:lstStyle/>
          <a:p>
            <a:r>
              <a:rPr kumimoji="1" lang="en-US" altLang="ja-JP" sz="1050" dirty="0"/>
              <a:t>NAND</a:t>
            </a:r>
            <a:r>
              <a:rPr kumimoji="1" lang="ja-JP" altLang="en-US" sz="1050"/>
              <a:t>、</a:t>
            </a:r>
            <a:r>
              <a:rPr kumimoji="1" lang="en-US" altLang="ja-JP" sz="1050" dirty="0"/>
              <a:t>NOR</a:t>
            </a:r>
            <a:r>
              <a:rPr kumimoji="1" lang="ja-JP" altLang="en-US" sz="1050"/>
              <a:t>素子：</a:t>
            </a:r>
            <a:endParaRPr kumimoji="1" lang="en-US" altLang="ja-JP" sz="1050" dirty="0"/>
          </a:p>
        </p:txBody>
      </p:sp>
      <p:sp>
        <p:nvSpPr>
          <p:cNvPr id="104" name="テキスト ボックス 103">
            <a:extLst>
              <a:ext uri="{FF2B5EF4-FFF2-40B4-BE49-F238E27FC236}">
                <a16:creationId xmlns:a16="http://schemas.microsoft.com/office/drawing/2014/main" id="{25B6A581-A7E1-964C-856B-D46C7AAEB01F}"/>
              </a:ext>
            </a:extLst>
          </p:cNvPr>
          <p:cNvSpPr txBox="1"/>
          <p:nvPr/>
        </p:nvSpPr>
        <p:spPr>
          <a:xfrm>
            <a:off x="-13617" y="1808044"/>
            <a:ext cx="1700837" cy="253916"/>
          </a:xfrm>
          <a:prstGeom prst="rect">
            <a:avLst/>
          </a:prstGeom>
          <a:noFill/>
        </p:spPr>
        <p:txBody>
          <a:bodyPr wrap="square" rtlCol="0">
            <a:spAutoFit/>
          </a:bodyPr>
          <a:lstStyle/>
          <a:p>
            <a:r>
              <a:rPr kumimoji="1" lang="en-US" altLang="ja-JP" sz="1050" dirty="0"/>
              <a:t>NOT, AND, OR</a:t>
            </a:r>
            <a:r>
              <a:rPr kumimoji="1" lang="ja-JP" altLang="en-US" sz="1050"/>
              <a:t>素子：</a:t>
            </a:r>
            <a:endParaRPr kumimoji="1" lang="en-US" altLang="ja-JP" sz="1050" dirty="0"/>
          </a:p>
        </p:txBody>
      </p:sp>
      <p:sp>
        <p:nvSpPr>
          <p:cNvPr id="107" name="正方形/長方形 106">
            <a:extLst>
              <a:ext uri="{FF2B5EF4-FFF2-40B4-BE49-F238E27FC236}">
                <a16:creationId xmlns:a16="http://schemas.microsoft.com/office/drawing/2014/main" id="{A88088A0-B5FE-784E-9D6A-AFF471EDFD41}"/>
              </a:ext>
            </a:extLst>
          </p:cNvPr>
          <p:cNvSpPr/>
          <p:nvPr/>
        </p:nvSpPr>
        <p:spPr>
          <a:xfrm>
            <a:off x="48389" y="6223311"/>
            <a:ext cx="3360735" cy="12310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108" name="表 107">
            <a:extLst>
              <a:ext uri="{FF2B5EF4-FFF2-40B4-BE49-F238E27FC236}">
                <a16:creationId xmlns:a16="http://schemas.microsoft.com/office/drawing/2014/main" id="{F764EDB3-5899-F34A-8115-AA989B6B5625}"/>
              </a:ext>
            </a:extLst>
          </p:cNvPr>
          <p:cNvGraphicFramePr>
            <a:graphicFrameLocks noGrp="1"/>
          </p:cNvGraphicFramePr>
          <p:nvPr>
            <p:extLst/>
          </p:nvPr>
        </p:nvGraphicFramePr>
        <p:xfrm>
          <a:off x="2179355" y="6303026"/>
          <a:ext cx="1188000" cy="1080000"/>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879895841"/>
                    </a:ext>
                  </a:extLst>
                </a:gridCol>
                <a:gridCol w="396000">
                  <a:extLst>
                    <a:ext uri="{9D8B030D-6E8A-4147-A177-3AD203B41FA5}">
                      <a16:colId xmlns:a16="http://schemas.microsoft.com/office/drawing/2014/main" val="4052420241"/>
                    </a:ext>
                  </a:extLst>
                </a:gridCol>
                <a:gridCol w="396000">
                  <a:extLst>
                    <a:ext uri="{9D8B030D-6E8A-4147-A177-3AD203B41FA5}">
                      <a16:colId xmlns:a16="http://schemas.microsoft.com/office/drawing/2014/main" val="3265789789"/>
                    </a:ext>
                  </a:extLst>
                </a:gridCol>
              </a:tblGrid>
              <a:tr h="216000">
                <a:tc>
                  <a:txBody>
                    <a:bodyPr/>
                    <a:lstStyle/>
                    <a:p>
                      <a:pPr algn="ctr"/>
                      <a:r>
                        <a:rPr kumimoji="1" lang="en-US" altLang="ja-JP" sz="1100" baseline="0" dirty="0"/>
                        <a:t>A</a:t>
                      </a:r>
                    </a:p>
                  </a:txBody>
                  <a:tcPr marL="36000" marR="36000" marT="0" marB="0"/>
                </a:tc>
                <a:tc>
                  <a:txBody>
                    <a:bodyPr/>
                    <a:lstStyle/>
                    <a:p>
                      <a:pPr algn="ctr"/>
                      <a:r>
                        <a:rPr kumimoji="1" lang="en-US" altLang="ja-JP" sz="1100" baseline="0" dirty="0"/>
                        <a:t>B</a:t>
                      </a:r>
                      <a:endParaRPr kumimoji="1" lang="ja-JP" altLang="en-US" sz="1100" baseline="0" dirty="0"/>
                    </a:p>
                  </a:txBody>
                  <a:tcPr marL="36000" marR="36000" marT="0" marB="0"/>
                </a:tc>
                <a:tc>
                  <a:txBody>
                    <a:bodyPr/>
                    <a:lstStyle/>
                    <a:p>
                      <a:pPr algn="ctr"/>
                      <a:r>
                        <a:rPr kumimoji="1" lang="en-US" altLang="ja-JP" sz="1100" baseline="0" dirty="0"/>
                        <a:t>Z</a:t>
                      </a:r>
                      <a:endParaRPr kumimoji="1" lang="ja-JP" altLang="en-US" sz="1100" baseline="0" dirty="0"/>
                    </a:p>
                  </a:txBody>
                  <a:tcPr marL="36000" marR="36000" marT="0" marB="0"/>
                </a:tc>
                <a:extLst>
                  <a:ext uri="{0D108BD9-81ED-4DB2-BD59-A6C34878D82A}">
                    <a16:rowId xmlns:a16="http://schemas.microsoft.com/office/drawing/2014/main" val="40264408"/>
                  </a:ext>
                </a:extLst>
              </a:tr>
              <a:tr h="216000">
                <a:tc>
                  <a:txBody>
                    <a:bodyPr/>
                    <a:lstStyle/>
                    <a:p>
                      <a:pPr algn="ctr"/>
                      <a:r>
                        <a:rPr kumimoji="1" lang="en-US" altLang="ja-JP" sz="1200" dirty="0"/>
                        <a:t>0</a:t>
                      </a:r>
                      <a:endParaRPr kumimoji="1" lang="ja-JP" altLang="en-US" sz="1200" dirty="0"/>
                    </a:p>
                  </a:txBody>
                  <a:tcPr marL="0" marR="0" marT="0" marB="0"/>
                </a:tc>
                <a:tc>
                  <a:txBody>
                    <a:bodyPr/>
                    <a:lstStyle/>
                    <a:p>
                      <a:pPr algn="ctr"/>
                      <a:r>
                        <a:rPr kumimoji="1" lang="en-US" altLang="ja-JP" sz="1200" dirty="0"/>
                        <a:t>0</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pPr algn="ctr"/>
                      <a:r>
                        <a:rPr kumimoji="1" lang="en-US" altLang="ja-JP" sz="1200" dirty="0"/>
                        <a:t>0</a:t>
                      </a:r>
                      <a:endParaRPr kumimoji="1" lang="ja-JP" altLang="en-US" sz="1200" dirty="0"/>
                    </a:p>
                  </a:txBody>
                  <a:tcPr marL="0" marR="0" marT="0" marB="0"/>
                </a:tc>
                <a:tc>
                  <a:txBody>
                    <a:bodyPr/>
                    <a:lstStyle/>
                    <a:p>
                      <a:pPr algn="ctr"/>
                      <a:r>
                        <a:rPr kumimoji="1" lang="en-US" altLang="ja-JP" sz="1200" dirty="0"/>
                        <a:t>1</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88222416"/>
                  </a:ext>
                </a:extLst>
              </a:tr>
              <a:tr h="216000">
                <a:tc>
                  <a:txBody>
                    <a:bodyPr/>
                    <a:lstStyle/>
                    <a:p>
                      <a:pPr algn="ctr"/>
                      <a:r>
                        <a:rPr kumimoji="1" lang="en-US" altLang="ja-JP" sz="1200" dirty="0"/>
                        <a:t>1</a:t>
                      </a:r>
                      <a:endParaRPr kumimoji="1" lang="ja-JP" altLang="en-US" sz="1200"/>
                    </a:p>
                  </a:txBody>
                  <a:tcPr marL="0" marR="0" marT="0" marB="0"/>
                </a:tc>
                <a:tc>
                  <a:txBody>
                    <a:bodyPr/>
                    <a:lstStyle/>
                    <a:p>
                      <a:pPr algn="ctr"/>
                      <a:r>
                        <a:rPr kumimoji="1" lang="en-US" altLang="ja-JP" sz="1200" dirty="0"/>
                        <a:t>0</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59660637"/>
                  </a:ext>
                </a:extLst>
              </a:tr>
              <a:tr h="216000">
                <a:tc>
                  <a:txBody>
                    <a:bodyPr/>
                    <a:lstStyle/>
                    <a:p>
                      <a:pPr algn="ctr"/>
                      <a:r>
                        <a:rPr kumimoji="1" lang="en-US" altLang="ja-JP" sz="1200" dirty="0"/>
                        <a:t>1</a:t>
                      </a:r>
                      <a:endParaRPr kumimoji="1" lang="ja-JP" altLang="en-US" sz="1200"/>
                    </a:p>
                  </a:txBody>
                  <a:tcPr marL="0" marR="0" marT="0" marB="0"/>
                </a:tc>
                <a:tc>
                  <a:txBody>
                    <a:bodyPr/>
                    <a:lstStyle/>
                    <a:p>
                      <a:pPr algn="ctr"/>
                      <a:r>
                        <a:rPr kumimoji="1" lang="en-US" altLang="ja-JP" sz="1200" dirty="0"/>
                        <a:t>1</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4055056437"/>
                  </a:ext>
                </a:extLst>
              </a:tr>
            </a:tbl>
          </a:graphicData>
        </a:graphic>
      </p:graphicFrame>
      <p:sp>
        <p:nvSpPr>
          <p:cNvPr id="113" name="テキスト ボックス 112">
            <a:extLst>
              <a:ext uri="{FF2B5EF4-FFF2-40B4-BE49-F238E27FC236}">
                <a16:creationId xmlns:a16="http://schemas.microsoft.com/office/drawing/2014/main" id="{1C53FE8F-3A55-E44E-8DFF-266DFF0D06C7}"/>
              </a:ext>
            </a:extLst>
          </p:cNvPr>
          <p:cNvSpPr txBox="1"/>
          <p:nvPr/>
        </p:nvSpPr>
        <p:spPr>
          <a:xfrm>
            <a:off x="9576" y="6205006"/>
            <a:ext cx="1802241" cy="253916"/>
          </a:xfrm>
          <a:prstGeom prst="rect">
            <a:avLst/>
          </a:prstGeom>
          <a:noFill/>
        </p:spPr>
        <p:txBody>
          <a:bodyPr wrap="square" rtlCol="0">
            <a:spAutoFit/>
          </a:bodyPr>
          <a:lstStyle/>
          <a:p>
            <a:r>
              <a:rPr kumimoji="1" lang="en-US" altLang="ja-JP" sz="1050" dirty="0"/>
              <a:t>NAND</a:t>
            </a:r>
            <a:r>
              <a:rPr kumimoji="1" lang="ja-JP" altLang="en-US" sz="1050"/>
              <a:t>素子（論理回路）：</a:t>
            </a:r>
            <a:endParaRPr kumimoji="1" lang="en-US" altLang="ja-JP" sz="1050" dirty="0"/>
          </a:p>
        </p:txBody>
      </p:sp>
      <p:sp>
        <p:nvSpPr>
          <p:cNvPr id="119" name="正方形/長方形 118">
            <a:extLst>
              <a:ext uri="{FF2B5EF4-FFF2-40B4-BE49-F238E27FC236}">
                <a16:creationId xmlns:a16="http://schemas.microsoft.com/office/drawing/2014/main" id="{F6EAEBFD-F241-5C4F-8DD3-D8BA75436221}"/>
              </a:ext>
            </a:extLst>
          </p:cNvPr>
          <p:cNvSpPr/>
          <p:nvPr/>
        </p:nvSpPr>
        <p:spPr>
          <a:xfrm>
            <a:off x="3455507" y="6223311"/>
            <a:ext cx="3347829" cy="123103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0" name="テキスト ボックス 119">
            <a:extLst>
              <a:ext uri="{FF2B5EF4-FFF2-40B4-BE49-F238E27FC236}">
                <a16:creationId xmlns:a16="http://schemas.microsoft.com/office/drawing/2014/main" id="{41DA084C-894B-F64A-8C97-5194BFBEC6B1}"/>
              </a:ext>
            </a:extLst>
          </p:cNvPr>
          <p:cNvSpPr txBox="1"/>
          <p:nvPr/>
        </p:nvSpPr>
        <p:spPr>
          <a:xfrm>
            <a:off x="3436572" y="6205006"/>
            <a:ext cx="2440769" cy="253916"/>
          </a:xfrm>
          <a:prstGeom prst="rect">
            <a:avLst/>
          </a:prstGeom>
          <a:noFill/>
        </p:spPr>
        <p:txBody>
          <a:bodyPr wrap="square" rtlCol="0">
            <a:spAutoFit/>
          </a:bodyPr>
          <a:lstStyle/>
          <a:p>
            <a:r>
              <a:rPr kumimoji="1" lang="en-US" altLang="ja-JP" sz="1050" dirty="0"/>
              <a:t>NOR</a:t>
            </a:r>
            <a:r>
              <a:rPr kumimoji="1" lang="ja-JP" altLang="en-US" sz="1050"/>
              <a:t>素子（論理回路）：</a:t>
            </a:r>
            <a:endParaRPr kumimoji="1" lang="en-US" altLang="ja-JP" sz="1050" dirty="0"/>
          </a:p>
        </p:txBody>
      </p:sp>
      <p:graphicFrame>
        <p:nvGraphicFramePr>
          <p:cNvPr id="122" name="表 121">
            <a:extLst>
              <a:ext uri="{FF2B5EF4-FFF2-40B4-BE49-F238E27FC236}">
                <a16:creationId xmlns:a16="http://schemas.microsoft.com/office/drawing/2014/main" id="{55C43D70-7AA0-FF45-B6BA-6BF30A551E15}"/>
              </a:ext>
            </a:extLst>
          </p:cNvPr>
          <p:cNvGraphicFramePr>
            <a:graphicFrameLocks noGrp="1"/>
          </p:cNvGraphicFramePr>
          <p:nvPr>
            <p:extLst/>
          </p:nvPr>
        </p:nvGraphicFramePr>
        <p:xfrm>
          <a:off x="5584825" y="6303026"/>
          <a:ext cx="1188000" cy="1080000"/>
        </p:xfrm>
        <a:graphic>
          <a:graphicData uri="http://schemas.openxmlformats.org/drawingml/2006/table">
            <a:tbl>
              <a:tblPr firstRow="1" bandRow="1">
                <a:tableStyleId>{5940675A-B579-460E-94D1-54222C63F5DA}</a:tableStyleId>
              </a:tblPr>
              <a:tblGrid>
                <a:gridCol w="396000">
                  <a:extLst>
                    <a:ext uri="{9D8B030D-6E8A-4147-A177-3AD203B41FA5}">
                      <a16:colId xmlns:a16="http://schemas.microsoft.com/office/drawing/2014/main" val="879895841"/>
                    </a:ext>
                  </a:extLst>
                </a:gridCol>
                <a:gridCol w="396000">
                  <a:extLst>
                    <a:ext uri="{9D8B030D-6E8A-4147-A177-3AD203B41FA5}">
                      <a16:colId xmlns:a16="http://schemas.microsoft.com/office/drawing/2014/main" val="4052420241"/>
                    </a:ext>
                  </a:extLst>
                </a:gridCol>
                <a:gridCol w="396000">
                  <a:extLst>
                    <a:ext uri="{9D8B030D-6E8A-4147-A177-3AD203B41FA5}">
                      <a16:colId xmlns:a16="http://schemas.microsoft.com/office/drawing/2014/main" val="3265789789"/>
                    </a:ext>
                  </a:extLst>
                </a:gridCol>
              </a:tblGrid>
              <a:tr h="216000">
                <a:tc>
                  <a:txBody>
                    <a:bodyPr/>
                    <a:lstStyle/>
                    <a:p>
                      <a:pPr algn="ctr"/>
                      <a:r>
                        <a:rPr kumimoji="1" lang="en-US" altLang="ja-JP" sz="1100" baseline="0" dirty="0"/>
                        <a:t>A</a:t>
                      </a:r>
                    </a:p>
                  </a:txBody>
                  <a:tcPr marL="36000" marR="36000" marT="0" marB="0"/>
                </a:tc>
                <a:tc>
                  <a:txBody>
                    <a:bodyPr/>
                    <a:lstStyle/>
                    <a:p>
                      <a:pPr algn="ctr"/>
                      <a:r>
                        <a:rPr kumimoji="1" lang="en-US" altLang="ja-JP" sz="1100" baseline="0" dirty="0"/>
                        <a:t>B</a:t>
                      </a:r>
                      <a:endParaRPr kumimoji="1" lang="ja-JP" altLang="en-US" sz="1100" baseline="0" dirty="0"/>
                    </a:p>
                  </a:txBody>
                  <a:tcPr marL="36000" marR="36000" marT="0" marB="0"/>
                </a:tc>
                <a:tc>
                  <a:txBody>
                    <a:bodyPr/>
                    <a:lstStyle/>
                    <a:p>
                      <a:pPr algn="ctr"/>
                      <a:r>
                        <a:rPr kumimoji="1" lang="en-US" altLang="ja-JP" sz="1100" baseline="0" dirty="0"/>
                        <a:t>Z</a:t>
                      </a:r>
                      <a:endParaRPr kumimoji="1" lang="ja-JP" altLang="en-US" sz="1100" baseline="0" dirty="0"/>
                    </a:p>
                  </a:txBody>
                  <a:tcPr marL="36000" marR="36000" marT="0" marB="0"/>
                </a:tc>
                <a:extLst>
                  <a:ext uri="{0D108BD9-81ED-4DB2-BD59-A6C34878D82A}">
                    <a16:rowId xmlns:a16="http://schemas.microsoft.com/office/drawing/2014/main" val="40264408"/>
                  </a:ext>
                </a:extLst>
              </a:tr>
              <a:tr h="216000">
                <a:tc>
                  <a:txBody>
                    <a:bodyPr/>
                    <a:lstStyle/>
                    <a:p>
                      <a:pPr algn="ctr"/>
                      <a:r>
                        <a:rPr kumimoji="1" lang="en-US" altLang="ja-JP" sz="1200" dirty="0"/>
                        <a:t>0</a:t>
                      </a:r>
                      <a:endParaRPr kumimoji="1" lang="ja-JP" altLang="en-US" sz="1200" dirty="0"/>
                    </a:p>
                  </a:txBody>
                  <a:tcPr marL="0" marR="0" marT="0" marB="0"/>
                </a:tc>
                <a:tc>
                  <a:txBody>
                    <a:bodyPr/>
                    <a:lstStyle/>
                    <a:p>
                      <a:pPr algn="ctr"/>
                      <a:r>
                        <a:rPr kumimoji="1" lang="en-US" altLang="ja-JP" sz="1200" dirty="0"/>
                        <a:t>0</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39248806"/>
                  </a:ext>
                </a:extLst>
              </a:tr>
              <a:tr h="216000">
                <a:tc>
                  <a:txBody>
                    <a:bodyPr/>
                    <a:lstStyle/>
                    <a:p>
                      <a:pPr algn="ctr"/>
                      <a:r>
                        <a:rPr kumimoji="1" lang="en-US" altLang="ja-JP" sz="1200" dirty="0"/>
                        <a:t>0</a:t>
                      </a:r>
                      <a:endParaRPr kumimoji="1" lang="ja-JP" altLang="en-US" sz="1200" dirty="0"/>
                    </a:p>
                  </a:txBody>
                  <a:tcPr marL="0" marR="0" marT="0" marB="0"/>
                </a:tc>
                <a:tc>
                  <a:txBody>
                    <a:bodyPr/>
                    <a:lstStyle/>
                    <a:p>
                      <a:pPr algn="ctr"/>
                      <a:r>
                        <a:rPr kumimoji="1" lang="en-US" altLang="ja-JP" sz="1200" dirty="0"/>
                        <a:t>1</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88222416"/>
                  </a:ext>
                </a:extLst>
              </a:tr>
              <a:tr h="216000">
                <a:tc>
                  <a:txBody>
                    <a:bodyPr/>
                    <a:lstStyle/>
                    <a:p>
                      <a:pPr algn="ctr"/>
                      <a:r>
                        <a:rPr kumimoji="1" lang="en-US" altLang="ja-JP" sz="1200" dirty="0"/>
                        <a:t>1</a:t>
                      </a:r>
                      <a:endParaRPr kumimoji="1" lang="ja-JP" altLang="en-US" sz="1200"/>
                    </a:p>
                  </a:txBody>
                  <a:tcPr marL="0" marR="0" marT="0" marB="0"/>
                </a:tc>
                <a:tc>
                  <a:txBody>
                    <a:bodyPr/>
                    <a:lstStyle/>
                    <a:p>
                      <a:pPr algn="ctr"/>
                      <a:r>
                        <a:rPr kumimoji="1" lang="en-US" altLang="ja-JP" sz="1200" dirty="0"/>
                        <a:t>0</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959660637"/>
                  </a:ext>
                </a:extLst>
              </a:tr>
              <a:tr h="216000">
                <a:tc>
                  <a:txBody>
                    <a:bodyPr/>
                    <a:lstStyle/>
                    <a:p>
                      <a:pPr algn="ctr"/>
                      <a:r>
                        <a:rPr kumimoji="1" lang="en-US" altLang="ja-JP" sz="1200" dirty="0"/>
                        <a:t>1</a:t>
                      </a:r>
                      <a:endParaRPr kumimoji="1" lang="ja-JP" altLang="en-US" sz="1200"/>
                    </a:p>
                  </a:txBody>
                  <a:tcPr marL="0" marR="0" marT="0" marB="0"/>
                </a:tc>
                <a:tc>
                  <a:txBody>
                    <a:bodyPr/>
                    <a:lstStyle/>
                    <a:p>
                      <a:pPr algn="ctr"/>
                      <a:r>
                        <a:rPr kumimoji="1" lang="en-US" altLang="ja-JP" sz="1200" dirty="0"/>
                        <a:t>1</a:t>
                      </a:r>
                      <a:endParaRPr kumimoji="1" lang="ja-JP" altLang="en-US" sz="1200" dirty="0"/>
                    </a:p>
                  </a:txBody>
                  <a:tcPr marL="0" marR="0" marT="0" marB="0"/>
                </a:tc>
                <a:tc>
                  <a:txBody>
                    <a:bodyPr/>
                    <a:lstStyle/>
                    <a:p>
                      <a:endParaRPr kumimoji="1" lang="ja-JP" altLang="en-US" sz="1200" dirty="0"/>
                    </a:p>
                  </a:txBody>
                  <a:tcPr marL="0" marR="0" marT="0" marB="0"/>
                </a:tc>
                <a:extLst>
                  <a:ext uri="{0D108BD9-81ED-4DB2-BD59-A6C34878D82A}">
                    <a16:rowId xmlns:a16="http://schemas.microsoft.com/office/drawing/2014/main" val="4055056437"/>
                  </a:ext>
                </a:extLst>
              </a:tr>
            </a:tbl>
          </a:graphicData>
        </a:graphic>
      </p:graphicFrame>
      <p:sp>
        <p:nvSpPr>
          <p:cNvPr id="123" name="正方形/長方形 122">
            <a:extLst>
              <a:ext uri="{FF2B5EF4-FFF2-40B4-BE49-F238E27FC236}">
                <a16:creationId xmlns:a16="http://schemas.microsoft.com/office/drawing/2014/main" id="{85567A25-7460-DA48-AF3B-CDDB9EB0F39B}"/>
              </a:ext>
            </a:extLst>
          </p:cNvPr>
          <p:cNvSpPr/>
          <p:nvPr/>
        </p:nvSpPr>
        <p:spPr>
          <a:xfrm>
            <a:off x="48389" y="7515378"/>
            <a:ext cx="3360735" cy="23398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5" name="テキスト ボックス 124">
            <a:extLst>
              <a:ext uri="{FF2B5EF4-FFF2-40B4-BE49-F238E27FC236}">
                <a16:creationId xmlns:a16="http://schemas.microsoft.com/office/drawing/2014/main" id="{FC6F6EF3-B3B2-7F41-9870-FB349558CABD}"/>
              </a:ext>
            </a:extLst>
          </p:cNvPr>
          <p:cNvSpPr txBox="1"/>
          <p:nvPr/>
        </p:nvSpPr>
        <p:spPr>
          <a:xfrm>
            <a:off x="9576" y="7497073"/>
            <a:ext cx="3117940" cy="253916"/>
          </a:xfrm>
          <a:prstGeom prst="rect">
            <a:avLst/>
          </a:prstGeom>
          <a:noFill/>
        </p:spPr>
        <p:txBody>
          <a:bodyPr wrap="square" rtlCol="0">
            <a:spAutoFit/>
          </a:bodyPr>
          <a:lstStyle/>
          <a:p>
            <a:r>
              <a:rPr kumimoji="1" lang="ja-JP" altLang="en-US" sz="1050"/>
              <a:t>トランジスタ・ダイオードによる</a:t>
            </a:r>
            <a:r>
              <a:rPr kumimoji="1" lang="en-US" altLang="ja-JP" sz="1050" dirty="0"/>
              <a:t>NAND</a:t>
            </a:r>
            <a:r>
              <a:rPr kumimoji="1" lang="ja-JP" altLang="en-US" sz="1050"/>
              <a:t>素子：</a:t>
            </a:r>
            <a:endParaRPr kumimoji="1" lang="en-US" altLang="ja-JP" sz="1050" dirty="0"/>
          </a:p>
        </p:txBody>
      </p:sp>
      <p:sp>
        <p:nvSpPr>
          <p:cNvPr id="127" name="正方形/長方形 126">
            <a:extLst>
              <a:ext uri="{FF2B5EF4-FFF2-40B4-BE49-F238E27FC236}">
                <a16:creationId xmlns:a16="http://schemas.microsoft.com/office/drawing/2014/main" id="{93DF0501-33E6-0F42-A172-FDFACBF03DD4}"/>
              </a:ext>
            </a:extLst>
          </p:cNvPr>
          <p:cNvSpPr/>
          <p:nvPr/>
        </p:nvSpPr>
        <p:spPr>
          <a:xfrm>
            <a:off x="3455507" y="7515378"/>
            <a:ext cx="3347829" cy="233982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8" name="テキスト ボックス 127">
            <a:extLst>
              <a:ext uri="{FF2B5EF4-FFF2-40B4-BE49-F238E27FC236}">
                <a16:creationId xmlns:a16="http://schemas.microsoft.com/office/drawing/2014/main" id="{F6623980-96B5-8546-909B-001EF133E9F0}"/>
              </a:ext>
            </a:extLst>
          </p:cNvPr>
          <p:cNvSpPr txBox="1"/>
          <p:nvPr/>
        </p:nvSpPr>
        <p:spPr>
          <a:xfrm>
            <a:off x="3436572" y="7497073"/>
            <a:ext cx="3313268" cy="253916"/>
          </a:xfrm>
          <a:prstGeom prst="rect">
            <a:avLst/>
          </a:prstGeom>
          <a:noFill/>
        </p:spPr>
        <p:txBody>
          <a:bodyPr wrap="square" rtlCol="0">
            <a:spAutoFit/>
          </a:bodyPr>
          <a:lstStyle/>
          <a:p>
            <a:r>
              <a:rPr kumimoji="1" lang="ja-JP" altLang="en-US" sz="1050"/>
              <a:t>トランジスタ・ダイオードによる</a:t>
            </a:r>
            <a:r>
              <a:rPr kumimoji="1" lang="en-US" altLang="ja-JP" sz="1050" dirty="0"/>
              <a:t>NOR</a:t>
            </a:r>
            <a:r>
              <a:rPr kumimoji="1" lang="ja-JP" altLang="en-US" sz="1050"/>
              <a:t>素子：</a:t>
            </a:r>
            <a:endParaRPr kumimoji="1" lang="en-US" altLang="ja-JP" sz="1050" dirty="0"/>
          </a:p>
        </p:txBody>
      </p:sp>
    </p:spTree>
    <p:extLst>
      <p:ext uri="{BB962C8B-B14F-4D97-AF65-F5344CB8AC3E}">
        <p14:creationId xmlns:p14="http://schemas.microsoft.com/office/powerpoint/2010/main" val="21394710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正方形/長方形 80">
            <a:extLst>
              <a:ext uri="{FF2B5EF4-FFF2-40B4-BE49-F238E27FC236}">
                <a16:creationId xmlns:a16="http://schemas.microsoft.com/office/drawing/2014/main" id="{B71CA76F-A86A-2C4E-8852-96F2D7EEAAC0}"/>
              </a:ext>
            </a:extLst>
          </p:cNvPr>
          <p:cNvSpPr/>
          <p:nvPr/>
        </p:nvSpPr>
        <p:spPr>
          <a:xfrm>
            <a:off x="79273" y="619978"/>
            <a:ext cx="6706710" cy="165490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7" name="正方形/長方形 76">
            <a:extLst>
              <a:ext uri="{FF2B5EF4-FFF2-40B4-BE49-F238E27FC236}">
                <a16:creationId xmlns:a16="http://schemas.microsoft.com/office/drawing/2014/main" id="{4871E57B-8053-B44E-87C4-E5E3D621C27F}"/>
              </a:ext>
            </a:extLst>
          </p:cNvPr>
          <p:cNvSpPr/>
          <p:nvPr/>
        </p:nvSpPr>
        <p:spPr>
          <a:xfrm>
            <a:off x="72017" y="8024417"/>
            <a:ext cx="6713966" cy="18336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9" name="正方形/長方形 68">
            <a:extLst>
              <a:ext uri="{FF2B5EF4-FFF2-40B4-BE49-F238E27FC236}">
                <a16:creationId xmlns:a16="http://schemas.microsoft.com/office/drawing/2014/main" id="{957C2554-90C9-9148-B304-AED527F7A029}"/>
              </a:ext>
            </a:extLst>
          </p:cNvPr>
          <p:cNvSpPr/>
          <p:nvPr/>
        </p:nvSpPr>
        <p:spPr>
          <a:xfrm>
            <a:off x="79273" y="6124490"/>
            <a:ext cx="6713966" cy="18336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D2A59A96-B296-BD4B-8149-606A756B4B0C}"/>
              </a:ext>
            </a:extLst>
          </p:cNvPr>
          <p:cNvSpPr/>
          <p:nvPr/>
        </p:nvSpPr>
        <p:spPr>
          <a:xfrm>
            <a:off x="72017" y="4225348"/>
            <a:ext cx="6713966" cy="18336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5D3606EE-8EEA-3243-88A6-73DC22EC3F10}"/>
              </a:ext>
            </a:extLst>
          </p:cNvPr>
          <p:cNvSpPr/>
          <p:nvPr/>
        </p:nvSpPr>
        <p:spPr>
          <a:xfrm>
            <a:off x="76120" y="2323764"/>
            <a:ext cx="6713966" cy="18336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a:t>電子回路</a:t>
            </a:r>
            <a:r>
              <a:rPr kumimoji="1" lang="en-US" altLang="ja-JP" sz="1100" dirty="0"/>
              <a:t>I</a:t>
            </a:r>
            <a:r>
              <a:rPr kumimoji="1" lang="ja-JP" altLang="en-US" sz="1100"/>
              <a:t> 演習問題</a:t>
            </a:r>
            <a:r>
              <a:rPr kumimoji="1" lang="en-US" altLang="ja-JP" sz="1100" dirty="0"/>
              <a:t>: </a:t>
            </a:r>
            <a:r>
              <a:rPr kumimoji="1" lang="ja-JP" altLang="en-US" sz="1100"/>
              <a:t>電子素子による論理素子の構成</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61" name="テキスト ボックス 60">
            <a:extLst>
              <a:ext uri="{FF2B5EF4-FFF2-40B4-BE49-F238E27FC236}">
                <a16:creationId xmlns:a16="http://schemas.microsoft.com/office/drawing/2014/main" id="{88AFE3C6-3264-2449-8A1B-722D4A93E70E}"/>
              </a:ext>
            </a:extLst>
          </p:cNvPr>
          <p:cNvSpPr txBox="1"/>
          <p:nvPr/>
        </p:nvSpPr>
        <p:spPr>
          <a:xfrm>
            <a:off x="-24276" y="348602"/>
            <a:ext cx="6858000" cy="577081"/>
          </a:xfrm>
          <a:prstGeom prst="rect">
            <a:avLst/>
          </a:prstGeom>
          <a:noFill/>
        </p:spPr>
        <p:txBody>
          <a:bodyPr wrap="square" rtlCol="0">
            <a:spAutoFit/>
          </a:bodyPr>
          <a:lstStyle/>
          <a:p>
            <a:r>
              <a:rPr kumimoji="1" lang="ja-JP" altLang="en-US" sz="1050"/>
              <a:t>以下の論理素子を、電子素子により構成せよ。入力を</a:t>
            </a:r>
            <a:r>
              <a:rPr kumimoji="1" lang="en-US" altLang="ja-JP" sz="1050" dirty="0"/>
              <a:t>V</a:t>
            </a:r>
            <a:r>
              <a:rPr kumimoji="1" lang="en-US" altLang="ja-JP" sz="1050" baseline="-25000" dirty="0"/>
              <a:t>A</a:t>
            </a:r>
            <a:r>
              <a:rPr kumimoji="1" lang="en-US" altLang="ja-JP" sz="1050" dirty="0"/>
              <a:t>, V</a:t>
            </a:r>
            <a:r>
              <a:rPr kumimoji="1" lang="en-US" altLang="ja-JP" sz="1050" baseline="-25000" dirty="0"/>
              <a:t>B</a:t>
            </a:r>
            <a:r>
              <a:rPr kumimoji="1" lang="en-US" altLang="ja-JP" sz="1050" dirty="0"/>
              <a:t>, </a:t>
            </a:r>
            <a:r>
              <a:rPr kumimoji="1" lang="ja-JP" altLang="en-US" sz="1050"/>
              <a:t>電源を</a:t>
            </a:r>
            <a:r>
              <a:rPr kumimoji="1" lang="en-US" altLang="ja-JP" sz="1050" dirty="0"/>
              <a:t>V</a:t>
            </a:r>
            <a:r>
              <a:rPr kumimoji="1" lang="en-US" altLang="ja-JP" sz="1050" baseline="-25000" dirty="0"/>
              <a:t>F</a:t>
            </a:r>
            <a:r>
              <a:rPr kumimoji="1" lang="en-US" altLang="ja-JP" sz="1050" dirty="0"/>
              <a:t>, </a:t>
            </a:r>
            <a:r>
              <a:rPr kumimoji="1" lang="ja-JP" altLang="en-US" sz="1050"/>
              <a:t>出力を</a:t>
            </a:r>
            <a:r>
              <a:rPr kumimoji="1" lang="en-US" altLang="ja-JP" sz="1050" dirty="0"/>
              <a:t>V</a:t>
            </a:r>
            <a:r>
              <a:rPr kumimoji="1" lang="en-US" altLang="ja-JP" sz="1050" baseline="-25000" dirty="0"/>
              <a:t>O</a:t>
            </a:r>
            <a:r>
              <a:rPr kumimoji="1" lang="ja-JP" altLang="en-US" sz="1050"/>
              <a:t>とする。</a:t>
            </a:r>
            <a:endParaRPr kumimoji="1" lang="en-US" altLang="ja-JP" sz="1050" dirty="0"/>
          </a:p>
          <a:p>
            <a:endParaRPr kumimoji="1" lang="en-US" altLang="ja-JP" sz="1050" dirty="0"/>
          </a:p>
          <a:p>
            <a:r>
              <a:rPr kumimoji="1" lang="ja-JP" altLang="en-US" sz="1050"/>
              <a:t>（１）</a:t>
            </a:r>
            <a:r>
              <a:rPr kumimoji="1" lang="en-US" altLang="ja-JP" sz="1050" dirty="0"/>
              <a:t>AND				</a:t>
            </a:r>
            <a:r>
              <a:rPr kumimoji="1" lang="ja-JP" altLang="en-US" sz="1050"/>
              <a:t>（２）</a:t>
            </a:r>
            <a:r>
              <a:rPr kumimoji="1" lang="en-US" altLang="ja-JP" sz="1050" dirty="0"/>
              <a:t>OR				</a:t>
            </a:r>
            <a:r>
              <a:rPr kumimoji="1" lang="ja-JP" altLang="en-US" sz="1050"/>
              <a:t>（３）</a:t>
            </a:r>
            <a:r>
              <a:rPr kumimoji="1" lang="en-US" altLang="ja-JP" sz="1050" dirty="0"/>
              <a:t>NOT</a:t>
            </a:r>
          </a:p>
        </p:txBody>
      </p:sp>
      <p:pic>
        <p:nvPicPr>
          <p:cNvPr id="38" name="図 37">
            <a:extLst>
              <a:ext uri="{FF2B5EF4-FFF2-40B4-BE49-F238E27FC236}">
                <a16:creationId xmlns:a16="http://schemas.microsoft.com/office/drawing/2014/main" id="{7D418C47-017F-9442-B21E-4963B9BB10C3}"/>
              </a:ext>
            </a:extLst>
          </p:cNvPr>
          <p:cNvPicPr>
            <a:picLocks noChangeAspect="1"/>
          </p:cNvPicPr>
          <p:nvPr/>
        </p:nvPicPr>
        <p:blipFill>
          <a:blip r:embed="rId3"/>
          <a:stretch>
            <a:fillRect/>
          </a:stretch>
        </p:blipFill>
        <p:spPr>
          <a:xfrm>
            <a:off x="245166" y="6308664"/>
            <a:ext cx="1524000" cy="635000"/>
          </a:xfrm>
          <a:prstGeom prst="rect">
            <a:avLst/>
          </a:prstGeom>
        </p:spPr>
      </p:pic>
      <p:pic>
        <p:nvPicPr>
          <p:cNvPr id="39" name="図 38">
            <a:extLst>
              <a:ext uri="{FF2B5EF4-FFF2-40B4-BE49-F238E27FC236}">
                <a16:creationId xmlns:a16="http://schemas.microsoft.com/office/drawing/2014/main" id="{C0F3B614-4AF3-E548-8242-A020F65FCFB8}"/>
              </a:ext>
            </a:extLst>
          </p:cNvPr>
          <p:cNvPicPr>
            <a:picLocks noChangeAspect="1"/>
          </p:cNvPicPr>
          <p:nvPr/>
        </p:nvPicPr>
        <p:blipFill>
          <a:blip r:embed="rId4"/>
          <a:stretch>
            <a:fillRect/>
          </a:stretch>
        </p:blipFill>
        <p:spPr>
          <a:xfrm>
            <a:off x="245166" y="4474859"/>
            <a:ext cx="1524000" cy="635000"/>
          </a:xfrm>
          <a:prstGeom prst="rect">
            <a:avLst/>
          </a:prstGeom>
        </p:spPr>
      </p:pic>
      <p:pic>
        <p:nvPicPr>
          <p:cNvPr id="46" name="図 45">
            <a:extLst>
              <a:ext uri="{FF2B5EF4-FFF2-40B4-BE49-F238E27FC236}">
                <a16:creationId xmlns:a16="http://schemas.microsoft.com/office/drawing/2014/main" id="{BDD22BC4-21EE-3948-AFF8-A23BAC55BAA2}"/>
              </a:ext>
            </a:extLst>
          </p:cNvPr>
          <p:cNvPicPr>
            <a:picLocks noChangeAspect="1"/>
          </p:cNvPicPr>
          <p:nvPr/>
        </p:nvPicPr>
        <p:blipFill>
          <a:blip r:embed="rId3"/>
          <a:stretch>
            <a:fillRect/>
          </a:stretch>
        </p:blipFill>
        <p:spPr>
          <a:xfrm>
            <a:off x="245166" y="8210540"/>
            <a:ext cx="1524000" cy="635000"/>
          </a:xfrm>
          <a:prstGeom prst="rect">
            <a:avLst/>
          </a:prstGeom>
        </p:spPr>
      </p:pic>
      <p:sp>
        <p:nvSpPr>
          <p:cNvPr id="51" name="円/楕円 50">
            <a:extLst>
              <a:ext uri="{FF2B5EF4-FFF2-40B4-BE49-F238E27FC236}">
                <a16:creationId xmlns:a16="http://schemas.microsoft.com/office/drawing/2014/main" id="{8BFB1E5A-D5C4-0F40-8E86-BD0C97952076}"/>
              </a:ext>
            </a:extLst>
          </p:cNvPr>
          <p:cNvSpPr/>
          <p:nvPr/>
        </p:nvSpPr>
        <p:spPr>
          <a:xfrm>
            <a:off x="652229" y="8336235"/>
            <a:ext cx="108000" cy="1080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テキスト ボックス 52">
            <a:extLst>
              <a:ext uri="{FF2B5EF4-FFF2-40B4-BE49-F238E27FC236}">
                <a16:creationId xmlns:a16="http://schemas.microsoft.com/office/drawing/2014/main" id="{0C221560-DD16-FC46-B669-593959F9DBA6}"/>
              </a:ext>
            </a:extLst>
          </p:cNvPr>
          <p:cNvSpPr txBox="1"/>
          <p:nvPr/>
        </p:nvSpPr>
        <p:spPr>
          <a:xfrm>
            <a:off x="55236" y="2331047"/>
            <a:ext cx="1395429" cy="253916"/>
          </a:xfrm>
          <a:prstGeom prst="rect">
            <a:avLst/>
          </a:prstGeom>
          <a:noFill/>
        </p:spPr>
        <p:txBody>
          <a:bodyPr wrap="square" rtlCol="0">
            <a:spAutoFit/>
          </a:bodyPr>
          <a:lstStyle/>
          <a:p>
            <a:r>
              <a:rPr kumimoji="1" lang="ja-JP" altLang="en-US" sz="1050"/>
              <a:t>（４）</a:t>
            </a:r>
            <a:endParaRPr kumimoji="1" lang="en-US" altLang="ja-JP" sz="1050" dirty="0"/>
          </a:p>
        </p:txBody>
      </p:sp>
      <p:sp>
        <p:nvSpPr>
          <p:cNvPr id="55" name="テキスト ボックス 54">
            <a:extLst>
              <a:ext uri="{FF2B5EF4-FFF2-40B4-BE49-F238E27FC236}">
                <a16:creationId xmlns:a16="http://schemas.microsoft.com/office/drawing/2014/main" id="{22DAD2F1-8012-7C41-AC95-2FA74AC88BB0}"/>
              </a:ext>
            </a:extLst>
          </p:cNvPr>
          <p:cNvSpPr txBox="1"/>
          <p:nvPr/>
        </p:nvSpPr>
        <p:spPr>
          <a:xfrm>
            <a:off x="55235" y="4267751"/>
            <a:ext cx="824789" cy="253916"/>
          </a:xfrm>
          <a:prstGeom prst="rect">
            <a:avLst/>
          </a:prstGeom>
          <a:noFill/>
        </p:spPr>
        <p:txBody>
          <a:bodyPr wrap="square" rtlCol="0">
            <a:spAutoFit/>
          </a:bodyPr>
          <a:lstStyle/>
          <a:p>
            <a:r>
              <a:rPr kumimoji="1" lang="ja-JP" altLang="en-US" sz="1050"/>
              <a:t>（５）</a:t>
            </a:r>
            <a:endParaRPr kumimoji="1" lang="en-US" altLang="ja-JP" sz="1050" dirty="0"/>
          </a:p>
        </p:txBody>
      </p:sp>
      <p:sp>
        <p:nvSpPr>
          <p:cNvPr id="56" name="テキスト ボックス 55">
            <a:extLst>
              <a:ext uri="{FF2B5EF4-FFF2-40B4-BE49-F238E27FC236}">
                <a16:creationId xmlns:a16="http://schemas.microsoft.com/office/drawing/2014/main" id="{B8B653F2-473F-DF44-B8C5-A0C77E586984}"/>
              </a:ext>
            </a:extLst>
          </p:cNvPr>
          <p:cNvSpPr txBox="1"/>
          <p:nvPr/>
        </p:nvSpPr>
        <p:spPr>
          <a:xfrm>
            <a:off x="55235" y="6123572"/>
            <a:ext cx="1175658" cy="253916"/>
          </a:xfrm>
          <a:prstGeom prst="rect">
            <a:avLst/>
          </a:prstGeom>
          <a:noFill/>
        </p:spPr>
        <p:txBody>
          <a:bodyPr wrap="square" rtlCol="0">
            <a:spAutoFit/>
          </a:bodyPr>
          <a:lstStyle/>
          <a:p>
            <a:r>
              <a:rPr kumimoji="1" lang="ja-JP" altLang="en-US" sz="1050"/>
              <a:t>（６）</a:t>
            </a:r>
            <a:endParaRPr kumimoji="1" lang="en-US" altLang="ja-JP" sz="1050" dirty="0"/>
          </a:p>
        </p:txBody>
      </p:sp>
      <p:sp>
        <p:nvSpPr>
          <p:cNvPr id="57" name="テキスト ボックス 56">
            <a:extLst>
              <a:ext uri="{FF2B5EF4-FFF2-40B4-BE49-F238E27FC236}">
                <a16:creationId xmlns:a16="http://schemas.microsoft.com/office/drawing/2014/main" id="{5FA891E6-F95B-BA4E-91AC-98E99BB1A737}"/>
              </a:ext>
            </a:extLst>
          </p:cNvPr>
          <p:cNvSpPr txBox="1"/>
          <p:nvPr/>
        </p:nvSpPr>
        <p:spPr>
          <a:xfrm>
            <a:off x="55235" y="8024379"/>
            <a:ext cx="872916" cy="253916"/>
          </a:xfrm>
          <a:prstGeom prst="rect">
            <a:avLst/>
          </a:prstGeom>
          <a:noFill/>
        </p:spPr>
        <p:txBody>
          <a:bodyPr wrap="square" rtlCol="0">
            <a:spAutoFit/>
          </a:bodyPr>
          <a:lstStyle/>
          <a:p>
            <a:r>
              <a:rPr kumimoji="1" lang="ja-JP" altLang="en-US" sz="1050"/>
              <a:t>（７）　　　　　　　　　　　　　　　　　　　　</a:t>
            </a:r>
            <a:endParaRPr kumimoji="1" lang="en-US" altLang="ja-JP" sz="1050" dirty="0"/>
          </a:p>
        </p:txBody>
      </p:sp>
      <p:sp>
        <p:nvSpPr>
          <p:cNvPr id="59" name="円/楕円 58">
            <a:extLst>
              <a:ext uri="{FF2B5EF4-FFF2-40B4-BE49-F238E27FC236}">
                <a16:creationId xmlns:a16="http://schemas.microsoft.com/office/drawing/2014/main" id="{463E5618-E829-994E-8A57-C000AA83E23F}"/>
              </a:ext>
            </a:extLst>
          </p:cNvPr>
          <p:cNvSpPr/>
          <p:nvPr/>
        </p:nvSpPr>
        <p:spPr>
          <a:xfrm>
            <a:off x="652229" y="8590887"/>
            <a:ext cx="108000" cy="1080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円/楕円 59">
            <a:extLst>
              <a:ext uri="{FF2B5EF4-FFF2-40B4-BE49-F238E27FC236}">
                <a16:creationId xmlns:a16="http://schemas.microsoft.com/office/drawing/2014/main" id="{AAD339E5-C73D-534F-B7E4-633923D548E9}"/>
              </a:ext>
            </a:extLst>
          </p:cNvPr>
          <p:cNvSpPr/>
          <p:nvPr/>
        </p:nvSpPr>
        <p:spPr>
          <a:xfrm>
            <a:off x="1230892" y="8474040"/>
            <a:ext cx="108000" cy="1080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円/楕円 61">
            <a:extLst>
              <a:ext uri="{FF2B5EF4-FFF2-40B4-BE49-F238E27FC236}">
                <a16:creationId xmlns:a16="http://schemas.microsoft.com/office/drawing/2014/main" id="{D2C4A063-7673-FB4D-8FE5-45FD65B18363}"/>
              </a:ext>
            </a:extLst>
          </p:cNvPr>
          <p:cNvSpPr/>
          <p:nvPr/>
        </p:nvSpPr>
        <p:spPr>
          <a:xfrm>
            <a:off x="668074" y="6689181"/>
            <a:ext cx="108000" cy="1080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円/楕円 62">
            <a:extLst>
              <a:ext uri="{FF2B5EF4-FFF2-40B4-BE49-F238E27FC236}">
                <a16:creationId xmlns:a16="http://schemas.microsoft.com/office/drawing/2014/main" id="{EAF36713-6B19-AC49-AD04-660399C1628F}"/>
              </a:ext>
            </a:extLst>
          </p:cNvPr>
          <p:cNvSpPr/>
          <p:nvPr/>
        </p:nvSpPr>
        <p:spPr>
          <a:xfrm>
            <a:off x="671664" y="4855376"/>
            <a:ext cx="108000" cy="1080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64" name="図 63">
            <a:extLst>
              <a:ext uri="{FF2B5EF4-FFF2-40B4-BE49-F238E27FC236}">
                <a16:creationId xmlns:a16="http://schemas.microsoft.com/office/drawing/2014/main" id="{778AAF6F-829E-F746-AB0F-E4CD401EC6B2}"/>
              </a:ext>
            </a:extLst>
          </p:cNvPr>
          <p:cNvPicPr>
            <a:picLocks noChangeAspect="1"/>
          </p:cNvPicPr>
          <p:nvPr/>
        </p:nvPicPr>
        <p:blipFill>
          <a:blip r:embed="rId4"/>
          <a:stretch>
            <a:fillRect/>
          </a:stretch>
        </p:blipFill>
        <p:spPr>
          <a:xfrm>
            <a:off x="245166" y="2556008"/>
            <a:ext cx="1524000" cy="635000"/>
          </a:xfrm>
          <a:prstGeom prst="rect">
            <a:avLst/>
          </a:prstGeom>
        </p:spPr>
      </p:pic>
      <p:sp>
        <p:nvSpPr>
          <p:cNvPr id="65" name="円/楕円 64">
            <a:extLst>
              <a:ext uri="{FF2B5EF4-FFF2-40B4-BE49-F238E27FC236}">
                <a16:creationId xmlns:a16="http://schemas.microsoft.com/office/drawing/2014/main" id="{9541436E-6690-074A-B283-531740AFAD49}"/>
              </a:ext>
            </a:extLst>
          </p:cNvPr>
          <p:cNvSpPr/>
          <p:nvPr/>
        </p:nvSpPr>
        <p:spPr>
          <a:xfrm>
            <a:off x="671664" y="2936525"/>
            <a:ext cx="108000" cy="1080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円/楕円 65">
            <a:extLst>
              <a:ext uri="{FF2B5EF4-FFF2-40B4-BE49-F238E27FC236}">
                <a16:creationId xmlns:a16="http://schemas.microsoft.com/office/drawing/2014/main" id="{84C3C312-919B-8D41-8ACD-1776E1C6526C}"/>
              </a:ext>
            </a:extLst>
          </p:cNvPr>
          <p:cNvSpPr/>
          <p:nvPr/>
        </p:nvSpPr>
        <p:spPr>
          <a:xfrm>
            <a:off x="1230892" y="4725336"/>
            <a:ext cx="108000" cy="108000"/>
          </a:xfrm>
          <a:prstGeom prst="ellipse">
            <a:avLst/>
          </a:prstGeom>
          <a:solidFill>
            <a:schemeClr val="bg1"/>
          </a:solid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335439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03: </a:t>
            </a:r>
            <a:r>
              <a:rPr kumimoji="1" lang="ja-JP" altLang="en-US" sz="1100" dirty="0"/>
              <a:t>トランジスタの入出力関係（直流）</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65" name="テキスト ボックス 64">
            <a:extLst>
              <a:ext uri="{FF2B5EF4-FFF2-40B4-BE49-F238E27FC236}">
                <a16:creationId xmlns:a16="http://schemas.microsoft.com/office/drawing/2014/main" id="{3039685B-77E1-4232-9F50-6C0F93D52EDC}"/>
              </a:ext>
            </a:extLst>
          </p:cNvPr>
          <p:cNvSpPr txBox="1"/>
          <p:nvPr/>
        </p:nvSpPr>
        <p:spPr>
          <a:xfrm>
            <a:off x="-1" y="472043"/>
            <a:ext cx="6756935" cy="253916"/>
          </a:xfrm>
          <a:prstGeom prst="rect">
            <a:avLst/>
          </a:prstGeom>
          <a:noFill/>
        </p:spPr>
        <p:txBody>
          <a:bodyPr wrap="square" rtlCol="0">
            <a:spAutoFit/>
          </a:bodyPr>
          <a:lstStyle/>
          <a:p>
            <a:r>
              <a:rPr kumimoji="1" lang="ja-JP" altLang="en-US" sz="1050" dirty="0"/>
              <a:t>トランジスタ：</a:t>
            </a:r>
            <a:endParaRPr kumimoji="1" lang="en-US" altLang="ja-JP" sz="1050" dirty="0"/>
          </a:p>
        </p:txBody>
      </p:sp>
      <p:sp>
        <p:nvSpPr>
          <p:cNvPr id="27" name="テキスト ボックス 26">
            <a:extLst>
              <a:ext uri="{FF2B5EF4-FFF2-40B4-BE49-F238E27FC236}">
                <a16:creationId xmlns:a16="http://schemas.microsoft.com/office/drawing/2014/main" id="{450C46E0-4FA3-4722-A9C6-99E2370B3C1C}"/>
              </a:ext>
            </a:extLst>
          </p:cNvPr>
          <p:cNvSpPr txBox="1"/>
          <p:nvPr/>
        </p:nvSpPr>
        <p:spPr>
          <a:xfrm>
            <a:off x="0" y="3500993"/>
            <a:ext cx="6756935" cy="253916"/>
          </a:xfrm>
          <a:prstGeom prst="rect">
            <a:avLst/>
          </a:prstGeom>
          <a:noFill/>
        </p:spPr>
        <p:txBody>
          <a:bodyPr wrap="square" rtlCol="0">
            <a:spAutoFit/>
          </a:bodyPr>
          <a:lstStyle/>
          <a:p>
            <a:r>
              <a:rPr kumimoji="1" lang="ja-JP" altLang="en-US" sz="1050" dirty="0"/>
              <a:t>エミッタ接地増幅回路（直流）：</a:t>
            </a:r>
            <a:endParaRPr kumimoji="1" lang="en-US" altLang="ja-JP" sz="1050" dirty="0"/>
          </a:p>
        </p:txBody>
      </p:sp>
      <p:sp>
        <p:nvSpPr>
          <p:cNvPr id="28" name="テキスト ボックス 27">
            <a:extLst>
              <a:ext uri="{FF2B5EF4-FFF2-40B4-BE49-F238E27FC236}">
                <a16:creationId xmlns:a16="http://schemas.microsoft.com/office/drawing/2014/main" id="{E6A61C1A-FEB1-49F1-B4A2-7C11DD3E0C98}"/>
              </a:ext>
            </a:extLst>
          </p:cNvPr>
          <p:cNvSpPr txBox="1"/>
          <p:nvPr/>
        </p:nvSpPr>
        <p:spPr>
          <a:xfrm>
            <a:off x="-1" y="3745265"/>
            <a:ext cx="1504952" cy="253916"/>
          </a:xfrm>
          <a:prstGeom prst="rect">
            <a:avLst/>
          </a:prstGeom>
          <a:noFill/>
        </p:spPr>
        <p:txBody>
          <a:bodyPr wrap="square" rtlCol="0">
            <a:spAutoFit/>
          </a:bodyPr>
          <a:lstStyle/>
          <a:p>
            <a:r>
              <a:rPr kumimoji="1" lang="ja-JP" altLang="en-US" sz="1050" dirty="0"/>
              <a:t>回路図</a:t>
            </a:r>
            <a:endParaRPr kumimoji="1" lang="en-US" altLang="ja-JP" sz="1050" dirty="0"/>
          </a:p>
        </p:txBody>
      </p:sp>
      <p:sp>
        <p:nvSpPr>
          <p:cNvPr id="29" name="テキスト ボックス 28">
            <a:extLst>
              <a:ext uri="{FF2B5EF4-FFF2-40B4-BE49-F238E27FC236}">
                <a16:creationId xmlns:a16="http://schemas.microsoft.com/office/drawing/2014/main" id="{B78B4FCA-5165-4717-A493-9D0ED02555EF}"/>
              </a:ext>
            </a:extLst>
          </p:cNvPr>
          <p:cNvSpPr txBox="1"/>
          <p:nvPr/>
        </p:nvSpPr>
        <p:spPr>
          <a:xfrm>
            <a:off x="3155949" y="3745265"/>
            <a:ext cx="1504952" cy="253916"/>
          </a:xfrm>
          <a:prstGeom prst="rect">
            <a:avLst/>
          </a:prstGeom>
          <a:noFill/>
        </p:spPr>
        <p:txBody>
          <a:bodyPr wrap="square" rtlCol="0">
            <a:spAutoFit/>
          </a:bodyPr>
          <a:lstStyle/>
          <a:p>
            <a:r>
              <a:rPr kumimoji="1" lang="ja-JP" altLang="en-US" sz="1050" dirty="0"/>
              <a:t>変数</a:t>
            </a:r>
            <a:endParaRPr kumimoji="1" lang="en-US" altLang="ja-JP" sz="1050" dirty="0"/>
          </a:p>
        </p:txBody>
      </p:sp>
      <p:sp>
        <p:nvSpPr>
          <p:cNvPr id="42" name="テキスト ボックス 41">
            <a:extLst>
              <a:ext uri="{FF2B5EF4-FFF2-40B4-BE49-F238E27FC236}">
                <a16:creationId xmlns:a16="http://schemas.microsoft.com/office/drawing/2014/main" id="{93148406-650B-4814-B793-4C1437D08E73}"/>
              </a:ext>
            </a:extLst>
          </p:cNvPr>
          <p:cNvSpPr txBox="1"/>
          <p:nvPr/>
        </p:nvSpPr>
        <p:spPr>
          <a:xfrm>
            <a:off x="0" y="5519077"/>
            <a:ext cx="1504952" cy="253916"/>
          </a:xfrm>
          <a:prstGeom prst="rect">
            <a:avLst/>
          </a:prstGeom>
          <a:noFill/>
        </p:spPr>
        <p:txBody>
          <a:bodyPr wrap="square" rtlCol="0">
            <a:spAutoFit/>
          </a:bodyPr>
          <a:lstStyle/>
          <a:p>
            <a:r>
              <a:rPr kumimoji="1" lang="ja-JP" altLang="en-US" sz="1050" dirty="0"/>
              <a:t>公式</a:t>
            </a:r>
            <a:endParaRPr kumimoji="1" lang="en-US" altLang="ja-JP" sz="1050" dirty="0"/>
          </a:p>
        </p:txBody>
      </p:sp>
      <p:sp>
        <p:nvSpPr>
          <p:cNvPr id="52" name="テキスト ボックス 51">
            <a:extLst>
              <a:ext uri="{FF2B5EF4-FFF2-40B4-BE49-F238E27FC236}">
                <a16:creationId xmlns:a16="http://schemas.microsoft.com/office/drawing/2014/main" id="{1F6F2FA4-1B57-4EF7-BF6A-1A14547981E0}"/>
              </a:ext>
            </a:extLst>
          </p:cNvPr>
          <p:cNvSpPr txBox="1"/>
          <p:nvPr/>
        </p:nvSpPr>
        <p:spPr>
          <a:xfrm>
            <a:off x="-2" y="1658133"/>
            <a:ext cx="6756935" cy="1061829"/>
          </a:xfrm>
          <a:prstGeom prst="rect">
            <a:avLst/>
          </a:prstGeom>
          <a:noFill/>
        </p:spPr>
        <p:txBody>
          <a:bodyPr wrap="square" rtlCol="0">
            <a:spAutoFit/>
          </a:bodyPr>
          <a:lstStyle/>
          <a:p>
            <a:r>
              <a:rPr kumimoji="1" lang="ja-JP" altLang="en-US" sz="1050" dirty="0"/>
              <a:t>問題：</a:t>
            </a:r>
            <a:endParaRPr kumimoji="1" lang="en-US" altLang="ja-JP" sz="1050" dirty="0"/>
          </a:p>
          <a:p>
            <a:r>
              <a:rPr kumimoji="1" lang="en-US" altLang="ja-JP" sz="1050" dirty="0"/>
              <a:t>1. </a:t>
            </a:r>
            <a:r>
              <a:rPr kumimoji="1" lang="ja-JP" altLang="en-US" sz="1050" dirty="0"/>
              <a:t>ベース電流</a:t>
            </a:r>
            <a:r>
              <a:rPr kumimoji="1" lang="en-US" altLang="ja-JP" sz="1050" dirty="0"/>
              <a:t>IB=10mA</a:t>
            </a:r>
            <a:r>
              <a:rPr kumimoji="1" lang="ja-JP" altLang="en-US" sz="1050" dirty="0" err="1"/>
              <a:t>、</a:t>
            </a:r>
            <a:r>
              <a:rPr kumimoji="1" lang="ja-JP" altLang="en-US" sz="1050" dirty="0"/>
              <a:t>エミッタ電流</a:t>
            </a:r>
            <a:r>
              <a:rPr kumimoji="1" lang="en-US" altLang="ja-JP" sz="1050" dirty="0"/>
              <a:t>IE</a:t>
            </a:r>
            <a:r>
              <a:rPr kumimoji="1" lang="ja-JP" altLang="en-US" sz="1050" dirty="0"/>
              <a:t>は</a:t>
            </a:r>
            <a:r>
              <a:rPr kumimoji="1" lang="en-US" altLang="ja-JP" sz="1050" dirty="0"/>
              <a:t>110m[A]</a:t>
            </a:r>
            <a:r>
              <a:rPr kumimoji="1" lang="ja-JP" altLang="en-US" sz="1050" dirty="0"/>
              <a:t>であった。コレクタ電流</a:t>
            </a:r>
            <a:r>
              <a:rPr kumimoji="1" lang="en-US" altLang="ja-JP" sz="1050" dirty="0"/>
              <a:t>IC</a:t>
            </a:r>
            <a:r>
              <a:rPr kumimoji="1" lang="ja-JP" altLang="en-US" sz="1050" dirty="0"/>
              <a:t>はいくらとなるか。</a:t>
            </a:r>
            <a:endParaRPr kumimoji="1" lang="en-US" altLang="ja-JP" sz="1050" dirty="0"/>
          </a:p>
          <a:p>
            <a:endParaRPr kumimoji="1" lang="en-US" altLang="ja-JP" sz="1050" dirty="0"/>
          </a:p>
          <a:p>
            <a:endParaRPr kumimoji="1" lang="en-US" altLang="ja-JP" sz="1050" dirty="0"/>
          </a:p>
          <a:p>
            <a:endParaRPr kumimoji="1" lang="en-US" altLang="ja-JP" sz="1050" dirty="0"/>
          </a:p>
          <a:p>
            <a:r>
              <a:rPr kumimoji="1" lang="en-US" altLang="ja-JP" sz="1050" dirty="0"/>
              <a:t>2. </a:t>
            </a:r>
            <a:r>
              <a:rPr kumimoji="1" lang="ja-JP" altLang="en-US" sz="1050" dirty="0"/>
              <a:t>ベース電流を入力、コレクタ電流を出力としたとき、電流増幅度、電流利得はいくらとなるか。</a:t>
            </a:r>
            <a:endParaRPr kumimoji="1" lang="en-US" altLang="ja-JP" sz="1050" dirty="0"/>
          </a:p>
        </p:txBody>
      </p:sp>
    </p:spTree>
    <p:extLst>
      <p:ext uri="{BB962C8B-B14F-4D97-AF65-F5344CB8AC3E}">
        <p14:creationId xmlns:p14="http://schemas.microsoft.com/office/powerpoint/2010/main" val="33898737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04: </a:t>
            </a:r>
            <a:r>
              <a:rPr kumimoji="1" lang="ja-JP" altLang="en-US" sz="1100" dirty="0"/>
              <a:t>トランジスタの入出力関係（直流、問題）</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9" name="テキスト ボックス 8">
            <a:extLst>
              <a:ext uri="{FF2B5EF4-FFF2-40B4-BE49-F238E27FC236}">
                <a16:creationId xmlns:a16="http://schemas.microsoft.com/office/drawing/2014/main" id="{F104CA09-364A-49D0-BF7F-5207EB957590}"/>
              </a:ext>
            </a:extLst>
          </p:cNvPr>
          <p:cNvSpPr txBox="1"/>
          <p:nvPr/>
        </p:nvSpPr>
        <p:spPr>
          <a:xfrm>
            <a:off x="66208" y="619681"/>
            <a:ext cx="6601291" cy="900246"/>
          </a:xfrm>
          <a:prstGeom prst="rect">
            <a:avLst/>
          </a:prstGeom>
          <a:noFill/>
        </p:spPr>
        <p:txBody>
          <a:bodyPr wrap="square" rtlCol="0">
            <a:spAutoFit/>
          </a:bodyPr>
          <a:lstStyle/>
          <a:p>
            <a:r>
              <a:rPr kumimoji="1" lang="ja-JP" altLang="en-US" sz="1050" dirty="0"/>
              <a:t>エミッタ接地増幅回路において、ベース・エミッタ間電圧</a:t>
            </a:r>
            <a:r>
              <a:rPr kumimoji="1" lang="en-US" altLang="ja-JP" sz="1050" dirty="0"/>
              <a:t>V</a:t>
            </a:r>
            <a:r>
              <a:rPr kumimoji="1" lang="en-US" altLang="ja-JP" sz="1050" baseline="-25000" dirty="0"/>
              <a:t>BE</a:t>
            </a:r>
            <a:r>
              <a:rPr kumimoji="1" lang="en-US" altLang="ja-JP" sz="1050" dirty="0"/>
              <a:t>=0.7[V]</a:t>
            </a:r>
            <a:r>
              <a:rPr kumimoji="1" lang="ja-JP" altLang="en-US" sz="1050" dirty="0" err="1"/>
              <a:t>、</a:t>
            </a:r>
            <a:r>
              <a:rPr kumimoji="1" lang="ja-JP" altLang="en-US" sz="1050" dirty="0"/>
              <a:t>コレクタ電流</a:t>
            </a:r>
            <a:r>
              <a:rPr kumimoji="1" lang="en-US" altLang="ja-JP" sz="1050" dirty="0"/>
              <a:t>I</a:t>
            </a:r>
            <a:r>
              <a:rPr kumimoji="1" lang="en-US" altLang="ja-JP" sz="1050" baseline="-25000" dirty="0"/>
              <a:t>C</a:t>
            </a:r>
            <a:r>
              <a:rPr kumimoji="1" lang="en-US" altLang="ja-JP" sz="1050" dirty="0"/>
              <a:t>=200[mA]</a:t>
            </a:r>
            <a:r>
              <a:rPr kumimoji="1" lang="ja-JP" altLang="en-US" sz="1050" dirty="0" err="1"/>
              <a:t>、</a:t>
            </a:r>
            <a:r>
              <a:rPr kumimoji="1" lang="ja-JP" altLang="en-US" sz="1050" dirty="0"/>
              <a:t>エミッタ電流</a:t>
            </a:r>
            <a:r>
              <a:rPr kumimoji="1" lang="en-US" altLang="ja-JP" sz="1050" dirty="0"/>
              <a:t>I</a:t>
            </a:r>
            <a:r>
              <a:rPr kumimoji="1" lang="en-US" altLang="ja-JP" sz="1050" baseline="-25000" dirty="0"/>
              <a:t>E</a:t>
            </a:r>
            <a:r>
              <a:rPr kumimoji="1" lang="en-US" altLang="ja-JP" sz="1050" dirty="0"/>
              <a:t>=210[mA]</a:t>
            </a:r>
            <a:r>
              <a:rPr kumimoji="1" lang="ja-JP" altLang="en-US" sz="1050" dirty="0" err="1"/>
              <a:t>、</a:t>
            </a:r>
            <a:r>
              <a:rPr kumimoji="1" lang="ja-JP" altLang="en-US" sz="1050" dirty="0"/>
              <a:t>負荷抵抗</a:t>
            </a:r>
            <a:r>
              <a:rPr kumimoji="1" lang="en-US" altLang="ja-JP" sz="1050" dirty="0"/>
              <a:t>R</a:t>
            </a:r>
            <a:r>
              <a:rPr kumimoji="1" lang="en-US" altLang="ja-JP" sz="1050" baseline="-25000" dirty="0"/>
              <a:t>L</a:t>
            </a:r>
            <a:r>
              <a:rPr kumimoji="1" lang="en-US" altLang="ja-JP" sz="1050" dirty="0"/>
              <a:t>=100[Ω]</a:t>
            </a:r>
            <a:r>
              <a:rPr kumimoji="1" lang="ja-JP" altLang="en-US" sz="1050" dirty="0"/>
              <a:t>である。このとき、以下を求めよ。</a:t>
            </a:r>
            <a:endParaRPr kumimoji="1" lang="en-US" altLang="ja-JP" sz="1050" dirty="0"/>
          </a:p>
          <a:p>
            <a:endParaRPr kumimoji="1" lang="en-US" altLang="ja-JP" sz="1050" dirty="0"/>
          </a:p>
          <a:p>
            <a:r>
              <a:rPr kumimoji="1" lang="en-US" altLang="ja-JP" sz="1050" dirty="0"/>
              <a:t>1. </a:t>
            </a:r>
            <a:r>
              <a:rPr kumimoji="1" lang="ja-JP" altLang="en-US" sz="1050" dirty="0"/>
              <a:t>ベース電流　</a:t>
            </a:r>
            <a:r>
              <a:rPr kumimoji="1" lang="en-US" altLang="ja-JP" sz="1050" dirty="0"/>
              <a:t>2. </a:t>
            </a:r>
            <a:r>
              <a:rPr kumimoji="1" lang="ja-JP" altLang="en-US" sz="1050" dirty="0"/>
              <a:t>コレクタ・エミッタ間電圧　</a:t>
            </a:r>
            <a:r>
              <a:rPr kumimoji="1" lang="en-US" altLang="ja-JP" sz="1050" dirty="0"/>
              <a:t>3. </a:t>
            </a:r>
            <a:r>
              <a:rPr kumimoji="1" lang="ja-JP" altLang="en-US" sz="1050" dirty="0"/>
              <a:t>電流増幅度　</a:t>
            </a:r>
            <a:r>
              <a:rPr kumimoji="1" lang="en-US" altLang="ja-JP" sz="1050" dirty="0"/>
              <a:t>4. </a:t>
            </a:r>
            <a:r>
              <a:rPr kumimoji="1" lang="ja-JP" altLang="en-US" sz="1050" dirty="0"/>
              <a:t>電圧増幅度　</a:t>
            </a:r>
            <a:r>
              <a:rPr kumimoji="1" lang="en-US" altLang="ja-JP" sz="1050" dirty="0"/>
              <a:t>5. </a:t>
            </a:r>
            <a:r>
              <a:rPr kumimoji="1" lang="ja-JP" altLang="en-US" sz="1050" dirty="0"/>
              <a:t>入力インピーダンス</a:t>
            </a:r>
            <a:endParaRPr kumimoji="1" lang="en-US" altLang="ja-JP" sz="1050" dirty="0"/>
          </a:p>
          <a:p>
            <a:r>
              <a:rPr kumimoji="1" lang="en-US" altLang="ja-JP" sz="1050" dirty="0"/>
              <a:t>6. </a:t>
            </a:r>
            <a:r>
              <a:rPr kumimoji="1" lang="ja-JP" altLang="en-US" sz="1050" dirty="0"/>
              <a:t>出力アドミタンス</a:t>
            </a:r>
            <a:endParaRPr kumimoji="1" lang="en-US" altLang="ja-JP" sz="1050" dirty="0"/>
          </a:p>
        </p:txBody>
      </p:sp>
      <p:sp>
        <p:nvSpPr>
          <p:cNvPr id="10" name="テキスト ボックス 9">
            <a:extLst>
              <a:ext uri="{FF2B5EF4-FFF2-40B4-BE49-F238E27FC236}">
                <a16:creationId xmlns:a16="http://schemas.microsoft.com/office/drawing/2014/main" id="{AF58D204-C488-4317-843E-DB61B9BA93A4}"/>
              </a:ext>
            </a:extLst>
          </p:cNvPr>
          <p:cNvSpPr txBox="1"/>
          <p:nvPr/>
        </p:nvSpPr>
        <p:spPr>
          <a:xfrm>
            <a:off x="66208" y="3917212"/>
            <a:ext cx="6601290" cy="900246"/>
          </a:xfrm>
          <a:prstGeom prst="rect">
            <a:avLst/>
          </a:prstGeom>
          <a:noFill/>
        </p:spPr>
        <p:txBody>
          <a:bodyPr wrap="square" rtlCol="0">
            <a:spAutoFit/>
          </a:bodyPr>
          <a:lstStyle/>
          <a:p>
            <a:r>
              <a:rPr kumimoji="1" lang="ja-JP" altLang="en-US" sz="1050" dirty="0"/>
              <a:t>電流増幅率が</a:t>
            </a:r>
            <a:r>
              <a:rPr kumimoji="1" lang="en-US" altLang="ja-JP" sz="1050" dirty="0"/>
              <a:t>200</a:t>
            </a:r>
            <a:r>
              <a:rPr kumimoji="1" lang="ja-JP" altLang="en-US" sz="1050" dirty="0"/>
              <a:t>のトランジスタをエミッタ接地させた増幅回路に対し、負荷抵抗</a:t>
            </a:r>
            <a:r>
              <a:rPr kumimoji="1" lang="en-US" altLang="ja-JP" sz="1050" dirty="0"/>
              <a:t>R</a:t>
            </a:r>
            <a:r>
              <a:rPr kumimoji="1" lang="en-US" altLang="ja-JP" sz="1050" baseline="-25000" dirty="0"/>
              <a:t>L</a:t>
            </a:r>
            <a:r>
              <a:rPr kumimoji="1" lang="en-US" altLang="ja-JP" sz="1050" dirty="0"/>
              <a:t>=1[</a:t>
            </a:r>
            <a:r>
              <a:rPr kumimoji="1" lang="en-US" altLang="ja-JP" sz="1050" dirty="0" err="1"/>
              <a:t>kΩ</a:t>
            </a:r>
            <a:r>
              <a:rPr kumimoji="1" lang="en-US" altLang="ja-JP" sz="1050" dirty="0"/>
              <a:t>]</a:t>
            </a:r>
            <a:r>
              <a:rPr kumimoji="1" lang="ja-JP" altLang="en-US" sz="1050" dirty="0"/>
              <a:t>を接続した。このとき、コレクタ電流が</a:t>
            </a:r>
            <a:r>
              <a:rPr kumimoji="1" lang="en-US" altLang="ja-JP" sz="1050" dirty="0"/>
              <a:t>10[mA]</a:t>
            </a:r>
            <a:r>
              <a:rPr kumimoji="1" lang="ja-JP" altLang="en-US" sz="1050" dirty="0" err="1"/>
              <a:t>、</a:t>
            </a:r>
            <a:r>
              <a:rPr kumimoji="1" lang="ja-JP" altLang="en-US" sz="1050" dirty="0"/>
              <a:t>ベース・エミッタ間電圧</a:t>
            </a:r>
            <a:r>
              <a:rPr kumimoji="1" lang="en-US" altLang="ja-JP" sz="1050" dirty="0"/>
              <a:t>0.2[V]</a:t>
            </a:r>
            <a:r>
              <a:rPr kumimoji="1" lang="ja-JP" altLang="en-US" sz="1050" dirty="0"/>
              <a:t>であった。このとき、以下の問題に答えよ。</a:t>
            </a:r>
            <a:endParaRPr kumimoji="1" lang="en-US" altLang="ja-JP" sz="1050" dirty="0"/>
          </a:p>
          <a:p>
            <a:endParaRPr kumimoji="1" lang="en-US" altLang="ja-JP" sz="1050" dirty="0"/>
          </a:p>
          <a:p>
            <a:r>
              <a:rPr kumimoji="1" lang="en-US" altLang="ja-JP" sz="1050" dirty="0"/>
              <a:t>1. </a:t>
            </a:r>
            <a:r>
              <a:rPr kumimoji="1" lang="ja-JP" altLang="en-US" sz="1050" dirty="0"/>
              <a:t>ベース電流　</a:t>
            </a:r>
            <a:r>
              <a:rPr kumimoji="1" lang="en-US" altLang="ja-JP" sz="1050" dirty="0"/>
              <a:t>2. </a:t>
            </a:r>
            <a:r>
              <a:rPr kumimoji="1" lang="ja-JP" altLang="en-US" sz="1050" dirty="0"/>
              <a:t>入力インピーダンス　</a:t>
            </a:r>
            <a:r>
              <a:rPr kumimoji="1" lang="en-US" altLang="ja-JP" sz="1050" dirty="0"/>
              <a:t>3. </a:t>
            </a:r>
            <a:r>
              <a:rPr kumimoji="1" lang="ja-JP" altLang="en-US" sz="1050" dirty="0"/>
              <a:t>コレクタ・エミッタ間電圧　</a:t>
            </a:r>
            <a:r>
              <a:rPr kumimoji="1" lang="en-US" altLang="ja-JP" sz="1050" dirty="0"/>
              <a:t>4. </a:t>
            </a:r>
            <a:r>
              <a:rPr kumimoji="1" lang="ja-JP" altLang="en-US" sz="1050" dirty="0"/>
              <a:t>電圧増幅度</a:t>
            </a:r>
            <a:endParaRPr kumimoji="1" lang="en-US" altLang="ja-JP" sz="1050" dirty="0"/>
          </a:p>
          <a:p>
            <a:r>
              <a:rPr kumimoji="1" lang="en-US" altLang="ja-JP" sz="1050" dirty="0"/>
              <a:t>5. </a:t>
            </a:r>
            <a:r>
              <a:rPr kumimoji="1" lang="ja-JP" altLang="en-US" sz="1050" dirty="0"/>
              <a:t>出力アドミタンス　</a:t>
            </a:r>
            <a:r>
              <a:rPr kumimoji="1" lang="en-US" altLang="ja-JP" sz="1050" dirty="0"/>
              <a:t>6. </a:t>
            </a:r>
            <a:r>
              <a:rPr kumimoji="1" lang="ja-JP" altLang="en-US" sz="1050" dirty="0"/>
              <a:t>エミッタ電流</a:t>
            </a:r>
            <a:endParaRPr kumimoji="1" lang="en-US" altLang="ja-JP" sz="1050" dirty="0"/>
          </a:p>
        </p:txBody>
      </p:sp>
    </p:spTree>
    <p:extLst>
      <p:ext uri="{BB962C8B-B14F-4D97-AF65-F5344CB8AC3E}">
        <p14:creationId xmlns:p14="http://schemas.microsoft.com/office/powerpoint/2010/main" val="534343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05: </a:t>
            </a:r>
            <a:r>
              <a:rPr kumimoji="1" lang="ja-JP" altLang="en-US" sz="1100" dirty="0"/>
              <a:t>トランジスタの入出力関係（交流）</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graphicFrame>
        <p:nvGraphicFramePr>
          <p:cNvPr id="30" name="表 29">
            <a:extLst>
              <a:ext uri="{FF2B5EF4-FFF2-40B4-BE49-F238E27FC236}">
                <a16:creationId xmlns:a16="http://schemas.microsoft.com/office/drawing/2014/main" id="{4AB84B5B-849C-4CE6-BA8F-03C0A780D4F7}"/>
              </a:ext>
            </a:extLst>
          </p:cNvPr>
          <p:cNvGraphicFramePr>
            <a:graphicFrameLocks noGrp="1"/>
          </p:cNvGraphicFramePr>
          <p:nvPr>
            <p:extLst>
              <p:ext uri="{D42A27DB-BD31-4B8C-83A1-F6EECF244321}">
                <p14:modId xmlns:p14="http://schemas.microsoft.com/office/powerpoint/2010/main" val="1435627249"/>
              </p:ext>
            </p:extLst>
          </p:nvPr>
        </p:nvGraphicFramePr>
        <p:xfrm>
          <a:off x="499562" y="2012507"/>
          <a:ext cx="2082800" cy="720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gridCol w="208280">
                  <a:extLst>
                    <a:ext uri="{9D8B030D-6E8A-4147-A177-3AD203B41FA5}">
                      <a16:colId xmlns:a16="http://schemas.microsoft.com/office/drawing/2014/main" val="1327832674"/>
                    </a:ext>
                  </a:extLst>
                </a:gridCol>
                <a:gridCol w="208280">
                  <a:extLst>
                    <a:ext uri="{9D8B030D-6E8A-4147-A177-3AD203B41FA5}">
                      <a16:colId xmlns:a16="http://schemas.microsoft.com/office/drawing/2014/main" val="3058887817"/>
                    </a:ext>
                  </a:extLst>
                </a:gridCol>
              </a:tblGrid>
              <a:tr h="180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80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80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r h="180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9584444"/>
                  </a:ext>
                </a:extLst>
              </a:tr>
            </a:tbl>
          </a:graphicData>
        </a:graphic>
      </p:graphicFrame>
      <p:cxnSp>
        <p:nvCxnSpPr>
          <p:cNvPr id="31" name="直線コネクタ 30">
            <a:extLst>
              <a:ext uri="{FF2B5EF4-FFF2-40B4-BE49-F238E27FC236}">
                <a16:creationId xmlns:a16="http://schemas.microsoft.com/office/drawing/2014/main" id="{4B742FD9-8730-4661-B73F-D10AA87073AE}"/>
              </a:ext>
            </a:extLst>
          </p:cNvPr>
          <p:cNvCxnSpPr>
            <a:cxnSpLocks/>
          </p:cNvCxnSpPr>
          <p:nvPr/>
        </p:nvCxnSpPr>
        <p:spPr>
          <a:xfrm>
            <a:off x="499562" y="2718893"/>
            <a:ext cx="1265898"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2" name="直線コネクタ 31">
            <a:extLst>
              <a:ext uri="{FF2B5EF4-FFF2-40B4-BE49-F238E27FC236}">
                <a16:creationId xmlns:a16="http://schemas.microsoft.com/office/drawing/2014/main" id="{C01915D9-F7BA-4B25-B358-4FA9177A11A3}"/>
              </a:ext>
            </a:extLst>
          </p:cNvPr>
          <p:cNvCxnSpPr>
            <a:cxnSpLocks/>
          </p:cNvCxnSpPr>
          <p:nvPr/>
        </p:nvCxnSpPr>
        <p:spPr>
          <a:xfrm flipV="1">
            <a:off x="1742177" y="2012507"/>
            <a:ext cx="840185" cy="724168"/>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3" name="テキスト ボックス 32">
            <a:extLst>
              <a:ext uri="{FF2B5EF4-FFF2-40B4-BE49-F238E27FC236}">
                <a16:creationId xmlns:a16="http://schemas.microsoft.com/office/drawing/2014/main" id="{10511C6C-C215-48F1-B737-F62B0130987A}"/>
              </a:ext>
            </a:extLst>
          </p:cNvPr>
          <p:cNvSpPr txBox="1"/>
          <p:nvPr/>
        </p:nvSpPr>
        <p:spPr>
          <a:xfrm rot="16200000">
            <a:off x="-68610" y="2187815"/>
            <a:ext cx="529513"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34" name="テキスト ボックス 33">
            <a:extLst>
              <a:ext uri="{FF2B5EF4-FFF2-40B4-BE49-F238E27FC236}">
                <a16:creationId xmlns:a16="http://schemas.microsoft.com/office/drawing/2014/main" id="{563420C0-AADB-4CD1-96FE-294A4B861C45}"/>
              </a:ext>
            </a:extLst>
          </p:cNvPr>
          <p:cNvSpPr txBox="1"/>
          <p:nvPr/>
        </p:nvSpPr>
        <p:spPr>
          <a:xfrm>
            <a:off x="1187610" y="2827011"/>
            <a:ext cx="554567" cy="246221"/>
          </a:xfrm>
          <a:prstGeom prst="rect">
            <a:avLst/>
          </a:prstGeom>
          <a:noFill/>
        </p:spPr>
        <p:txBody>
          <a:bodyPr wrap="square" rtlCol="0">
            <a:spAutoFit/>
          </a:bodyPr>
          <a:lstStyle/>
          <a:p>
            <a:r>
              <a:rPr kumimoji="1" lang="en-US" altLang="ja-JP" sz="1000" dirty="0"/>
              <a:t>V</a:t>
            </a:r>
            <a:r>
              <a:rPr kumimoji="1" lang="en-US" altLang="ja-JP" sz="1000" baseline="-25000" dirty="0"/>
              <a:t>BE</a:t>
            </a:r>
            <a:r>
              <a:rPr kumimoji="1" lang="en-US" altLang="ja-JP" sz="1000" dirty="0"/>
              <a:t>[V]</a:t>
            </a:r>
            <a:endParaRPr kumimoji="1" lang="ja-JP" altLang="en-US" sz="1000" dirty="0"/>
          </a:p>
        </p:txBody>
      </p:sp>
      <p:sp>
        <p:nvSpPr>
          <p:cNvPr id="35" name="テキスト ボックス 34">
            <a:extLst>
              <a:ext uri="{FF2B5EF4-FFF2-40B4-BE49-F238E27FC236}">
                <a16:creationId xmlns:a16="http://schemas.microsoft.com/office/drawing/2014/main" id="{52D6D441-D655-4C2C-9AE8-CEFD9561B769}"/>
              </a:ext>
            </a:extLst>
          </p:cNvPr>
          <p:cNvSpPr txBox="1"/>
          <p:nvPr/>
        </p:nvSpPr>
        <p:spPr>
          <a:xfrm>
            <a:off x="347294" y="2702000"/>
            <a:ext cx="2482850" cy="215444"/>
          </a:xfrm>
          <a:prstGeom prst="rect">
            <a:avLst/>
          </a:prstGeom>
          <a:noFill/>
        </p:spPr>
        <p:txBody>
          <a:bodyPr wrap="square" rtlCol="0">
            <a:spAutoFit/>
          </a:bodyPr>
          <a:lstStyle/>
          <a:p>
            <a:r>
              <a:rPr kumimoji="1" lang="en-US" altLang="ja-JP" sz="800" dirty="0"/>
              <a:t>0       0.1    0.2    0.3   0.4    0.5   0.6    0.7    0.8    0.9    1.0</a:t>
            </a:r>
            <a:endParaRPr kumimoji="1" lang="ja-JP" altLang="en-US" sz="800" dirty="0"/>
          </a:p>
        </p:txBody>
      </p:sp>
      <p:sp>
        <p:nvSpPr>
          <p:cNvPr id="36" name="テキスト ボックス 35">
            <a:extLst>
              <a:ext uri="{FF2B5EF4-FFF2-40B4-BE49-F238E27FC236}">
                <a16:creationId xmlns:a16="http://schemas.microsoft.com/office/drawing/2014/main" id="{342DE418-574E-422A-B297-D1F6E3A9E0CE}"/>
              </a:ext>
            </a:extLst>
          </p:cNvPr>
          <p:cNvSpPr txBox="1"/>
          <p:nvPr/>
        </p:nvSpPr>
        <p:spPr>
          <a:xfrm>
            <a:off x="232995" y="2456925"/>
            <a:ext cx="329076" cy="215444"/>
          </a:xfrm>
          <a:prstGeom prst="rect">
            <a:avLst/>
          </a:prstGeom>
          <a:noFill/>
        </p:spPr>
        <p:txBody>
          <a:bodyPr wrap="square" rtlCol="0">
            <a:spAutoFit/>
          </a:bodyPr>
          <a:lstStyle/>
          <a:p>
            <a:pPr algn="r"/>
            <a:r>
              <a:rPr kumimoji="1" lang="en-US" altLang="ja-JP" sz="800" dirty="0"/>
              <a:t>0.1</a:t>
            </a:r>
            <a:endParaRPr kumimoji="1" lang="ja-JP" altLang="en-US" sz="800" dirty="0"/>
          </a:p>
        </p:txBody>
      </p:sp>
      <p:graphicFrame>
        <p:nvGraphicFramePr>
          <p:cNvPr id="37" name="表 36">
            <a:extLst>
              <a:ext uri="{FF2B5EF4-FFF2-40B4-BE49-F238E27FC236}">
                <a16:creationId xmlns:a16="http://schemas.microsoft.com/office/drawing/2014/main" id="{D1E697C8-33AD-4FCB-87C5-BD4032AA6204}"/>
              </a:ext>
            </a:extLst>
          </p:cNvPr>
          <p:cNvGraphicFramePr>
            <a:graphicFrameLocks noGrp="1"/>
          </p:cNvGraphicFramePr>
          <p:nvPr>
            <p:extLst>
              <p:ext uri="{D42A27DB-BD31-4B8C-83A1-F6EECF244321}">
                <p14:modId xmlns:p14="http://schemas.microsoft.com/office/powerpoint/2010/main" val="2403535986"/>
              </p:ext>
            </p:extLst>
          </p:nvPr>
        </p:nvGraphicFramePr>
        <p:xfrm>
          <a:off x="3249537" y="1868569"/>
          <a:ext cx="83312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tblGrid>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12894851"/>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21091340"/>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9584444"/>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2377053"/>
                  </a:ext>
                </a:extLst>
              </a:tr>
              <a:tr h="144000">
                <a:tc>
                  <a:txBody>
                    <a:bodyPr/>
                    <a:lstStyle/>
                    <a:p>
                      <a:endParaRPr kumimoji="1" lang="ja-JP" altLang="en-US" sz="300" dirty="0"/>
                    </a:p>
                  </a:txBody>
                  <a:tcPr>
                    <a:lnL w="19050"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endParaRPr kumimoji="1" lang="ja-JP" altLang="en-US" sz="3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2945447"/>
                  </a:ext>
                </a:extLst>
              </a:tr>
            </a:tbl>
          </a:graphicData>
        </a:graphic>
      </p:graphicFrame>
      <p:cxnSp>
        <p:nvCxnSpPr>
          <p:cNvPr id="38" name="直線コネクタ 37">
            <a:extLst>
              <a:ext uri="{FF2B5EF4-FFF2-40B4-BE49-F238E27FC236}">
                <a16:creationId xmlns:a16="http://schemas.microsoft.com/office/drawing/2014/main" id="{67A7053A-00D6-4C4D-BE7B-4EEED23B356F}"/>
              </a:ext>
            </a:extLst>
          </p:cNvPr>
          <p:cNvCxnSpPr>
            <a:cxnSpLocks/>
          </p:cNvCxnSpPr>
          <p:nvPr/>
        </p:nvCxnSpPr>
        <p:spPr>
          <a:xfrm flipV="1">
            <a:off x="3249537" y="1868569"/>
            <a:ext cx="632949" cy="84936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9" name="テキスト ボックス 38">
            <a:extLst>
              <a:ext uri="{FF2B5EF4-FFF2-40B4-BE49-F238E27FC236}">
                <a16:creationId xmlns:a16="http://schemas.microsoft.com/office/drawing/2014/main" id="{FD6E4405-692D-49DB-AA97-EFFF3132EE8A}"/>
              </a:ext>
            </a:extLst>
          </p:cNvPr>
          <p:cNvSpPr txBox="1"/>
          <p:nvPr/>
        </p:nvSpPr>
        <p:spPr>
          <a:xfrm>
            <a:off x="3406936" y="2834237"/>
            <a:ext cx="554567"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40" name="テキスト ボックス 39">
            <a:extLst>
              <a:ext uri="{FF2B5EF4-FFF2-40B4-BE49-F238E27FC236}">
                <a16:creationId xmlns:a16="http://schemas.microsoft.com/office/drawing/2014/main" id="{F7E97878-3889-4EEA-B1CC-0E8F38383311}"/>
              </a:ext>
            </a:extLst>
          </p:cNvPr>
          <p:cNvSpPr txBox="1"/>
          <p:nvPr/>
        </p:nvSpPr>
        <p:spPr>
          <a:xfrm>
            <a:off x="3097269" y="2702000"/>
            <a:ext cx="1344083" cy="215444"/>
          </a:xfrm>
          <a:prstGeom prst="rect">
            <a:avLst/>
          </a:prstGeom>
          <a:noFill/>
        </p:spPr>
        <p:txBody>
          <a:bodyPr wrap="square" rtlCol="0">
            <a:spAutoFit/>
          </a:bodyPr>
          <a:lstStyle/>
          <a:p>
            <a:r>
              <a:rPr kumimoji="1" lang="en-US" altLang="ja-JP" sz="800" dirty="0"/>
              <a:t>0       0.1    0.2    0.3   0.4</a:t>
            </a:r>
            <a:endParaRPr kumimoji="1" lang="ja-JP" altLang="en-US" sz="800" dirty="0"/>
          </a:p>
        </p:txBody>
      </p:sp>
      <p:sp>
        <p:nvSpPr>
          <p:cNvPr id="41" name="テキスト ボックス 40">
            <a:extLst>
              <a:ext uri="{FF2B5EF4-FFF2-40B4-BE49-F238E27FC236}">
                <a16:creationId xmlns:a16="http://schemas.microsoft.com/office/drawing/2014/main" id="{F34C2408-4E58-4D94-B70A-8108E9D886E8}"/>
              </a:ext>
            </a:extLst>
          </p:cNvPr>
          <p:cNvSpPr txBox="1"/>
          <p:nvPr/>
        </p:nvSpPr>
        <p:spPr>
          <a:xfrm>
            <a:off x="232995" y="2277472"/>
            <a:ext cx="329076" cy="215444"/>
          </a:xfrm>
          <a:prstGeom prst="rect">
            <a:avLst/>
          </a:prstGeom>
          <a:noFill/>
        </p:spPr>
        <p:txBody>
          <a:bodyPr wrap="square" rtlCol="0">
            <a:spAutoFit/>
          </a:bodyPr>
          <a:lstStyle/>
          <a:p>
            <a:pPr algn="r"/>
            <a:r>
              <a:rPr kumimoji="1" lang="en-US" altLang="ja-JP" sz="800" dirty="0"/>
              <a:t>0.2</a:t>
            </a:r>
            <a:endParaRPr kumimoji="1" lang="ja-JP" altLang="en-US" sz="800" dirty="0"/>
          </a:p>
        </p:txBody>
      </p:sp>
      <p:sp>
        <p:nvSpPr>
          <p:cNvPr id="43" name="テキスト ボックス 42">
            <a:extLst>
              <a:ext uri="{FF2B5EF4-FFF2-40B4-BE49-F238E27FC236}">
                <a16:creationId xmlns:a16="http://schemas.microsoft.com/office/drawing/2014/main" id="{B258A43A-7B8D-4D19-A5F9-17EA7A519613}"/>
              </a:ext>
            </a:extLst>
          </p:cNvPr>
          <p:cNvSpPr txBox="1"/>
          <p:nvPr/>
        </p:nvSpPr>
        <p:spPr>
          <a:xfrm>
            <a:off x="232995" y="2099500"/>
            <a:ext cx="329076" cy="215444"/>
          </a:xfrm>
          <a:prstGeom prst="rect">
            <a:avLst/>
          </a:prstGeom>
          <a:noFill/>
        </p:spPr>
        <p:txBody>
          <a:bodyPr wrap="square" rtlCol="0">
            <a:spAutoFit/>
          </a:bodyPr>
          <a:lstStyle/>
          <a:p>
            <a:pPr algn="r"/>
            <a:r>
              <a:rPr kumimoji="1" lang="en-US" altLang="ja-JP" sz="800" dirty="0"/>
              <a:t>0.3</a:t>
            </a:r>
            <a:endParaRPr kumimoji="1" lang="ja-JP" altLang="en-US" sz="800" dirty="0"/>
          </a:p>
        </p:txBody>
      </p:sp>
      <p:sp>
        <p:nvSpPr>
          <p:cNvPr id="44" name="テキスト ボックス 43">
            <a:extLst>
              <a:ext uri="{FF2B5EF4-FFF2-40B4-BE49-F238E27FC236}">
                <a16:creationId xmlns:a16="http://schemas.microsoft.com/office/drawing/2014/main" id="{769191AA-83C6-4D6D-AB7A-7689C47574C5}"/>
              </a:ext>
            </a:extLst>
          </p:cNvPr>
          <p:cNvSpPr txBox="1"/>
          <p:nvPr/>
        </p:nvSpPr>
        <p:spPr>
          <a:xfrm>
            <a:off x="2982970" y="2484163"/>
            <a:ext cx="329076" cy="215444"/>
          </a:xfrm>
          <a:prstGeom prst="rect">
            <a:avLst/>
          </a:prstGeom>
          <a:noFill/>
        </p:spPr>
        <p:txBody>
          <a:bodyPr wrap="square" rtlCol="0">
            <a:spAutoFit/>
          </a:bodyPr>
          <a:lstStyle/>
          <a:p>
            <a:pPr algn="r"/>
            <a:r>
              <a:rPr kumimoji="1" lang="en-US" altLang="ja-JP" sz="800" dirty="0"/>
              <a:t>1</a:t>
            </a:r>
            <a:endParaRPr kumimoji="1" lang="ja-JP" altLang="en-US" sz="800" dirty="0"/>
          </a:p>
        </p:txBody>
      </p:sp>
      <p:sp>
        <p:nvSpPr>
          <p:cNvPr id="45" name="テキスト ボックス 44">
            <a:extLst>
              <a:ext uri="{FF2B5EF4-FFF2-40B4-BE49-F238E27FC236}">
                <a16:creationId xmlns:a16="http://schemas.microsoft.com/office/drawing/2014/main" id="{D92863CA-49FA-4DFA-802B-42E9231B2422}"/>
              </a:ext>
            </a:extLst>
          </p:cNvPr>
          <p:cNvSpPr txBox="1"/>
          <p:nvPr/>
        </p:nvSpPr>
        <p:spPr>
          <a:xfrm>
            <a:off x="2982970" y="2330111"/>
            <a:ext cx="329076" cy="215444"/>
          </a:xfrm>
          <a:prstGeom prst="rect">
            <a:avLst/>
          </a:prstGeom>
          <a:noFill/>
        </p:spPr>
        <p:txBody>
          <a:bodyPr wrap="square" rtlCol="0">
            <a:spAutoFit/>
          </a:bodyPr>
          <a:lstStyle/>
          <a:p>
            <a:pPr algn="r"/>
            <a:r>
              <a:rPr kumimoji="1" lang="en-US" altLang="ja-JP" sz="800" dirty="0"/>
              <a:t>2</a:t>
            </a:r>
            <a:endParaRPr kumimoji="1" lang="ja-JP" altLang="en-US" sz="800" dirty="0"/>
          </a:p>
        </p:txBody>
      </p:sp>
      <p:sp>
        <p:nvSpPr>
          <p:cNvPr id="46" name="テキスト ボックス 45">
            <a:extLst>
              <a:ext uri="{FF2B5EF4-FFF2-40B4-BE49-F238E27FC236}">
                <a16:creationId xmlns:a16="http://schemas.microsoft.com/office/drawing/2014/main" id="{5725FD7A-B934-4840-942E-20C650D89DA2}"/>
              </a:ext>
            </a:extLst>
          </p:cNvPr>
          <p:cNvSpPr txBox="1"/>
          <p:nvPr/>
        </p:nvSpPr>
        <p:spPr>
          <a:xfrm>
            <a:off x="2982970" y="2190239"/>
            <a:ext cx="329076" cy="215444"/>
          </a:xfrm>
          <a:prstGeom prst="rect">
            <a:avLst/>
          </a:prstGeom>
          <a:noFill/>
        </p:spPr>
        <p:txBody>
          <a:bodyPr wrap="square" rtlCol="0">
            <a:spAutoFit/>
          </a:bodyPr>
          <a:lstStyle/>
          <a:p>
            <a:pPr algn="r"/>
            <a:r>
              <a:rPr kumimoji="1" lang="en-US" altLang="ja-JP" sz="800" dirty="0"/>
              <a:t>3</a:t>
            </a:r>
            <a:endParaRPr kumimoji="1" lang="ja-JP" altLang="en-US" sz="800" dirty="0"/>
          </a:p>
        </p:txBody>
      </p:sp>
      <p:sp>
        <p:nvSpPr>
          <p:cNvPr id="47" name="テキスト ボックス 46">
            <a:extLst>
              <a:ext uri="{FF2B5EF4-FFF2-40B4-BE49-F238E27FC236}">
                <a16:creationId xmlns:a16="http://schemas.microsoft.com/office/drawing/2014/main" id="{3FA7C83A-724C-4852-9320-45B3D48C0EF9}"/>
              </a:ext>
            </a:extLst>
          </p:cNvPr>
          <p:cNvSpPr txBox="1"/>
          <p:nvPr/>
        </p:nvSpPr>
        <p:spPr>
          <a:xfrm>
            <a:off x="2982970" y="2046865"/>
            <a:ext cx="329076" cy="215444"/>
          </a:xfrm>
          <a:prstGeom prst="rect">
            <a:avLst/>
          </a:prstGeom>
          <a:noFill/>
        </p:spPr>
        <p:txBody>
          <a:bodyPr wrap="square" rtlCol="0">
            <a:spAutoFit/>
          </a:bodyPr>
          <a:lstStyle/>
          <a:p>
            <a:pPr algn="r"/>
            <a:r>
              <a:rPr kumimoji="1" lang="en-US" altLang="ja-JP" sz="800" dirty="0"/>
              <a:t>4</a:t>
            </a:r>
            <a:endParaRPr kumimoji="1" lang="ja-JP" altLang="en-US" sz="800" dirty="0"/>
          </a:p>
        </p:txBody>
      </p:sp>
      <p:sp>
        <p:nvSpPr>
          <p:cNvPr id="48" name="テキスト ボックス 47">
            <a:extLst>
              <a:ext uri="{FF2B5EF4-FFF2-40B4-BE49-F238E27FC236}">
                <a16:creationId xmlns:a16="http://schemas.microsoft.com/office/drawing/2014/main" id="{BA3AAC38-6D7C-4C26-953F-28DE3CECF4A9}"/>
              </a:ext>
            </a:extLst>
          </p:cNvPr>
          <p:cNvSpPr txBox="1"/>
          <p:nvPr/>
        </p:nvSpPr>
        <p:spPr>
          <a:xfrm>
            <a:off x="2982970" y="1892813"/>
            <a:ext cx="329076" cy="215444"/>
          </a:xfrm>
          <a:prstGeom prst="rect">
            <a:avLst/>
          </a:prstGeom>
          <a:noFill/>
        </p:spPr>
        <p:txBody>
          <a:bodyPr wrap="square" rtlCol="0">
            <a:spAutoFit/>
          </a:bodyPr>
          <a:lstStyle/>
          <a:p>
            <a:pPr algn="r"/>
            <a:r>
              <a:rPr kumimoji="1" lang="en-US" altLang="ja-JP" sz="800" dirty="0"/>
              <a:t>5</a:t>
            </a:r>
            <a:endParaRPr kumimoji="1" lang="ja-JP" altLang="en-US" sz="800" dirty="0"/>
          </a:p>
        </p:txBody>
      </p:sp>
      <p:sp>
        <p:nvSpPr>
          <p:cNvPr id="49" name="テキスト ボックス 48">
            <a:extLst>
              <a:ext uri="{FF2B5EF4-FFF2-40B4-BE49-F238E27FC236}">
                <a16:creationId xmlns:a16="http://schemas.microsoft.com/office/drawing/2014/main" id="{3816CAFC-0854-4A2F-9C34-333B010F3AD7}"/>
              </a:ext>
            </a:extLst>
          </p:cNvPr>
          <p:cNvSpPr txBox="1"/>
          <p:nvPr/>
        </p:nvSpPr>
        <p:spPr>
          <a:xfrm>
            <a:off x="2982970" y="1753508"/>
            <a:ext cx="329076" cy="215444"/>
          </a:xfrm>
          <a:prstGeom prst="rect">
            <a:avLst/>
          </a:prstGeom>
          <a:noFill/>
        </p:spPr>
        <p:txBody>
          <a:bodyPr wrap="square" rtlCol="0">
            <a:spAutoFit/>
          </a:bodyPr>
          <a:lstStyle/>
          <a:p>
            <a:pPr algn="r"/>
            <a:r>
              <a:rPr kumimoji="1" lang="en-US" altLang="ja-JP" sz="800" dirty="0"/>
              <a:t>6</a:t>
            </a:r>
            <a:endParaRPr kumimoji="1" lang="ja-JP" altLang="en-US" sz="800" dirty="0"/>
          </a:p>
        </p:txBody>
      </p:sp>
      <p:sp>
        <p:nvSpPr>
          <p:cNvPr id="50" name="テキスト ボックス 49">
            <a:extLst>
              <a:ext uri="{FF2B5EF4-FFF2-40B4-BE49-F238E27FC236}">
                <a16:creationId xmlns:a16="http://schemas.microsoft.com/office/drawing/2014/main" id="{7A564672-AC5A-41D3-8C3A-9E20AF2555E4}"/>
              </a:ext>
            </a:extLst>
          </p:cNvPr>
          <p:cNvSpPr txBox="1"/>
          <p:nvPr/>
        </p:nvSpPr>
        <p:spPr>
          <a:xfrm rot="16200000">
            <a:off x="2724471" y="2133190"/>
            <a:ext cx="554567" cy="246221"/>
          </a:xfrm>
          <a:prstGeom prst="rect">
            <a:avLst/>
          </a:prstGeom>
          <a:noFill/>
        </p:spPr>
        <p:txBody>
          <a:bodyPr wrap="square" rtlCol="0">
            <a:spAutoFit/>
          </a:bodyPr>
          <a:lstStyle/>
          <a:p>
            <a:r>
              <a:rPr kumimoji="1" lang="en-US" altLang="ja-JP" sz="1000" dirty="0"/>
              <a:t>I</a:t>
            </a:r>
            <a:r>
              <a:rPr kumimoji="1" lang="en-US" altLang="ja-JP" sz="1000" baseline="-25000" dirty="0"/>
              <a:t>C</a:t>
            </a:r>
            <a:r>
              <a:rPr kumimoji="1" lang="en-US" altLang="ja-JP" sz="1000" dirty="0"/>
              <a:t>[mA]</a:t>
            </a:r>
            <a:endParaRPr kumimoji="1" lang="ja-JP" altLang="en-US" sz="1000" dirty="0"/>
          </a:p>
        </p:txBody>
      </p:sp>
      <p:sp>
        <p:nvSpPr>
          <p:cNvPr id="51" name="テキスト ボックス 50">
            <a:extLst>
              <a:ext uri="{FF2B5EF4-FFF2-40B4-BE49-F238E27FC236}">
                <a16:creationId xmlns:a16="http://schemas.microsoft.com/office/drawing/2014/main" id="{B34BB33B-D984-41D0-946E-31C9AD9112A2}"/>
              </a:ext>
            </a:extLst>
          </p:cNvPr>
          <p:cNvSpPr txBox="1"/>
          <p:nvPr/>
        </p:nvSpPr>
        <p:spPr>
          <a:xfrm>
            <a:off x="232995" y="1906240"/>
            <a:ext cx="329076" cy="215444"/>
          </a:xfrm>
          <a:prstGeom prst="rect">
            <a:avLst/>
          </a:prstGeom>
          <a:noFill/>
        </p:spPr>
        <p:txBody>
          <a:bodyPr wrap="square" rtlCol="0">
            <a:spAutoFit/>
          </a:bodyPr>
          <a:lstStyle/>
          <a:p>
            <a:pPr algn="r"/>
            <a:r>
              <a:rPr kumimoji="1" lang="en-US" altLang="ja-JP" sz="800" dirty="0"/>
              <a:t>0.4</a:t>
            </a:r>
            <a:endParaRPr kumimoji="1" lang="ja-JP" altLang="en-US" sz="800" dirty="0"/>
          </a:p>
        </p:txBody>
      </p:sp>
      <p:sp>
        <p:nvSpPr>
          <p:cNvPr id="53" name="テキスト ボックス 52">
            <a:extLst>
              <a:ext uri="{FF2B5EF4-FFF2-40B4-BE49-F238E27FC236}">
                <a16:creationId xmlns:a16="http://schemas.microsoft.com/office/drawing/2014/main" id="{E71F6489-1843-473A-B103-0938CA0D3E02}"/>
              </a:ext>
            </a:extLst>
          </p:cNvPr>
          <p:cNvSpPr txBox="1"/>
          <p:nvPr/>
        </p:nvSpPr>
        <p:spPr>
          <a:xfrm>
            <a:off x="-2" y="1560103"/>
            <a:ext cx="6756935" cy="253916"/>
          </a:xfrm>
          <a:prstGeom prst="rect">
            <a:avLst/>
          </a:prstGeom>
          <a:noFill/>
        </p:spPr>
        <p:txBody>
          <a:bodyPr wrap="square" rtlCol="0">
            <a:spAutoFit/>
          </a:bodyPr>
          <a:lstStyle/>
          <a:p>
            <a:r>
              <a:rPr kumimoji="1" lang="en-US" altLang="ja-JP" sz="1050" dirty="0"/>
              <a:t>VBE-IB</a:t>
            </a:r>
            <a:r>
              <a:rPr kumimoji="1" lang="ja-JP" altLang="en-US" sz="1050" dirty="0"/>
              <a:t>特性（</a:t>
            </a:r>
            <a:r>
              <a:rPr kumimoji="1" lang="en-US" altLang="ja-JP" sz="1050" dirty="0"/>
              <a:t>VBE</a:t>
            </a:r>
            <a:r>
              <a:rPr kumimoji="1" lang="ja-JP" altLang="en-US" sz="1050" dirty="0"/>
              <a:t>に与えた電圧に対する電流</a:t>
            </a:r>
            <a:r>
              <a:rPr kumimoji="1" lang="en-US" altLang="ja-JP" sz="1050" dirty="0"/>
              <a:t>IB</a:t>
            </a:r>
            <a:r>
              <a:rPr kumimoji="1" lang="ja-JP" altLang="en-US" sz="1050" dirty="0"/>
              <a:t>の発生）と</a:t>
            </a:r>
            <a:r>
              <a:rPr kumimoji="1" lang="en-US" altLang="ja-JP" sz="1050" dirty="0"/>
              <a:t>IB-IC</a:t>
            </a:r>
            <a:r>
              <a:rPr kumimoji="1" lang="ja-JP" altLang="en-US" sz="1050" dirty="0"/>
              <a:t>特性（発生した電流</a:t>
            </a:r>
            <a:r>
              <a:rPr kumimoji="1" lang="en-US" altLang="ja-JP" sz="1050" dirty="0"/>
              <a:t>IB</a:t>
            </a:r>
            <a:r>
              <a:rPr kumimoji="1" lang="ja-JP" altLang="en-US" sz="1050" dirty="0"/>
              <a:t>に対して発生する電流</a:t>
            </a:r>
            <a:r>
              <a:rPr kumimoji="1" lang="en-US" altLang="ja-JP" sz="1050" dirty="0"/>
              <a:t>IC</a:t>
            </a:r>
            <a:r>
              <a:rPr kumimoji="1" lang="ja-JP" altLang="en-US" sz="1050" dirty="0"/>
              <a:t>）</a:t>
            </a:r>
            <a:r>
              <a:rPr kumimoji="1" lang="en-US" altLang="ja-JP" sz="1050" dirty="0"/>
              <a:t>:</a:t>
            </a:r>
          </a:p>
        </p:txBody>
      </p:sp>
      <p:sp>
        <p:nvSpPr>
          <p:cNvPr id="26" name="テキスト ボックス 25">
            <a:extLst>
              <a:ext uri="{FF2B5EF4-FFF2-40B4-BE49-F238E27FC236}">
                <a16:creationId xmlns:a16="http://schemas.microsoft.com/office/drawing/2014/main" id="{42101776-C97E-41C3-976D-ACC8A7FF74DF}"/>
              </a:ext>
            </a:extLst>
          </p:cNvPr>
          <p:cNvSpPr txBox="1"/>
          <p:nvPr/>
        </p:nvSpPr>
        <p:spPr>
          <a:xfrm>
            <a:off x="4171586" y="1778169"/>
            <a:ext cx="2405232" cy="415498"/>
          </a:xfrm>
          <a:prstGeom prst="rect">
            <a:avLst/>
          </a:prstGeom>
          <a:noFill/>
        </p:spPr>
        <p:txBody>
          <a:bodyPr wrap="square" rtlCol="0">
            <a:spAutoFit/>
          </a:bodyPr>
          <a:lstStyle/>
          <a:p>
            <a:r>
              <a:rPr kumimoji="1" lang="ja-JP" altLang="en-US" sz="1050" dirty="0"/>
              <a:t>問題</a:t>
            </a:r>
            <a:r>
              <a:rPr kumimoji="1" lang="en-US" altLang="ja-JP" sz="1050" dirty="0"/>
              <a:t>: </a:t>
            </a:r>
            <a:r>
              <a:rPr kumimoji="1" lang="ja-JP" altLang="en-US" sz="1050" dirty="0"/>
              <a:t>このトランジスタの電流増幅度、利得はいくらか。</a:t>
            </a:r>
            <a:endParaRPr kumimoji="1" lang="en-US" altLang="ja-JP" sz="1050" dirty="0"/>
          </a:p>
        </p:txBody>
      </p:sp>
      <p:graphicFrame>
        <p:nvGraphicFramePr>
          <p:cNvPr id="27" name="表 26">
            <a:extLst>
              <a:ext uri="{FF2B5EF4-FFF2-40B4-BE49-F238E27FC236}">
                <a16:creationId xmlns:a16="http://schemas.microsoft.com/office/drawing/2014/main" id="{3007B973-05EC-4139-AF77-2671D146959A}"/>
              </a:ext>
            </a:extLst>
          </p:cNvPr>
          <p:cNvGraphicFramePr>
            <a:graphicFrameLocks noGrp="1"/>
          </p:cNvGraphicFramePr>
          <p:nvPr>
            <p:extLst>
              <p:ext uri="{D42A27DB-BD31-4B8C-83A1-F6EECF244321}">
                <p14:modId xmlns:p14="http://schemas.microsoft.com/office/powerpoint/2010/main" val="2458310343"/>
              </p:ext>
            </p:extLst>
          </p:nvPr>
        </p:nvGraphicFramePr>
        <p:xfrm>
          <a:off x="261905" y="4376307"/>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28" name="表 27">
            <a:extLst>
              <a:ext uri="{FF2B5EF4-FFF2-40B4-BE49-F238E27FC236}">
                <a16:creationId xmlns:a16="http://schemas.microsoft.com/office/drawing/2014/main" id="{FF1A7A62-0D3F-4920-A633-B1765A44E176}"/>
              </a:ext>
            </a:extLst>
          </p:cNvPr>
          <p:cNvGraphicFramePr>
            <a:graphicFrameLocks noGrp="1"/>
          </p:cNvGraphicFramePr>
          <p:nvPr>
            <p:extLst>
              <p:ext uri="{D42A27DB-BD31-4B8C-83A1-F6EECF244321}">
                <p14:modId xmlns:p14="http://schemas.microsoft.com/office/powerpoint/2010/main" val="1121940504"/>
              </p:ext>
            </p:extLst>
          </p:nvPr>
        </p:nvGraphicFramePr>
        <p:xfrm>
          <a:off x="2573305" y="4376307"/>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29" name="表 28">
            <a:extLst>
              <a:ext uri="{FF2B5EF4-FFF2-40B4-BE49-F238E27FC236}">
                <a16:creationId xmlns:a16="http://schemas.microsoft.com/office/drawing/2014/main" id="{5C533DA3-1136-4CBF-A818-880091C76FBC}"/>
              </a:ext>
            </a:extLst>
          </p:cNvPr>
          <p:cNvGraphicFramePr>
            <a:graphicFrameLocks noGrp="1"/>
          </p:cNvGraphicFramePr>
          <p:nvPr>
            <p:extLst>
              <p:ext uri="{D42A27DB-BD31-4B8C-83A1-F6EECF244321}">
                <p14:modId xmlns:p14="http://schemas.microsoft.com/office/powerpoint/2010/main" val="3832552860"/>
              </p:ext>
            </p:extLst>
          </p:nvPr>
        </p:nvGraphicFramePr>
        <p:xfrm>
          <a:off x="4921084" y="4376307"/>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sp>
        <p:nvSpPr>
          <p:cNvPr id="42" name="テキスト ボックス 41">
            <a:extLst>
              <a:ext uri="{FF2B5EF4-FFF2-40B4-BE49-F238E27FC236}">
                <a16:creationId xmlns:a16="http://schemas.microsoft.com/office/drawing/2014/main" id="{F2D899A3-D5E4-48BA-AA66-35070929A9E1}"/>
              </a:ext>
            </a:extLst>
          </p:cNvPr>
          <p:cNvSpPr txBox="1"/>
          <p:nvPr/>
        </p:nvSpPr>
        <p:spPr>
          <a:xfrm>
            <a:off x="-15379" y="4086417"/>
            <a:ext cx="554567" cy="246221"/>
          </a:xfrm>
          <a:prstGeom prst="rect">
            <a:avLst/>
          </a:prstGeom>
          <a:noFill/>
        </p:spPr>
        <p:txBody>
          <a:bodyPr wrap="square" rtlCol="0">
            <a:spAutoFit/>
          </a:bodyPr>
          <a:lstStyle/>
          <a:p>
            <a:r>
              <a:rPr kumimoji="1" lang="en-US" altLang="ja-JP" sz="1000" dirty="0"/>
              <a:t>V</a:t>
            </a:r>
            <a:r>
              <a:rPr kumimoji="1" lang="en-US" altLang="ja-JP" sz="1000" baseline="-25000" dirty="0"/>
              <a:t>BE</a:t>
            </a:r>
            <a:r>
              <a:rPr kumimoji="1" lang="en-US" altLang="ja-JP" sz="1000" dirty="0"/>
              <a:t>[V]</a:t>
            </a:r>
            <a:endParaRPr kumimoji="1" lang="ja-JP" altLang="en-US" sz="1000" dirty="0"/>
          </a:p>
        </p:txBody>
      </p:sp>
      <p:sp>
        <p:nvSpPr>
          <p:cNvPr id="52" name="テキスト ボックス 51">
            <a:extLst>
              <a:ext uri="{FF2B5EF4-FFF2-40B4-BE49-F238E27FC236}">
                <a16:creationId xmlns:a16="http://schemas.microsoft.com/office/drawing/2014/main" id="{693AAEA7-AB21-42D8-8448-C9C59BCCA81F}"/>
              </a:ext>
            </a:extLst>
          </p:cNvPr>
          <p:cNvSpPr txBox="1"/>
          <p:nvPr/>
        </p:nvSpPr>
        <p:spPr>
          <a:xfrm>
            <a:off x="2296021" y="4086417"/>
            <a:ext cx="554567" cy="246221"/>
          </a:xfrm>
          <a:prstGeom prst="rect">
            <a:avLst/>
          </a:prstGeom>
          <a:noFill/>
        </p:spPr>
        <p:txBody>
          <a:bodyPr wrap="square" rtlCol="0">
            <a:spAutoFit/>
          </a:bodyPr>
          <a:lstStyle/>
          <a:p>
            <a:r>
              <a:rPr kumimoji="1" lang="en-US" altLang="ja-JP" sz="1000" dirty="0"/>
              <a:t>V</a:t>
            </a:r>
            <a:r>
              <a:rPr kumimoji="1" lang="en-US" altLang="ja-JP" sz="1000" baseline="-25000" dirty="0"/>
              <a:t>BE</a:t>
            </a:r>
            <a:r>
              <a:rPr kumimoji="1" lang="en-US" altLang="ja-JP" sz="1000" dirty="0"/>
              <a:t>[V]</a:t>
            </a:r>
            <a:endParaRPr kumimoji="1" lang="ja-JP" altLang="en-US" sz="1000" dirty="0"/>
          </a:p>
        </p:txBody>
      </p:sp>
      <p:sp>
        <p:nvSpPr>
          <p:cNvPr id="55" name="テキスト ボックス 54">
            <a:extLst>
              <a:ext uri="{FF2B5EF4-FFF2-40B4-BE49-F238E27FC236}">
                <a16:creationId xmlns:a16="http://schemas.microsoft.com/office/drawing/2014/main" id="{769AA266-E7B3-44A3-A2A3-7141F76077FE}"/>
              </a:ext>
            </a:extLst>
          </p:cNvPr>
          <p:cNvSpPr txBox="1"/>
          <p:nvPr/>
        </p:nvSpPr>
        <p:spPr>
          <a:xfrm>
            <a:off x="4644251" y="4086417"/>
            <a:ext cx="554567" cy="246221"/>
          </a:xfrm>
          <a:prstGeom prst="rect">
            <a:avLst/>
          </a:prstGeom>
          <a:noFill/>
        </p:spPr>
        <p:txBody>
          <a:bodyPr wrap="square" rtlCol="0">
            <a:spAutoFit/>
          </a:bodyPr>
          <a:lstStyle/>
          <a:p>
            <a:r>
              <a:rPr kumimoji="1" lang="en-US" altLang="ja-JP" sz="1000" dirty="0"/>
              <a:t>V</a:t>
            </a:r>
            <a:r>
              <a:rPr kumimoji="1" lang="en-US" altLang="ja-JP" sz="1000" baseline="-25000" dirty="0"/>
              <a:t>BE</a:t>
            </a:r>
            <a:r>
              <a:rPr kumimoji="1" lang="en-US" altLang="ja-JP" sz="1000" dirty="0"/>
              <a:t>[V]</a:t>
            </a:r>
            <a:endParaRPr kumimoji="1" lang="ja-JP" altLang="en-US" sz="1000" dirty="0"/>
          </a:p>
        </p:txBody>
      </p:sp>
      <p:sp>
        <p:nvSpPr>
          <p:cNvPr id="56" name="正方形/長方形 55">
            <a:extLst>
              <a:ext uri="{FF2B5EF4-FFF2-40B4-BE49-F238E27FC236}">
                <a16:creationId xmlns:a16="http://schemas.microsoft.com/office/drawing/2014/main" id="{08C700FE-5658-468F-A55C-74F5D6CBD341}"/>
              </a:ext>
            </a:extLst>
          </p:cNvPr>
          <p:cNvSpPr/>
          <p:nvPr/>
        </p:nvSpPr>
        <p:spPr>
          <a:xfrm>
            <a:off x="1900893" y="5240307"/>
            <a:ext cx="365806" cy="253916"/>
          </a:xfrm>
          <a:prstGeom prst="rect">
            <a:avLst/>
          </a:prstGeom>
        </p:spPr>
        <p:txBody>
          <a:bodyPr wrap="none">
            <a:spAutoFit/>
          </a:bodyPr>
          <a:lstStyle/>
          <a:p>
            <a:r>
              <a:rPr kumimoji="1" lang="en-US" altLang="ja-JP" sz="1050" dirty="0"/>
              <a:t>t[s]</a:t>
            </a:r>
            <a:endParaRPr lang="ja-JP" altLang="en-US" sz="1050" dirty="0"/>
          </a:p>
        </p:txBody>
      </p:sp>
      <p:sp>
        <p:nvSpPr>
          <p:cNvPr id="57" name="正方形/長方形 56">
            <a:extLst>
              <a:ext uri="{FF2B5EF4-FFF2-40B4-BE49-F238E27FC236}">
                <a16:creationId xmlns:a16="http://schemas.microsoft.com/office/drawing/2014/main" id="{5A92451D-718D-47D3-BCBB-1BC1CE97AD77}"/>
              </a:ext>
            </a:extLst>
          </p:cNvPr>
          <p:cNvSpPr/>
          <p:nvPr/>
        </p:nvSpPr>
        <p:spPr>
          <a:xfrm>
            <a:off x="4219901" y="5240307"/>
            <a:ext cx="365806" cy="253916"/>
          </a:xfrm>
          <a:prstGeom prst="rect">
            <a:avLst/>
          </a:prstGeom>
        </p:spPr>
        <p:txBody>
          <a:bodyPr wrap="none">
            <a:spAutoFit/>
          </a:bodyPr>
          <a:lstStyle/>
          <a:p>
            <a:r>
              <a:rPr kumimoji="1" lang="en-US" altLang="ja-JP" sz="1050" dirty="0"/>
              <a:t>t[s]</a:t>
            </a:r>
            <a:endParaRPr lang="ja-JP" altLang="en-US" sz="1050" dirty="0"/>
          </a:p>
        </p:txBody>
      </p:sp>
      <p:sp>
        <p:nvSpPr>
          <p:cNvPr id="58" name="正方形/長方形 57">
            <a:extLst>
              <a:ext uri="{FF2B5EF4-FFF2-40B4-BE49-F238E27FC236}">
                <a16:creationId xmlns:a16="http://schemas.microsoft.com/office/drawing/2014/main" id="{C42CAAD7-FC1F-4853-8461-9DB3F94A720E}"/>
              </a:ext>
            </a:extLst>
          </p:cNvPr>
          <p:cNvSpPr/>
          <p:nvPr/>
        </p:nvSpPr>
        <p:spPr>
          <a:xfrm>
            <a:off x="6473178" y="5240307"/>
            <a:ext cx="365806" cy="253916"/>
          </a:xfrm>
          <a:prstGeom prst="rect">
            <a:avLst/>
          </a:prstGeom>
        </p:spPr>
        <p:txBody>
          <a:bodyPr wrap="none">
            <a:spAutoFit/>
          </a:bodyPr>
          <a:lstStyle/>
          <a:p>
            <a:r>
              <a:rPr kumimoji="1" lang="en-US" altLang="ja-JP" sz="1050" dirty="0"/>
              <a:t>t[s]</a:t>
            </a:r>
            <a:endParaRPr lang="ja-JP" altLang="en-US" sz="1050" dirty="0"/>
          </a:p>
        </p:txBody>
      </p:sp>
      <p:graphicFrame>
        <p:nvGraphicFramePr>
          <p:cNvPr id="59" name="表 58">
            <a:extLst>
              <a:ext uri="{FF2B5EF4-FFF2-40B4-BE49-F238E27FC236}">
                <a16:creationId xmlns:a16="http://schemas.microsoft.com/office/drawing/2014/main" id="{5683612E-054F-4916-AEBE-E32609DA383E}"/>
              </a:ext>
            </a:extLst>
          </p:cNvPr>
          <p:cNvGraphicFramePr>
            <a:graphicFrameLocks noGrp="1"/>
          </p:cNvGraphicFramePr>
          <p:nvPr>
            <p:extLst>
              <p:ext uri="{D42A27DB-BD31-4B8C-83A1-F6EECF244321}">
                <p14:modId xmlns:p14="http://schemas.microsoft.com/office/powerpoint/2010/main" val="3585067210"/>
              </p:ext>
            </p:extLst>
          </p:nvPr>
        </p:nvGraphicFramePr>
        <p:xfrm>
          <a:off x="261905" y="5786802"/>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60" name="表 59">
            <a:extLst>
              <a:ext uri="{FF2B5EF4-FFF2-40B4-BE49-F238E27FC236}">
                <a16:creationId xmlns:a16="http://schemas.microsoft.com/office/drawing/2014/main" id="{09733C49-4B69-4230-8382-6BDC5863D191}"/>
              </a:ext>
            </a:extLst>
          </p:cNvPr>
          <p:cNvGraphicFramePr>
            <a:graphicFrameLocks noGrp="1"/>
          </p:cNvGraphicFramePr>
          <p:nvPr>
            <p:extLst>
              <p:ext uri="{D42A27DB-BD31-4B8C-83A1-F6EECF244321}">
                <p14:modId xmlns:p14="http://schemas.microsoft.com/office/powerpoint/2010/main" val="1965682619"/>
              </p:ext>
            </p:extLst>
          </p:nvPr>
        </p:nvGraphicFramePr>
        <p:xfrm>
          <a:off x="2573305" y="5786802"/>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61" name="表 60">
            <a:extLst>
              <a:ext uri="{FF2B5EF4-FFF2-40B4-BE49-F238E27FC236}">
                <a16:creationId xmlns:a16="http://schemas.microsoft.com/office/drawing/2014/main" id="{A7F0654B-B4B9-4A17-9192-507B82159D50}"/>
              </a:ext>
            </a:extLst>
          </p:cNvPr>
          <p:cNvGraphicFramePr>
            <a:graphicFrameLocks noGrp="1"/>
          </p:cNvGraphicFramePr>
          <p:nvPr>
            <p:extLst>
              <p:ext uri="{D42A27DB-BD31-4B8C-83A1-F6EECF244321}">
                <p14:modId xmlns:p14="http://schemas.microsoft.com/office/powerpoint/2010/main" val="1327801589"/>
              </p:ext>
            </p:extLst>
          </p:nvPr>
        </p:nvGraphicFramePr>
        <p:xfrm>
          <a:off x="4921084" y="5786802"/>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sp>
        <p:nvSpPr>
          <p:cNvPr id="62" name="テキスト ボックス 61">
            <a:extLst>
              <a:ext uri="{FF2B5EF4-FFF2-40B4-BE49-F238E27FC236}">
                <a16:creationId xmlns:a16="http://schemas.microsoft.com/office/drawing/2014/main" id="{71E45692-0E3B-4610-85D8-475174E66F5C}"/>
              </a:ext>
            </a:extLst>
          </p:cNvPr>
          <p:cNvSpPr txBox="1"/>
          <p:nvPr/>
        </p:nvSpPr>
        <p:spPr>
          <a:xfrm>
            <a:off x="-15379" y="5496912"/>
            <a:ext cx="554567"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63" name="テキスト ボックス 62">
            <a:extLst>
              <a:ext uri="{FF2B5EF4-FFF2-40B4-BE49-F238E27FC236}">
                <a16:creationId xmlns:a16="http://schemas.microsoft.com/office/drawing/2014/main" id="{1A330AC6-833F-41BD-A679-49FB72FBE1CD}"/>
              </a:ext>
            </a:extLst>
          </p:cNvPr>
          <p:cNvSpPr txBox="1"/>
          <p:nvPr/>
        </p:nvSpPr>
        <p:spPr>
          <a:xfrm>
            <a:off x="2296021" y="5496912"/>
            <a:ext cx="554567"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64" name="テキスト ボックス 63">
            <a:extLst>
              <a:ext uri="{FF2B5EF4-FFF2-40B4-BE49-F238E27FC236}">
                <a16:creationId xmlns:a16="http://schemas.microsoft.com/office/drawing/2014/main" id="{A69785A2-DE9D-41AE-B7A7-7FDCF3B8E46C}"/>
              </a:ext>
            </a:extLst>
          </p:cNvPr>
          <p:cNvSpPr txBox="1"/>
          <p:nvPr/>
        </p:nvSpPr>
        <p:spPr>
          <a:xfrm>
            <a:off x="4644251" y="5496912"/>
            <a:ext cx="554567" cy="246221"/>
          </a:xfrm>
          <a:prstGeom prst="rect">
            <a:avLst/>
          </a:prstGeom>
          <a:noFill/>
        </p:spPr>
        <p:txBody>
          <a:bodyPr wrap="square" rtlCol="0">
            <a:spAutoFit/>
          </a:bodyPr>
          <a:lstStyle/>
          <a:p>
            <a:r>
              <a:rPr kumimoji="1" lang="en-US" altLang="ja-JP" sz="1000" dirty="0"/>
              <a:t>I</a:t>
            </a:r>
            <a:r>
              <a:rPr kumimoji="1" lang="en-US" altLang="ja-JP" sz="1000" baseline="-25000" dirty="0"/>
              <a:t>B</a:t>
            </a:r>
            <a:r>
              <a:rPr kumimoji="1" lang="en-US" altLang="ja-JP" sz="1000" dirty="0"/>
              <a:t>[</a:t>
            </a:r>
            <a:r>
              <a:rPr kumimoji="1" lang="en-US" altLang="ja-JP" sz="1000" dirty="0" err="1"/>
              <a:t>μA</a:t>
            </a:r>
            <a:r>
              <a:rPr kumimoji="1" lang="en-US" altLang="ja-JP" sz="1000" dirty="0"/>
              <a:t>]</a:t>
            </a:r>
            <a:endParaRPr kumimoji="1" lang="ja-JP" altLang="en-US" sz="1000" dirty="0"/>
          </a:p>
        </p:txBody>
      </p:sp>
      <p:sp>
        <p:nvSpPr>
          <p:cNvPr id="65" name="正方形/長方形 64">
            <a:extLst>
              <a:ext uri="{FF2B5EF4-FFF2-40B4-BE49-F238E27FC236}">
                <a16:creationId xmlns:a16="http://schemas.microsoft.com/office/drawing/2014/main" id="{1AD9C612-AEEB-4983-A094-D0A1D38DA773}"/>
              </a:ext>
            </a:extLst>
          </p:cNvPr>
          <p:cNvSpPr/>
          <p:nvPr/>
        </p:nvSpPr>
        <p:spPr>
          <a:xfrm>
            <a:off x="1900893" y="6650802"/>
            <a:ext cx="365806" cy="253916"/>
          </a:xfrm>
          <a:prstGeom prst="rect">
            <a:avLst/>
          </a:prstGeom>
        </p:spPr>
        <p:txBody>
          <a:bodyPr wrap="none">
            <a:spAutoFit/>
          </a:bodyPr>
          <a:lstStyle/>
          <a:p>
            <a:r>
              <a:rPr kumimoji="1" lang="en-US" altLang="ja-JP" sz="1050" dirty="0"/>
              <a:t>t[s]</a:t>
            </a:r>
            <a:endParaRPr lang="ja-JP" altLang="en-US" sz="1050" dirty="0"/>
          </a:p>
        </p:txBody>
      </p:sp>
      <p:sp>
        <p:nvSpPr>
          <p:cNvPr id="66" name="正方形/長方形 65">
            <a:extLst>
              <a:ext uri="{FF2B5EF4-FFF2-40B4-BE49-F238E27FC236}">
                <a16:creationId xmlns:a16="http://schemas.microsoft.com/office/drawing/2014/main" id="{6BE5CB62-E622-4128-9369-2C96FA52FDA5}"/>
              </a:ext>
            </a:extLst>
          </p:cNvPr>
          <p:cNvSpPr/>
          <p:nvPr/>
        </p:nvSpPr>
        <p:spPr>
          <a:xfrm>
            <a:off x="4219901" y="6650802"/>
            <a:ext cx="365806" cy="253916"/>
          </a:xfrm>
          <a:prstGeom prst="rect">
            <a:avLst/>
          </a:prstGeom>
        </p:spPr>
        <p:txBody>
          <a:bodyPr wrap="none">
            <a:spAutoFit/>
          </a:bodyPr>
          <a:lstStyle/>
          <a:p>
            <a:r>
              <a:rPr kumimoji="1" lang="en-US" altLang="ja-JP" sz="1050" dirty="0"/>
              <a:t>t[s]</a:t>
            </a:r>
            <a:endParaRPr lang="ja-JP" altLang="en-US" sz="1050" dirty="0"/>
          </a:p>
        </p:txBody>
      </p:sp>
      <p:sp>
        <p:nvSpPr>
          <p:cNvPr id="67" name="正方形/長方形 66">
            <a:extLst>
              <a:ext uri="{FF2B5EF4-FFF2-40B4-BE49-F238E27FC236}">
                <a16:creationId xmlns:a16="http://schemas.microsoft.com/office/drawing/2014/main" id="{90AA7FA4-A890-4C2D-B749-D85178C73B57}"/>
              </a:ext>
            </a:extLst>
          </p:cNvPr>
          <p:cNvSpPr/>
          <p:nvPr/>
        </p:nvSpPr>
        <p:spPr>
          <a:xfrm>
            <a:off x="6473178" y="6650802"/>
            <a:ext cx="365806" cy="253916"/>
          </a:xfrm>
          <a:prstGeom prst="rect">
            <a:avLst/>
          </a:prstGeom>
        </p:spPr>
        <p:txBody>
          <a:bodyPr wrap="none">
            <a:spAutoFit/>
          </a:bodyPr>
          <a:lstStyle/>
          <a:p>
            <a:r>
              <a:rPr kumimoji="1" lang="en-US" altLang="ja-JP" sz="1050" dirty="0"/>
              <a:t>t[s]</a:t>
            </a:r>
            <a:endParaRPr lang="ja-JP" altLang="en-US" sz="1050" dirty="0"/>
          </a:p>
        </p:txBody>
      </p:sp>
      <p:graphicFrame>
        <p:nvGraphicFramePr>
          <p:cNvPr id="68" name="表 67">
            <a:extLst>
              <a:ext uri="{FF2B5EF4-FFF2-40B4-BE49-F238E27FC236}">
                <a16:creationId xmlns:a16="http://schemas.microsoft.com/office/drawing/2014/main" id="{0D8C3FA0-EA1A-40F7-82B3-CA235106A7A1}"/>
              </a:ext>
            </a:extLst>
          </p:cNvPr>
          <p:cNvGraphicFramePr>
            <a:graphicFrameLocks noGrp="1"/>
          </p:cNvGraphicFramePr>
          <p:nvPr>
            <p:extLst>
              <p:ext uri="{D42A27DB-BD31-4B8C-83A1-F6EECF244321}">
                <p14:modId xmlns:p14="http://schemas.microsoft.com/office/powerpoint/2010/main" val="933851569"/>
              </p:ext>
            </p:extLst>
          </p:nvPr>
        </p:nvGraphicFramePr>
        <p:xfrm>
          <a:off x="261905" y="7267588"/>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69" name="表 68">
            <a:extLst>
              <a:ext uri="{FF2B5EF4-FFF2-40B4-BE49-F238E27FC236}">
                <a16:creationId xmlns:a16="http://schemas.microsoft.com/office/drawing/2014/main" id="{E1FFE631-20E0-40D6-918A-79C67D317FAE}"/>
              </a:ext>
            </a:extLst>
          </p:cNvPr>
          <p:cNvGraphicFramePr>
            <a:graphicFrameLocks noGrp="1"/>
          </p:cNvGraphicFramePr>
          <p:nvPr>
            <p:extLst>
              <p:ext uri="{D42A27DB-BD31-4B8C-83A1-F6EECF244321}">
                <p14:modId xmlns:p14="http://schemas.microsoft.com/office/powerpoint/2010/main" val="3944291300"/>
              </p:ext>
            </p:extLst>
          </p:nvPr>
        </p:nvGraphicFramePr>
        <p:xfrm>
          <a:off x="2573305" y="7267588"/>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graphicFrame>
        <p:nvGraphicFramePr>
          <p:cNvPr id="70" name="表 69">
            <a:extLst>
              <a:ext uri="{FF2B5EF4-FFF2-40B4-BE49-F238E27FC236}">
                <a16:creationId xmlns:a16="http://schemas.microsoft.com/office/drawing/2014/main" id="{C9DFB168-76CD-417E-8AEB-A471A9C6155D}"/>
              </a:ext>
            </a:extLst>
          </p:cNvPr>
          <p:cNvGraphicFramePr>
            <a:graphicFrameLocks noGrp="1"/>
          </p:cNvGraphicFramePr>
          <p:nvPr>
            <p:extLst>
              <p:ext uri="{D42A27DB-BD31-4B8C-83A1-F6EECF244321}">
                <p14:modId xmlns:p14="http://schemas.microsoft.com/office/powerpoint/2010/main" val="2700473667"/>
              </p:ext>
            </p:extLst>
          </p:nvPr>
        </p:nvGraphicFramePr>
        <p:xfrm>
          <a:off x="4921084" y="7267588"/>
          <a:ext cx="1666240" cy="864000"/>
        </p:xfrm>
        <a:graphic>
          <a:graphicData uri="http://schemas.openxmlformats.org/drawingml/2006/table">
            <a:tbl>
              <a:tblPr firstRow="1" bandRow="1">
                <a:tableStyleId>{5940675A-B579-460E-94D1-54222C63F5DA}</a:tableStyleId>
              </a:tblPr>
              <a:tblGrid>
                <a:gridCol w="208280">
                  <a:extLst>
                    <a:ext uri="{9D8B030D-6E8A-4147-A177-3AD203B41FA5}">
                      <a16:colId xmlns:a16="http://schemas.microsoft.com/office/drawing/2014/main" val="2462954689"/>
                    </a:ext>
                  </a:extLst>
                </a:gridCol>
                <a:gridCol w="208280">
                  <a:extLst>
                    <a:ext uri="{9D8B030D-6E8A-4147-A177-3AD203B41FA5}">
                      <a16:colId xmlns:a16="http://schemas.microsoft.com/office/drawing/2014/main" val="57692586"/>
                    </a:ext>
                  </a:extLst>
                </a:gridCol>
                <a:gridCol w="208280">
                  <a:extLst>
                    <a:ext uri="{9D8B030D-6E8A-4147-A177-3AD203B41FA5}">
                      <a16:colId xmlns:a16="http://schemas.microsoft.com/office/drawing/2014/main" val="1410359291"/>
                    </a:ext>
                  </a:extLst>
                </a:gridCol>
                <a:gridCol w="208280">
                  <a:extLst>
                    <a:ext uri="{9D8B030D-6E8A-4147-A177-3AD203B41FA5}">
                      <a16:colId xmlns:a16="http://schemas.microsoft.com/office/drawing/2014/main" val="3723345299"/>
                    </a:ext>
                  </a:extLst>
                </a:gridCol>
                <a:gridCol w="208280">
                  <a:extLst>
                    <a:ext uri="{9D8B030D-6E8A-4147-A177-3AD203B41FA5}">
                      <a16:colId xmlns:a16="http://schemas.microsoft.com/office/drawing/2014/main" val="952576890"/>
                    </a:ext>
                  </a:extLst>
                </a:gridCol>
                <a:gridCol w="208280">
                  <a:extLst>
                    <a:ext uri="{9D8B030D-6E8A-4147-A177-3AD203B41FA5}">
                      <a16:colId xmlns:a16="http://schemas.microsoft.com/office/drawing/2014/main" val="1484576630"/>
                    </a:ext>
                  </a:extLst>
                </a:gridCol>
                <a:gridCol w="208280">
                  <a:extLst>
                    <a:ext uri="{9D8B030D-6E8A-4147-A177-3AD203B41FA5}">
                      <a16:colId xmlns:a16="http://schemas.microsoft.com/office/drawing/2014/main" val="123300330"/>
                    </a:ext>
                  </a:extLst>
                </a:gridCol>
                <a:gridCol w="208280">
                  <a:extLst>
                    <a:ext uri="{9D8B030D-6E8A-4147-A177-3AD203B41FA5}">
                      <a16:colId xmlns:a16="http://schemas.microsoft.com/office/drawing/2014/main" val="1615028140"/>
                    </a:ext>
                  </a:extLst>
                </a:gridCol>
              </a:tblGrid>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6528615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44444593"/>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21306850"/>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6973017"/>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41498194"/>
                  </a:ext>
                </a:extLst>
              </a:tr>
              <a:tr h="144000">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endParaRPr kumimoji="1" lang="ja-JP" altLang="en-US" sz="100"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726789"/>
                  </a:ext>
                </a:extLst>
              </a:tr>
            </a:tbl>
          </a:graphicData>
        </a:graphic>
      </p:graphicFrame>
      <p:sp>
        <p:nvSpPr>
          <p:cNvPr id="71" name="テキスト ボックス 70">
            <a:extLst>
              <a:ext uri="{FF2B5EF4-FFF2-40B4-BE49-F238E27FC236}">
                <a16:creationId xmlns:a16="http://schemas.microsoft.com/office/drawing/2014/main" id="{A919F22A-3641-41D3-AF3B-6AB3F9E5B524}"/>
              </a:ext>
            </a:extLst>
          </p:cNvPr>
          <p:cNvSpPr txBox="1"/>
          <p:nvPr/>
        </p:nvSpPr>
        <p:spPr>
          <a:xfrm>
            <a:off x="-15379" y="6977698"/>
            <a:ext cx="554567" cy="246221"/>
          </a:xfrm>
          <a:prstGeom prst="rect">
            <a:avLst/>
          </a:prstGeom>
          <a:noFill/>
        </p:spPr>
        <p:txBody>
          <a:bodyPr wrap="square" rtlCol="0">
            <a:spAutoFit/>
          </a:bodyPr>
          <a:lstStyle/>
          <a:p>
            <a:r>
              <a:rPr kumimoji="1" lang="en-US" altLang="ja-JP" sz="1000" dirty="0"/>
              <a:t>I</a:t>
            </a:r>
            <a:r>
              <a:rPr kumimoji="1" lang="en-US" altLang="ja-JP" sz="1000" baseline="-25000" dirty="0"/>
              <a:t>C</a:t>
            </a:r>
            <a:r>
              <a:rPr kumimoji="1" lang="en-US" altLang="ja-JP" sz="1000" dirty="0"/>
              <a:t>[mA]</a:t>
            </a:r>
            <a:endParaRPr kumimoji="1" lang="ja-JP" altLang="en-US" sz="1000" dirty="0"/>
          </a:p>
        </p:txBody>
      </p:sp>
      <p:sp>
        <p:nvSpPr>
          <p:cNvPr id="72" name="テキスト ボックス 71">
            <a:extLst>
              <a:ext uri="{FF2B5EF4-FFF2-40B4-BE49-F238E27FC236}">
                <a16:creationId xmlns:a16="http://schemas.microsoft.com/office/drawing/2014/main" id="{C12988A0-40C7-4DEB-9664-B40D733B4C28}"/>
              </a:ext>
            </a:extLst>
          </p:cNvPr>
          <p:cNvSpPr txBox="1"/>
          <p:nvPr/>
        </p:nvSpPr>
        <p:spPr>
          <a:xfrm>
            <a:off x="2296021" y="6977698"/>
            <a:ext cx="554567" cy="246221"/>
          </a:xfrm>
          <a:prstGeom prst="rect">
            <a:avLst/>
          </a:prstGeom>
          <a:noFill/>
        </p:spPr>
        <p:txBody>
          <a:bodyPr wrap="square" rtlCol="0">
            <a:spAutoFit/>
          </a:bodyPr>
          <a:lstStyle/>
          <a:p>
            <a:r>
              <a:rPr kumimoji="1" lang="en-US" altLang="ja-JP" sz="1000" dirty="0"/>
              <a:t>I</a:t>
            </a:r>
            <a:r>
              <a:rPr kumimoji="1" lang="en-US" altLang="ja-JP" sz="1000" baseline="-25000" dirty="0"/>
              <a:t>C</a:t>
            </a:r>
            <a:r>
              <a:rPr kumimoji="1" lang="en-US" altLang="ja-JP" sz="1000" dirty="0"/>
              <a:t>[mA]</a:t>
            </a:r>
            <a:endParaRPr kumimoji="1" lang="ja-JP" altLang="en-US" sz="1000" dirty="0"/>
          </a:p>
        </p:txBody>
      </p:sp>
      <p:sp>
        <p:nvSpPr>
          <p:cNvPr id="73" name="テキスト ボックス 72">
            <a:extLst>
              <a:ext uri="{FF2B5EF4-FFF2-40B4-BE49-F238E27FC236}">
                <a16:creationId xmlns:a16="http://schemas.microsoft.com/office/drawing/2014/main" id="{AD1329C0-B3AE-43F6-A767-ADC751BF864F}"/>
              </a:ext>
            </a:extLst>
          </p:cNvPr>
          <p:cNvSpPr txBox="1"/>
          <p:nvPr/>
        </p:nvSpPr>
        <p:spPr>
          <a:xfrm>
            <a:off x="4644251" y="6977698"/>
            <a:ext cx="554567" cy="246221"/>
          </a:xfrm>
          <a:prstGeom prst="rect">
            <a:avLst/>
          </a:prstGeom>
          <a:noFill/>
        </p:spPr>
        <p:txBody>
          <a:bodyPr wrap="square" rtlCol="0">
            <a:spAutoFit/>
          </a:bodyPr>
          <a:lstStyle/>
          <a:p>
            <a:r>
              <a:rPr kumimoji="1" lang="en-US" altLang="ja-JP" sz="1000" dirty="0"/>
              <a:t>I</a:t>
            </a:r>
            <a:r>
              <a:rPr kumimoji="1" lang="en-US" altLang="ja-JP" sz="1000" baseline="-25000" dirty="0"/>
              <a:t>C</a:t>
            </a:r>
            <a:r>
              <a:rPr kumimoji="1" lang="en-US" altLang="ja-JP" sz="1000" dirty="0"/>
              <a:t>[mA]</a:t>
            </a:r>
            <a:endParaRPr kumimoji="1" lang="ja-JP" altLang="en-US" sz="1000" dirty="0"/>
          </a:p>
        </p:txBody>
      </p:sp>
      <p:sp>
        <p:nvSpPr>
          <p:cNvPr id="74" name="正方形/長方形 73">
            <a:extLst>
              <a:ext uri="{FF2B5EF4-FFF2-40B4-BE49-F238E27FC236}">
                <a16:creationId xmlns:a16="http://schemas.microsoft.com/office/drawing/2014/main" id="{FF397895-E918-4F94-B42A-8C0CBE485C64}"/>
              </a:ext>
            </a:extLst>
          </p:cNvPr>
          <p:cNvSpPr/>
          <p:nvPr/>
        </p:nvSpPr>
        <p:spPr>
          <a:xfrm>
            <a:off x="1900893" y="8131588"/>
            <a:ext cx="365806" cy="253916"/>
          </a:xfrm>
          <a:prstGeom prst="rect">
            <a:avLst/>
          </a:prstGeom>
        </p:spPr>
        <p:txBody>
          <a:bodyPr wrap="none">
            <a:spAutoFit/>
          </a:bodyPr>
          <a:lstStyle/>
          <a:p>
            <a:r>
              <a:rPr kumimoji="1" lang="en-US" altLang="ja-JP" sz="1050" dirty="0"/>
              <a:t>t[s]</a:t>
            </a:r>
            <a:endParaRPr lang="ja-JP" altLang="en-US" sz="1050" dirty="0"/>
          </a:p>
        </p:txBody>
      </p:sp>
      <p:sp>
        <p:nvSpPr>
          <p:cNvPr id="75" name="正方形/長方形 74">
            <a:extLst>
              <a:ext uri="{FF2B5EF4-FFF2-40B4-BE49-F238E27FC236}">
                <a16:creationId xmlns:a16="http://schemas.microsoft.com/office/drawing/2014/main" id="{176AB0E0-7C82-4269-BFAB-C16F410AEC58}"/>
              </a:ext>
            </a:extLst>
          </p:cNvPr>
          <p:cNvSpPr/>
          <p:nvPr/>
        </p:nvSpPr>
        <p:spPr>
          <a:xfrm>
            <a:off x="4219901" y="8131588"/>
            <a:ext cx="365806" cy="253916"/>
          </a:xfrm>
          <a:prstGeom prst="rect">
            <a:avLst/>
          </a:prstGeom>
        </p:spPr>
        <p:txBody>
          <a:bodyPr wrap="none">
            <a:spAutoFit/>
          </a:bodyPr>
          <a:lstStyle/>
          <a:p>
            <a:r>
              <a:rPr kumimoji="1" lang="en-US" altLang="ja-JP" sz="1050" dirty="0"/>
              <a:t>t[s]</a:t>
            </a:r>
            <a:endParaRPr lang="ja-JP" altLang="en-US" sz="1050" dirty="0"/>
          </a:p>
        </p:txBody>
      </p:sp>
      <p:sp>
        <p:nvSpPr>
          <p:cNvPr id="76" name="正方形/長方形 75">
            <a:extLst>
              <a:ext uri="{FF2B5EF4-FFF2-40B4-BE49-F238E27FC236}">
                <a16:creationId xmlns:a16="http://schemas.microsoft.com/office/drawing/2014/main" id="{9B3EEA62-55B7-4A5F-B36C-71BFCC2A902E}"/>
              </a:ext>
            </a:extLst>
          </p:cNvPr>
          <p:cNvSpPr/>
          <p:nvPr/>
        </p:nvSpPr>
        <p:spPr>
          <a:xfrm>
            <a:off x="6473178" y="8131588"/>
            <a:ext cx="365806" cy="253916"/>
          </a:xfrm>
          <a:prstGeom prst="rect">
            <a:avLst/>
          </a:prstGeom>
        </p:spPr>
        <p:txBody>
          <a:bodyPr wrap="none">
            <a:spAutoFit/>
          </a:bodyPr>
          <a:lstStyle/>
          <a:p>
            <a:r>
              <a:rPr kumimoji="1" lang="en-US" altLang="ja-JP" sz="1050" dirty="0"/>
              <a:t>t[s]</a:t>
            </a:r>
            <a:endParaRPr lang="ja-JP" altLang="en-US" sz="1050" dirty="0"/>
          </a:p>
        </p:txBody>
      </p:sp>
      <mc:AlternateContent xmlns:mc="http://schemas.openxmlformats.org/markup-compatibility/2006" xmlns:a14="http://schemas.microsoft.com/office/drawing/2010/main">
        <mc:Choice Requires="a14">
          <p:sp>
            <p:nvSpPr>
              <p:cNvPr id="77" name="正方形/長方形 76">
                <a:extLst>
                  <a:ext uri="{FF2B5EF4-FFF2-40B4-BE49-F238E27FC236}">
                    <a16:creationId xmlns:a16="http://schemas.microsoft.com/office/drawing/2014/main" id="{304CAB35-672B-46A3-8B5B-907D6E88C24F}"/>
                  </a:ext>
                </a:extLst>
              </p:cNvPr>
              <p:cNvSpPr/>
              <p:nvPr/>
            </p:nvSpPr>
            <p:spPr>
              <a:xfrm>
                <a:off x="-3" y="3299129"/>
                <a:ext cx="2117417" cy="25391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kumimoji="1" lang="en-US" altLang="ja-JP" sz="1050" b="0" i="1" smtClean="0">
                              <a:latin typeface="Cambria Math" panose="02040503050406030204" pitchFamily="18" charset="0"/>
                            </a:rPr>
                          </m:ctrlPr>
                        </m:sSubPr>
                        <m:e>
                          <m:r>
                            <a:rPr kumimoji="1" lang="en-US" altLang="ja-JP" sz="1050" b="0" i="1" smtClean="0">
                              <a:latin typeface="Cambria Math" panose="02040503050406030204" pitchFamily="18" charset="0"/>
                            </a:rPr>
                            <m:t>𝑉</m:t>
                          </m:r>
                        </m:e>
                        <m:sub>
                          <m:r>
                            <a:rPr kumimoji="1" lang="en-US" altLang="ja-JP" sz="1050" b="0" i="1" smtClean="0">
                              <a:latin typeface="Cambria Math" panose="02040503050406030204" pitchFamily="18" charset="0"/>
                            </a:rPr>
                            <m:t>𝐵𝐸</m:t>
                          </m:r>
                        </m:sub>
                      </m:sSub>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0.1</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2</m:t>
                          </m:r>
                          <m:r>
                            <a:rPr kumimoji="1" lang="en-US" altLang="ja-JP" sz="1050" b="0" i="1" smtClean="0">
                              <a:latin typeface="Cambria Math" panose="02040503050406030204" pitchFamily="18" charset="0"/>
                            </a:rPr>
                            <m:t>𝜋</m:t>
                          </m:r>
                          <m:r>
                            <a:rPr kumimoji="1" lang="en-US" altLang="ja-JP" sz="1050" i="1">
                              <a:latin typeface="Cambria Math" panose="02040503050406030204" pitchFamily="18" charset="0"/>
                            </a:rPr>
                            <m:t>×</m:t>
                          </m:r>
                          <m:r>
                            <a:rPr kumimoji="1" lang="en-US" altLang="ja-JP" sz="1050" b="0" i="1" smtClean="0">
                              <a:latin typeface="Cambria Math" panose="02040503050406030204" pitchFamily="18" charset="0"/>
                            </a:rPr>
                            <m:t>50</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+0.8 [</m:t>
                      </m:r>
                      <m:r>
                        <m:rPr>
                          <m:sty m:val="p"/>
                        </m:rPr>
                        <a:rPr kumimoji="1" lang="en-US" altLang="ja-JP" sz="1050" b="0" i="0" smtClean="0">
                          <a:latin typeface="Cambria Math" panose="02040503050406030204" pitchFamily="18" charset="0"/>
                        </a:rPr>
                        <m:t>V</m:t>
                      </m:r>
                      <m:r>
                        <a:rPr kumimoji="1" lang="en-US" altLang="ja-JP" sz="1050" b="0" i="1" smtClean="0">
                          <a:latin typeface="Cambria Math" panose="02040503050406030204" pitchFamily="18" charset="0"/>
                        </a:rPr>
                        <m:t>]</m:t>
                      </m:r>
                    </m:oMath>
                  </m:oMathPara>
                </a14:m>
                <a:endParaRPr kumimoji="1" lang="en-US" altLang="ja-JP" sz="1050" dirty="0"/>
              </a:p>
            </p:txBody>
          </p:sp>
        </mc:Choice>
        <mc:Fallback xmlns="">
          <p:sp>
            <p:nvSpPr>
              <p:cNvPr id="77" name="正方形/長方形 76">
                <a:extLst>
                  <a:ext uri="{FF2B5EF4-FFF2-40B4-BE49-F238E27FC236}">
                    <a16:creationId xmlns:a16="http://schemas.microsoft.com/office/drawing/2014/main" id="{304CAB35-672B-46A3-8B5B-907D6E88C24F}"/>
                  </a:ext>
                </a:extLst>
              </p:cNvPr>
              <p:cNvSpPr>
                <a:spLocks noRot="1" noChangeAspect="1" noMove="1" noResize="1" noEditPoints="1" noAdjustHandles="1" noChangeArrowheads="1" noChangeShapeType="1" noTextEdit="1"/>
              </p:cNvSpPr>
              <p:nvPr/>
            </p:nvSpPr>
            <p:spPr>
              <a:xfrm>
                <a:off x="-3" y="3299129"/>
                <a:ext cx="2117417" cy="253916"/>
              </a:xfrm>
              <a:prstGeom prst="rect">
                <a:avLst/>
              </a:prstGeom>
              <a:blipFill>
                <a:blip r:embed="rId2"/>
                <a:stretch>
                  <a:fillRect b="-714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8" name="正方形/長方形 77">
                <a:extLst>
                  <a:ext uri="{FF2B5EF4-FFF2-40B4-BE49-F238E27FC236}">
                    <a16:creationId xmlns:a16="http://schemas.microsoft.com/office/drawing/2014/main" id="{8DE945D2-68A6-481E-BFC3-74F435094EA4}"/>
                  </a:ext>
                </a:extLst>
              </p:cNvPr>
              <p:cNvSpPr/>
              <p:nvPr/>
            </p:nvSpPr>
            <p:spPr>
              <a:xfrm>
                <a:off x="2364139" y="3299129"/>
                <a:ext cx="2084572" cy="25391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kumimoji="1" lang="en-US" altLang="ja-JP" sz="1050" i="1" smtClean="0">
                              <a:latin typeface="Cambria Math" panose="02040503050406030204" pitchFamily="18" charset="0"/>
                            </a:rPr>
                          </m:ctrlPr>
                        </m:sSubPr>
                        <m:e>
                          <m:r>
                            <a:rPr kumimoji="1" lang="en-US" altLang="ja-JP" sz="1050" i="1">
                              <a:latin typeface="Cambria Math" panose="02040503050406030204" pitchFamily="18" charset="0"/>
                            </a:rPr>
                            <m:t>𝑉</m:t>
                          </m:r>
                        </m:e>
                        <m:sub>
                          <m:r>
                            <a:rPr kumimoji="1" lang="en-US" altLang="ja-JP" sz="1050" i="1">
                              <a:latin typeface="Cambria Math" panose="02040503050406030204" pitchFamily="18" charset="0"/>
                            </a:rPr>
                            <m:t>𝐵𝐸</m:t>
                          </m:r>
                        </m:sub>
                      </m:sSub>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0.1</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2</m:t>
                          </m:r>
                          <m:r>
                            <a:rPr kumimoji="1" lang="en-US" altLang="ja-JP" sz="1050" b="0" i="1" smtClean="0">
                              <a:latin typeface="Cambria Math" panose="02040503050406030204" pitchFamily="18" charset="0"/>
                            </a:rPr>
                            <m:t>𝜋</m:t>
                          </m:r>
                          <m:r>
                            <a:rPr kumimoji="1" lang="en-US" altLang="ja-JP" sz="1050" i="1">
                              <a:latin typeface="Cambria Math" panose="02040503050406030204" pitchFamily="18" charset="0"/>
                            </a:rPr>
                            <m:t>×</m:t>
                          </m:r>
                          <m:r>
                            <a:rPr kumimoji="1" lang="en-US" altLang="ja-JP" sz="1050" b="0" i="1" smtClean="0">
                              <a:latin typeface="Cambria Math" panose="02040503050406030204" pitchFamily="18" charset="0"/>
                            </a:rPr>
                            <m:t>40</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+0.6 </m:t>
                      </m:r>
                      <m:r>
                        <a:rPr kumimoji="1" lang="en-US" altLang="ja-JP" sz="1050" i="1">
                          <a:latin typeface="Cambria Math" panose="02040503050406030204" pitchFamily="18" charset="0"/>
                        </a:rPr>
                        <m:t>[</m:t>
                      </m:r>
                      <m:r>
                        <m:rPr>
                          <m:sty m:val="p"/>
                        </m:rPr>
                        <a:rPr kumimoji="1" lang="en-US" altLang="ja-JP" sz="1050">
                          <a:latin typeface="Cambria Math" panose="02040503050406030204" pitchFamily="18" charset="0"/>
                        </a:rPr>
                        <m:t>V</m:t>
                      </m:r>
                      <m:r>
                        <a:rPr kumimoji="1" lang="en-US" altLang="ja-JP" sz="1050" i="1">
                          <a:latin typeface="Cambria Math" panose="02040503050406030204" pitchFamily="18" charset="0"/>
                        </a:rPr>
                        <m:t>]</m:t>
                      </m:r>
                    </m:oMath>
                  </m:oMathPara>
                </a14:m>
                <a:endParaRPr kumimoji="1" lang="en-US" altLang="ja-JP" sz="1050" dirty="0"/>
              </a:p>
            </p:txBody>
          </p:sp>
        </mc:Choice>
        <mc:Fallback xmlns="">
          <p:sp>
            <p:nvSpPr>
              <p:cNvPr id="78" name="正方形/長方形 77">
                <a:extLst>
                  <a:ext uri="{FF2B5EF4-FFF2-40B4-BE49-F238E27FC236}">
                    <a16:creationId xmlns:a16="http://schemas.microsoft.com/office/drawing/2014/main" id="{8DE945D2-68A6-481E-BFC3-74F435094EA4}"/>
                  </a:ext>
                </a:extLst>
              </p:cNvPr>
              <p:cNvSpPr>
                <a:spLocks noRot="1" noChangeAspect="1" noMove="1" noResize="1" noEditPoints="1" noAdjustHandles="1" noChangeArrowheads="1" noChangeShapeType="1" noTextEdit="1"/>
              </p:cNvSpPr>
              <p:nvPr/>
            </p:nvSpPr>
            <p:spPr>
              <a:xfrm>
                <a:off x="2364139" y="3299129"/>
                <a:ext cx="2084572" cy="253916"/>
              </a:xfrm>
              <a:prstGeom prst="rect">
                <a:avLst/>
              </a:prstGeom>
              <a:blipFill>
                <a:blip r:embed="rId3"/>
                <a:stretch>
                  <a:fillRect b="-7143"/>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79" name="正方形/長方形 78">
                <a:extLst>
                  <a:ext uri="{FF2B5EF4-FFF2-40B4-BE49-F238E27FC236}">
                    <a16:creationId xmlns:a16="http://schemas.microsoft.com/office/drawing/2014/main" id="{439E930C-9C8F-4897-945B-7D326BDEA06B}"/>
                  </a:ext>
                </a:extLst>
              </p:cNvPr>
              <p:cNvSpPr/>
              <p:nvPr/>
            </p:nvSpPr>
            <p:spPr>
              <a:xfrm>
                <a:off x="4698569" y="3299129"/>
                <a:ext cx="2007616" cy="25391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kumimoji="1" lang="en-US" altLang="ja-JP" sz="1050" i="1" smtClean="0">
                              <a:latin typeface="Cambria Math" panose="02040503050406030204" pitchFamily="18" charset="0"/>
                            </a:rPr>
                          </m:ctrlPr>
                        </m:sSubPr>
                        <m:e>
                          <m:r>
                            <a:rPr kumimoji="1" lang="en-US" altLang="ja-JP" sz="1050" i="1">
                              <a:latin typeface="Cambria Math" panose="02040503050406030204" pitchFamily="18" charset="0"/>
                            </a:rPr>
                            <m:t>𝑉</m:t>
                          </m:r>
                        </m:e>
                        <m:sub>
                          <m:r>
                            <a:rPr kumimoji="1" lang="en-US" altLang="ja-JP" sz="1050" i="1">
                              <a:latin typeface="Cambria Math" panose="02040503050406030204" pitchFamily="18" charset="0"/>
                            </a:rPr>
                            <m:t>𝐵𝐸</m:t>
                          </m:r>
                        </m:sub>
                      </m:sSub>
                      <m:r>
                        <a:rPr kumimoji="1" lang="en-US" altLang="ja-JP" sz="1050" b="0" i="1" smtClean="0">
                          <a:latin typeface="Cambria Math" panose="02040503050406030204" pitchFamily="18" charset="0"/>
                        </a:rPr>
                        <m:t>=</m:t>
                      </m:r>
                      <m:r>
                        <a:rPr kumimoji="1" lang="en-US" altLang="ja-JP" sz="1050" b="0" i="0" smtClean="0">
                          <a:latin typeface="Cambria Math" panose="02040503050406030204" pitchFamily="18" charset="0"/>
                        </a:rPr>
                        <m:t>0.2</m:t>
                      </m:r>
                      <m:r>
                        <m:rPr>
                          <m:sty m:val="p"/>
                        </m:rPr>
                        <a:rPr kumimoji="1" lang="en-US" altLang="ja-JP" sz="1050" b="0" i="0" smtClean="0">
                          <a:latin typeface="Cambria Math" panose="02040503050406030204" pitchFamily="18" charset="0"/>
                        </a:rPr>
                        <m:t>sin</m:t>
                      </m:r>
                      <m:d>
                        <m:dPr>
                          <m:ctrlPr>
                            <a:rPr kumimoji="1" lang="en-US" altLang="ja-JP" sz="1050" b="0" i="1" smtClean="0">
                              <a:latin typeface="Cambria Math" panose="02040503050406030204" pitchFamily="18" charset="0"/>
                            </a:rPr>
                          </m:ctrlPr>
                        </m:dPr>
                        <m:e>
                          <m:r>
                            <a:rPr kumimoji="1" lang="en-US" altLang="ja-JP" sz="1050" b="0" i="1" smtClean="0">
                              <a:latin typeface="Cambria Math" panose="02040503050406030204" pitchFamily="18" charset="0"/>
                            </a:rPr>
                            <m:t>100</m:t>
                          </m:r>
                          <m:r>
                            <a:rPr kumimoji="1" lang="en-US" altLang="ja-JP" sz="1050" b="0" i="1" smtClean="0">
                              <a:latin typeface="Cambria Math" panose="02040503050406030204" pitchFamily="18" charset="0"/>
                            </a:rPr>
                            <m:t>𝜋</m:t>
                          </m:r>
                          <m:r>
                            <a:rPr kumimoji="1" lang="en-US" altLang="ja-JP" sz="1050" b="0" i="1" smtClean="0">
                              <a:latin typeface="Cambria Math" panose="02040503050406030204" pitchFamily="18" charset="0"/>
                            </a:rPr>
                            <m:t>𝑡</m:t>
                          </m:r>
                        </m:e>
                      </m:d>
                      <m:r>
                        <a:rPr kumimoji="1" lang="en-US" altLang="ja-JP" sz="1050" b="0" i="1" smtClean="0">
                          <a:latin typeface="Cambria Math" panose="02040503050406030204" pitchFamily="18" charset="0"/>
                        </a:rPr>
                        <m:t>+0.7 [</m:t>
                      </m:r>
                      <m:r>
                        <m:rPr>
                          <m:sty m:val="p"/>
                        </m:rPr>
                        <a:rPr kumimoji="1" lang="en-US" altLang="ja-JP" sz="1050" b="0" i="0" smtClean="0">
                          <a:latin typeface="Cambria Math" panose="02040503050406030204" pitchFamily="18" charset="0"/>
                        </a:rPr>
                        <m:t>V</m:t>
                      </m:r>
                      <m:r>
                        <a:rPr kumimoji="1" lang="en-US" altLang="ja-JP" sz="1050" b="0" i="1" smtClean="0">
                          <a:latin typeface="Cambria Math" panose="02040503050406030204" pitchFamily="18" charset="0"/>
                        </a:rPr>
                        <m:t>]</m:t>
                      </m:r>
                    </m:oMath>
                  </m:oMathPara>
                </a14:m>
                <a:endParaRPr kumimoji="1" lang="en-US" altLang="ja-JP" sz="1050" dirty="0"/>
              </a:p>
            </p:txBody>
          </p:sp>
        </mc:Choice>
        <mc:Fallback xmlns="">
          <p:sp>
            <p:nvSpPr>
              <p:cNvPr id="79" name="正方形/長方形 78">
                <a:extLst>
                  <a:ext uri="{FF2B5EF4-FFF2-40B4-BE49-F238E27FC236}">
                    <a16:creationId xmlns:a16="http://schemas.microsoft.com/office/drawing/2014/main" id="{439E930C-9C8F-4897-945B-7D326BDEA06B}"/>
                  </a:ext>
                </a:extLst>
              </p:cNvPr>
              <p:cNvSpPr>
                <a:spLocks noRot="1" noChangeAspect="1" noMove="1" noResize="1" noEditPoints="1" noAdjustHandles="1" noChangeArrowheads="1" noChangeShapeType="1" noTextEdit="1"/>
              </p:cNvSpPr>
              <p:nvPr/>
            </p:nvSpPr>
            <p:spPr>
              <a:xfrm>
                <a:off x="4698569" y="3299129"/>
                <a:ext cx="2007616" cy="253916"/>
              </a:xfrm>
              <a:prstGeom prst="rect">
                <a:avLst/>
              </a:prstGeom>
              <a:blipFill>
                <a:blip r:embed="rId4"/>
                <a:stretch>
                  <a:fillRect b="-7143"/>
                </a:stretch>
              </a:blipFill>
            </p:spPr>
            <p:txBody>
              <a:bodyPr/>
              <a:lstStyle/>
              <a:p>
                <a:r>
                  <a:rPr lang="ja-JP" altLang="en-US">
                    <a:noFill/>
                  </a:rPr>
                  <a:t> </a:t>
                </a:r>
              </a:p>
            </p:txBody>
          </p:sp>
        </mc:Fallback>
      </mc:AlternateContent>
      <p:cxnSp>
        <p:nvCxnSpPr>
          <p:cNvPr id="80" name="直線コネクタ 79">
            <a:extLst>
              <a:ext uri="{FF2B5EF4-FFF2-40B4-BE49-F238E27FC236}">
                <a16:creationId xmlns:a16="http://schemas.microsoft.com/office/drawing/2014/main" id="{3C514333-B93E-46D5-ACE5-4FE9229E5477}"/>
              </a:ext>
            </a:extLst>
          </p:cNvPr>
          <p:cNvCxnSpPr>
            <a:cxnSpLocks/>
          </p:cNvCxnSpPr>
          <p:nvPr/>
        </p:nvCxnSpPr>
        <p:spPr>
          <a:xfrm>
            <a:off x="2244257" y="3299129"/>
            <a:ext cx="0" cy="51463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E07655C4-77B7-4E0D-9B9B-E6179C85BBBA}"/>
              </a:ext>
            </a:extLst>
          </p:cNvPr>
          <p:cNvCxnSpPr>
            <a:cxnSpLocks/>
          </p:cNvCxnSpPr>
          <p:nvPr/>
        </p:nvCxnSpPr>
        <p:spPr>
          <a:xfrm>
            <a:off x="4583044" y="3299129"/>
            <a:ext cx="0" cy="514637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2" name="テキスト ボックス 81">
            <a:extLst>
              <a:ext uri="{FF2B5EF4-FFF2-40B4-BE49-F238E27FC236}">
                <a16:creationId xmlns:a16="http://schemas.microsoft.com/office/drawing/2014/main" id="{ACD37C7A-6865-429C-A437-FBD9A9F419F5}"/>
              </a:ext>
            </a:extLst>
          </p:cNvPr>
          <p:cNvSpPr txBox="1"/>
          <p:nvPr/>
        </p:nvSpPr>
        <p:spPr>
          <a:xfrm>
            <a:off x="-72549" y="8418754"/>
            <a:ext cx="6659873" cy="246221"/>
          </a:xfrm>
          <a:prstGeom prst="rect">
            <a:avLst/>
          </a:prstGeom>
          <a:noFill/>
        </p:spPr>
        <p:txBody>
          <a:bodyPr wrap="square" rtlCol="0">
            <a:spAutoFit/>
          </a:bodyPr>
          <a:lstStyle/>
          <a:p>
            <a:r>
              <a:rPr kumimoji="1" lang="ja-JP" altLang="en-US" sz="1000" dirty="0"/>
              <a:t>上記</a:t>
            </a:r>
            <a:r>
              <a:rPr kumimoji="1" lang="en-US" altLang="ja-JP" sz="1000" dirty="0"/>
              <a:t>3</a:t>
            </a:r>
            <a:r>
              <a:rPr kumimoji="1" lang="ja-JP" altLang="en-US" sz="1000" dirty="0" err="1"/>
              <a:t>つの</a:t>
            </a:r>
            <a:r>
              <a:rPr kumimoji="1" lang="ja-JP" altLang="en-US" sz="1000" dirty="0"/>
              <a:t>ベース・エミッタ間電圧のうち、適切な正弦波が出力電流として得られるものはどれか。</a:t>
            </a:r>
            <a:endParaRPr kumimoji="1" lang="en-US" altLang="ja-JP" sz="1000" dirty="0"/>
          </a:p>
        </p:txBody>
      </p:sp>
      <p:sp>
        <p:nvSpPr>
          <p:cNvPr id="2" name="テキスト ボックス 1">
            <a:extLst>
              <a:ext uri="{FF2B5EF4-FFF2-40B4-BE49-F238E27FC236}">
                <a16:creationId xmlns:a16="http://schemas.microsoft.com/office/drawing/2014/main" id="{3821CE81-D3E8-4103-A61D-2EB2CF47664E}"/>
              </a:ext>
            </a:extLst>
          </p:cNvPr>
          <p:cNvSpPr txBox="1"/>
          <p:nvPr/>
        </p:nvSpPr>
        <p:spPr>
          <a:xfrm>
            <a:off x="-15379" y="3518568"/>
            <a:ext cx="2074329" cy="261610"/>
          </a:xfrm>
          <a:prstGeom prst="rect">
            <a:avLst/>
          </a:prstGeom>
          <a:noFill/>
        </p:spPr>
        <p:txBody>
          <a:bodyPr wrap="square" rtlCol="0">
            <a:spAutoFit/>
          </a:bodyPr>
          <a:lstStyle/>
          <a:p>
            <a:r>
              <a:rPr kumimoji="1" lang="ja-JP" altLang="en-US" sz="1100" dirty="0"/>
              <a:t>周波数と周期は？</a:t>
            </a:r>
            <a:endParaRPr kumimoji="1" lang="en-US" altLang="ja-JP" sz="1100" dirty="0"/>
          </a:p>
        </p:txBody>
      </p:sp>
      <p:sp>
        <p:nvSpPr>
          <p:cNvPr id="84" name="テキスト ボックス 83">
            <a:extLst>
              <a:ext uri="{FF2B5EF4-FFF2-40B4-BE49-F238E27FC236}">
                <a16:creationId xmlns:a16="http://schemas.microsoft.com/office/drawing/2014/main" id="{9BCC1585-2BF9-4CF7-8B57-2FC8B2486321}"/>
              </a:ext>
            </a:extLst>
          </p:cNvPr>
          <p:cNvSpPr txBox="1"/>
          <p:nvPr/>
        </p:nvSpPr>
        <p:spPr>
          <a:xfrm>
            <a:off x="2347033" y="3510852"/>
            <a:ext cx="2074329" cy="261610"/>
          </a:xfrm>
          <a:prstGeom prst="rect">
            <a:avLst/>
          </a:prstGeom>
          <a:noFill/>
        </p:spPr>
        <p:txBody>
          <a:bodyPr wrap="square" rtlCol="0">
            <a:spAutoFit/>
          </a:bodyPr>
          <a:lstStyle/>
          <a:p>
            <a:r>
              <a:rPr kumimoji="1" lang="ja-JP" altLang="en-US" sz="1100" dirty="0"/>
              <a:t>周波数と周期は？</a:t>
            </a:r>
            <a:endParaRPr kumimoji="1" lang="en-US" altLang="ja-JP" sz="1100" dirty="0"/>
          </a:p>
        </p:txBody>
      </p:sp>
      <p:sp>
        <p:nvSpPr>
          <p:cNvPr id="85" name="テキスト ボックス 84">
            <a:extLst>
              <a:ext uri="{FF2B5EF4-FFF2-40B4-BE49-F238E27FC236}">
                <a16:creationId xmlns:a16="http://schemas.microsoft.com/office/drawing/2014/main" id="{5D5296C2-DA50-4CCB-9B3D-DFD58C5E4C22}"/>
              </a:ext>
            </a:extLst>
          </p:cNvPr>
          <p:cNvSpPr txBox="1"/>
          <p:nvPr/>
        </p:nvSpPr>
        <p:spPr>
          <a:xfrm>
            <a:off x="4682603" y="3510082"/>
            <a:ext cx="2074329" cy="261610"/>
          </a:xfrm>
          <a:prstGeom prst="rect">
            <a:avLst/>
          </a:prstGeom>
          <a:noFill/>
        </p:spPr>
        <p:txBody>
          <a:bodyPr wrap="square" rtlCol="0">
            <a:spAutoFit/>
          </a:bodyPr>
          <a:lstStyle/>
          <a:p>
            <a:r>
              <a:rPr kumimoji="1" lang="ja-JP" altLang="en-US" sz="1100" dirty="0"/>
              <a:t>周波数と周期は？</a:t>
            </a:r>
            <a:endParaRPr kumimoji="1" lang="en-US" altLang="ja-JP" sz="1100" dirty="0"/>
          </a:p>
        </p:txBody>
      </p:sp>
      <p:sp>
        <p:nvSpPr>
          <p:cNvPr id="3" name="正方形/長方形 2">
            <a:extLst>
              <a:ext uri="{FF2B5EF4-FFF2-40B4-BE49-F238E27FC236}">
                <a16:creationId xmlns:a16="http://schemas.microsoft.com/office/drawing/2014/main" id="{D322F53E-C30E-4288-AF87-137F3ABB1EDB}"/>
              </a:ext>
            </a:extLst>
          </p:cNvPr>
          <p:cNvSpPr/>
          <p:nvPr/>
        </p:nvSpPr>
        <p:spPr>
          <a:xfrm>
            <a:off x="459044" y="3771111"/>
            <a:ext cx="1441846" cy="447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6" name="正方形/長方形 85">
            <a:extLst>
              <a:ext uri="{FF2B5EF4-FFF2-40B4-BE49-F238E27FC236}">
                <a16:creationId xmlns:a16="http://schemas.microsoft.com/office/drawing/2014/main" id="{D7F102E8-EE75-4DE7-96BF-D04086B8CF09}"/>
              </a:ext>
            </a:extLst>
          </p:cNvPr>
          <p:cNvSpPr/>
          <p:nvPr/>
        </p:nvSpPr>
        <p:spPr>
          <a:xfrm>
            <a:off x="2780074" y="3771111"/>
            <a:ext cx="1441846" cy="447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7" name="正方形/長方形 86">
            <a:extLst>
              <a:ext uri="{FF2B5EF4-FFF2-40B4-BE49-F238E27FC236}">
                <a16:creationId xmlns:a16="http://schemas.microsoft.com/office/drawing/2014/main" id="{8BAF3A16-7D32-4848-9D2C-8D6E0C484574}"/>
              </a:ext>
            </a:extLst>
          </p:cNvPr>
          <p:cNvSpPr/>
          <p:nvPr/>
        </p:nvSpPr>
        <p:spPr>
          <a:xfrm>
            <a:off x="5134972" y="3771111"/>
            <a:ext cx="1441846" cy="44765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8" name="テキスト ボックス 87">
            <a:extLst>
              <a:ext uri="{FF2B5EF4-FFF2-40B4-BE49-F238E27FC236}">
                <a16:creationId xmlns:a16="http://schemas.microsoft.com/office/drawing/2014/main" id="{070D261E-1DB8-4D5B-999C-AC533EACCADE}"/>
              </a:ext>
            </a:extLst>
          </p:cNvPr>
          <p:cNvSpPr txBox="1"/>
          <p:nvPr/>
        </p:nvSpPr>
        <p:spPr>
          <a:xfrm>
            <a:off x="-1" y="408543"/>
            <a:ext cx="6756935" cy="253916"/>
          </a:xfrm>
          <a:prstGeom prst="rect">
            <a:avLst/>
          </a:prstGeom>
          <a:noFill/>
        </p:spPr>
        <p:txBody>
          <a:bodyPr wrap="square" rtlCol="0">
            <a:spAutoFit/>
          </a:bodyPr>
          <a:lstStyle/>
          <a:p>
            <a:r>
              <a:rPr kumimoji="1" lang="ja-JP" altLang="en-US" sz="1050" dirty="0"/>
              <a:t>トランジスタ：</a:t>
            </a:r>
            <a:endParaRPr kumimoji="1" lang="en-US" altLang="ja-JP" sz="1050" dirty="0"/>
          </a:p>
        </p:txBody>
      </p:sp>
      <p:sp>
        <p:nvSpPr>
          <p:cNvPr id="90" name="テキスト ボックス 89">
            <a:extLst>
              <a:ext uri="{FF2B5EF4-FFF2-40B4-BE49-F238E27FC236}">
                <a16:creationId xmlns:a16="http://schemas.microsoft.com/office/drawing/2014/main" id="{FE2417F3-4E39-40F8-8690-B2A45AC80373}"/>
              </a:ext>
            </a:extLst>
          </p:cNvPr>
          <p:cNvSpPr txBox="1"/>
          <p:nvPr/>
        </p:nvSpPr>
        <p:spPr>
          <a:xfrm>
            <a:off x="2511332" y="410936"/>
            <a:ext cx="1017226" cy="253916"/>
          </a:xfrm>
          <a:prstGeom prst="rect">
            <a:avLst/>
          </a:prstGeom>
          <a:noFill/>
        </p:spPr>
        <p:txBody>
          <a:bodyPr wrap="square" rtlCol="0">
            <a:spAutoFit/>
          </a:bodyPr>
          <a:lstStyle/>
          <a:p>
            <a:r>
              <a:rPr kumimoji="1" lang="ja-JP" altLang="en-US" sz="1050" dirty="0"/>
              <a:t>順番：</a:t>
            </a:r>
            <a:endParaRPr kumimoji="1" lang="en-US" altLang="ja-JP" sz="1050" dirty="0"/>
          </a:p>
        </p:txBody>
      </p:sp>
      <p:sp>
        <p:nvSpPr>
          <p:cNvPr id="91" name="テキスト ボックス 90">
            <a:extLst>
              <a:ext uri="{FF2B5EF4-FFF2-40B4-BE49-F238E27FC236}">
                <a16:creationId xmlns:a16="http://schemas.microsoft.com/office/drawing/2014/main" id="{F804D984-21C0-496B-A429-FB13E28E1038}"/>
              </a:ext>
            </a:extLst>
          </p:cNvPr>
          <p:cNvSpPr txBox="1"/>
          <p:nvPr/>
        </p:nvSpPr>
        <p:spPr>
          <a:xfrm>
            <a:off x="4486435" y="408543"/>
            <a:ext cx="1017226" cy="253916"/>
          </a:xfrm>
          <a:prstGeom prst="rect">
            <a:avLst/>
          </a:prstGeom>
          <a:noFill/>
        </p:spPr>
        <p:txBody>
          <a:bodyPr wrap="square" rtlCol="0">
            <a:spAutoFit/>
          </a:bodyPr>
          <a:lstStyle/>
          <a:p>
            <a:r>
              <a:rPr kumimoji="1" lang="ja-JP" altLang="en-US" sz="1050" dirty="0"/>
              <a:t>注意点：</a:t>
            </a:r>
            <a:endParaRPr kumimoji="1" lang="en-US" altLang="ja-JP" sz="1050" dirty="0"/>
          </a:p>
        </p:txBody>
      </p:sp>
      <mc:AlternateContent xmlns:mc="http://schemas.openxmlformats.org/markup-compatibility/2006" xmlns:a14="http://schemas.microsoft.com/office/drawing/2010/main">
        <mc:Choice Requires="a14">
          <p:sp>
            <p:nvSpPr>
              <p:cNvPr id="92" name="正方形/長方形 91">
                <a:extLst>
                  <a:ext uri="{FF2B5EF4-FFF2-40B4-BE49-F238E27FC236}">
                    <a16:creationId xmlns:a16="http://schemas.microsoft.com/office/drawing/2014/main" id="{3F5EE819-B3D0-4247-858B-67744C1F097E}"/>
                  </a:ext>
                </a:extLst>
              </p:cNvPr>
              <p:cNvSpPr/>
              <p:nvPr/>
            </p:nvSpPr>
            <p:spPr>
              <a:xfrm>
                <a:off x="-72549" y="8963197"/>
                <a:ext cx="6855788" cy="415498"/>
              </a:xfrm>
              <a:prstGeom prst="rect">
                <a:avLst/>
              </a:prstGeom>
            </p:spPr>
            <p:txBody>
              <a:bodyPr wrap="square">
                <a:spAutoFit/>
              </a:bodyPr>
              <a:lstStyle/>
              <a:p>
                <a:r>
                  <a:rPr kumimoji="1" lang="ja-JP" altLang="en-US" sz="1000" b="0" dirty="0"/>
                  <a:t>このトランジスタに対し、</a:t>
                </a:r>
                <a14:m>
                  <m:oMath xmlns:m="http://schemas.openxmlformats.org/officeDocument/2006/math">
                    <m:sSub>
                      <m:sSubPr>
                        <m:ctrlPr>
                          <a:rPr kumimoji="1" lang="en-US" altLang="ja-JP" sz="1000" b="0" i="1" smtClean="0">
                            <a:latin typeface="Cambria Math" panose="02040503050406030204" pitchFamily="18" charset="0"/>
                          </a:rPr>
                        </m:ctrlPr>
                      </m:sSubPr>
                      <m:e>
                        <m:r>
                          <a:rPr kumimoji="1" lang="en-US" altLang="ja-JP" sz="1000" b="0" i="1" smtClean="0">
                            <a:latin typeface="Cambria Math" panose="02040503050406030204" pitchFamily="18" charset="0"/>
                          </a:rPr>
                          <m:t>𝑉</m:t>
                        </m:r>
                      </m:e>
                      <m:sub>
                        <m:r>
                          <a:rPr kumimoji="1" lang="en-US" altLang="ja-JP" sz="1000" b="0" i="1" smtClean="0">
                            <a:latin typeface="Cambria Math" panose="02040503050406030204" pitchFamily="18" charset="0"/>
                          </a:rPr>
                          <m:t>𝐵𝐸</m:t>
                        </m:r>
                      </m:sub>
                    </m:sSub>
                    <m:r>
                      <a:rPr kumimoji="1" lang="en-US" altLang="ja-JP" sz="1000" b="0" i="1" smtClean="0">
                        <a:latin typeface="Cambria Math" panose="02040503050406030204" pitchFamily="18" charset="0"/>
                      </a:rPr>
                      <m:t>=</m:t>
                    </m:r>
                    <m:r>
                      <a:rPr kumimoji="1" lang="en-US" altLang="ja-JP" sz="1000" b="0" i="0" smtClean="0">
                        <a:latin typeface="Cambria Math" panose="02040503050406030204" pitchFamily="18" charset="0"/>
                      </a:rPr>
                      <m:t>0.3</m:t>
                    </m:r>
                    <m:r>
                      <m:rPr>
                        <m:sty m:val="p"/>
                      </m:rPr>
                      <a:rPr kumimoji="1" lang="en-US" altLang="ja-JP" sz="1000" b="0" i="0" smtClean="0">
                        <a:latin typeface="Cambria Math" panose="02040503050406030204" pitchFamily="18" charset="0"/>
                      </a:rPr>
                      <m:t>sin</m:t>
                    </m:r>
                    <m:d>
                      <m:dPr>
                        <m:ctrlPr>
                          <a:rPr kumimoji="1" lang="en-US" altLang="ja-JP" sz="1000" b="0" i="1" smtClean="0">
                            <a:latin typeface="Cambria Math" panose="02040503050406030204" pitchFamily="18" charset="0"/>
                          </a:rPr>
                        </m:ctrlPr>
                      </m:dPr>
                      <m:e>
                        <m:r>
                          <a:rPr kumimoji="1" lang="en-US" altLang="ja-JP" sz="1000" b="0" i="1" smtClean="0">
                            <a:latin typeface="Cambria Math" panose="02040503050406030204" pitchFamily="18" charset="0"/>
                          </a:rPr>
                          <m:t>50</m:t>
                        </m:r>
                        <m:r>
                          <a:rPr kumimoji="1" lang="en-US" altLang="ja-JP" sz="1000" b="0" i="1" smtClean="0">
                            <a:latin typeface="Cambria Math" panose="02040503050406030204" pitchFamily="18" charset="0"/>
                          </a:rPr>
                          <m:t>𝜋</m:t>
                        </m:r>
                        <m:r>
                          <a:rPr kumimoji="1" lang="en-US" altLang="ja-JP" sz="1000" b="0" i="1" smtClean="0">
                            <a:latin typeface="Cambria Math" panose="02040503050406030204" pitchFamily="18" charset="0"/>
                          </a:rPr>
                          <m:t>𝑡</m:t>
                        </m:r>
                      </m:e>
                    </m:d>
                  </m:oMath>
                </a14:m>
                <a:r>
                  <a:rPr kumimoji="1" lang="ja-JP" altLang="en-US" sz="1000" dirty="0"/>
                  <a:t>の交流電圧とバイアス電圧により適切な正弦波をコレクタ電流として取り出したい。これを実現するために</a:t>
                </a:r>
                <a:r>
                  <a:rPr kumimoji="1" lang="ja-JP" altLang="en-US" sz="1000" u="sng" dirty="0"/>
                  <a:t>最低限必要な</a:t>
                </a:r>
                <a:r>
                  <a:rPr kumimoji="1" lang="ja-JP" altLang="en-US" sz="1000" dirty="0"/>
                  <a:t>直流電圧はいくらか。</a:t>
                </a:r>
                <a:endParaRPr kumimoji="1" lang="en-US" altLang="ja-JP" sz="1000" dirty="0"/>
              </a:p>
            </p:txBody>
          </p:sp>
        </mc:Choice>
        <mc:Fallback xmlns="">
          <p:sp>
            <p:nvSpPr>
              <p:cNvPr id="92" name="正方形/長方形 91">
                <a:extLst>
                  <a:ext uri="{FF2B5EF4-FFF2-40B4-BE49-F238E27FC236}">
                    <a16:creationId xmlns:a16="http://schemas.microsoft.com/office/drawing/2014/main" id="{3F5EE819-B3D0-4247-858B-67744C1F097E}"/>
                  </a:ext>
                </a:extLst>
              </p:cNvPr>
              <p:cNvSpPr>
                <a:spLocks noRot="1" noChangeAspect="1" noMove="1" noResize="1" noEditPoints="1" noAdjustHandles="1" noChangeArrowheads="1" noChangeShapeType="1" noTextEdit="1"/>
              </p:cNvSpPr>
              <p:nvPr/>
            </p:nvSpPr>
            <p:spPr>
              <a:xfrm>
                <a:off x="-72549" y="8963197"/>
                <a:ext cx="6855788" cy="415498"/>
              </a:xfrm>
              <a:prstGeom prst="rect">
                <a:avLst/>
              </a:prstGeom>
              <a:blipFill>
                <a:blip r:embed="rId5"/>
                <a:stretch>
                  <a:fillRect b="-4412"/>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94152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06: </a:t>
            </a:r>
            <a:r>
              <a:rPr kumimoji="1" lang="ja-JP" altLang="en-US" sz="1100" dirty="0"/>
              <a:t>固定バイアス回路</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2" name="テキスト ボックス 1">
            <a:extLst>
              <a:ext uri="{FF2B5EF4-FFF2-40B4-BE49-F238E27FC236}">
                <a16:creationId xmlns:a16="http://schemas.microsoft.com/office/drawing/2014/main" id="{E7BE120A-FB3E-4089-A50A-5768D1CA974C}"/>
              </a:ext>
            </a:extLst>
          </p:cNvPr>
          <p:cNvSpPr txBox="1"/>
          <p:nvPr/>
        </p:nvSpPr>
        <p:spPr>
          <a:xfrm>
            <a:off x="104775" y="497416"/>
            <a:ext cx="6648450" cy="8725466"/>
          </a:xfrm>
          <a:prstGeom prst="rect">
            <a:avLst/>
          </a:prstGeom>
          <a:noFill/>
        </p:spPr>
        <p:txBody>
          <a:bodyPr wrap="square" rtlCol="0">
            <a:spAutoFit/>
          </a:bodyPr>
          <a:lstStyle/>
          <a:p>
            <a:r>
              <a:rPr kumimoji="1" lang="ja-JP" altLang="en-US" sz="1100" dirty="0"/>
              <a:t>トランジスタのベース電流を流すには、電圧がおよそいくら必要か？</a:t>
            </a:r>
            <a:endParaRPr kumimoji="1" lang="en-US" altLang="ja-JP" sz="1100" dirty="0"/>
          </a:p>
          <a:p>
            <a:endParaRPr kumimoji="1" lang="en-US" altLang="ja-JP" sz="1100" dirty="0"/>
          </a:p>
          <a:p>
            <a:endParaRPr kumimoji="1" lang="en-US" altLang="ja-JP" sz="1100" dirty="0"/>
          </a:p>
          <a:p>
            <a:r>
              <a:rPr kumimoji="1" lang="ja-JP" altLang="en-US" sz="1100" dirty="0"/>
              <a:t>単純な方法：</a:t>
            </a:r>
            <a:endParaRPr kumimoji="1" lang="en-US" altLang="ja-JP" sz="1100" dirty="0"/>
          </a:p>
          <a:p>
            <a:r>
              <a:rPr kumimoji="1" lang="ja-JP" altLang="en-US" sz="1100" dirty="0"/>
              <a:t>　名称：</a:t>
            </a:r>
            <a:r>
              <a:rPr kumimoji="1" lang="en-US" altLang="ja-JP" sz="1100" dirty="0"/>
              <a:t>			</a:t>
            </a:r>
            <a:r>
              <a:rPr kumimoji="1" lang="ja-JP" altLang="en-US" sz="1100" dirty="0"/>
              <a:t>回路図：</a:t>
            </a:r>
            <a:r>
              <a:rPr kumimoji="1" lang="en-US" altLang="ja-JP" sz="1100" dirty="0"/>
              <a:t>			</a:t>
            </a:r>
            <a:r>
              <a:rPr kumimoji="1" lang="ja-JP" altLang="en-US" sz="1100" dirty="0"/>
              <a:t>デメリット：</a:t>
            </a:r>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r>
              <a:rPr kumimoji="1" lang="ja-JP" altLang="en-US" sz="1100" dirty="0"/>
              <a:t>固定バイアス回路：</a:t>
            </a:r>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r>
              <a:rPr kumimoji="1" lang="ja-JP" altLang="en-US" sz="1100" dirty="0"/>
              <a:t>コンデンサが有する容量性リアクタンス：</a:t>
            </a:r>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r>
              <a:rPr kumimoji="1" lang="ja-JP" altLang="en-US" sz="1100" dirty="0"/>
              <a:t>コンデンサ</a:t>
            </a:r>
            <a:r>
              <a:rPr kumimoji="1" lang="en-US" altLang="ja-JP" sz="1100" dirty="0"/>
              <a:t>C1</a:t>
            </a:r>
            <a:r>
              <a:rPr kumimoji="1" lang="ja-JP" altLang="en-US" sz="1100" dirty="0"/>
              <a:t>の役割：</a:t>
            </a:r>
            <a:r>
              <a:rPr kumimoji="1" lang="en-US" altLang="ja-JP" sz="1100" dirty="0"/>
              <a:t>			</a:t>
            </a:r>
            <a:r>
              <a:rPr kumimoji="1" lang="ja-JP" altLang="en-US" sz="1100" dirty="0"/>
              <a:t>コンデンサ</a:t>
            </a:r>
            <a:r>
              <a:rPr kumimoji="1" lang="en-US" altLang="ja-JP" sz="1100" dirty="0"/>
              <a:t>C2</a:t>
            </a:r>
            <a:r>
              <a:rPr kumimoji="1" lang="ja-JP" altLang="en-US" sz="1100" dirty="0"/>
              <a:t>の役割：</a:t>
            </a:r>
            <a:endParaRPr kumimoji="1" lang="en-US" altLang="ja-JP" sz="1100" dirty="0"/>
          </a:p>
        </p:txBody>
      </p:sp>
    </p:spTree>
    <p:extLst>
      <p:ext uri="{BB962C8B-B14F-4D97-AF65-F5344CB8AC3E}">
        <p14:creationId xmlns:p14="http://schemas.microsoft.com/office/powerpoint/2010/main" val="3348739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07: </a:t>
            </a:r>
            <a:r>
              <a:rPr kumimoji="1" lang="ja-JP" altLang="en-US" sz="1100" dirty="0"/>
              <a:t>固定バイアス回路（問題）</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5" name="テキスト ボックス 4">
            <a:extLst>
              <a:ext uri="{FF2B5EF4-FFF2-40B4-BE49-F238E27FC236}">
                <a16:creationId xmlns:a16="http://schemas.microsoft.com/office/drawing/2014/main" id="{3890AF77-C0C2-4353-97F6-6FF4B9BA2011}"/>
              </a:ext>
            </a:extLst>
          </p:cNvPr>
          <p:cNvSpPr txBox="1"/>
          <p:nvPr/>
        </p:nvSpPr>
        <p:spPr>
          <a:xfrm>
            <a:off x="3341561" y="705425"/>
            <a:ext cx="2959115" cy="1384995"/>
          </a:xfrm>
          <a:prstGeom prst="rect">
            <a:avLst/>
          </a:prstGeom>
          <a:noFill/>
        </p:spPr>
        <p:txBody>
          <a:bodyPr wrap="square" rtlCol="0">
            <a:spAutoFit/>
          </a:bodyPr>
          <a:lstStyle/>
          <a:p>
            <a:pPr marL="228600" indent="-228600">
              <a:buFont typeface="+mj-lt"/>
              <a:buAutoNum type="arabicPeriod"/>
            </a:pPr>
            <a:r>
              <a:rPr kumimoji="1" lang="ja-JP" altLang="en-US" sz="1050" dirty="0"/>
              <a:t>左の回路の名称を答えよ。</a:t>
            </a:r>
            <a:endParaRPr kumimoji="1" lang="en-US" altLang="ja-JP" sz="1050" dirty="0"/>
          </a:p>
          <a:p>
            <a:pPr marL="228600" indent="-228600">
              <a:buFont typeface="+mj-lt"/>
              <a:buAutoNum type="arabicPeriod"/>
            </a:pPr>
            <a:r>
              <a:rPr kumimoji="1" lang="en-US" altLang="ja-JP" sz="1050" dirty="0"/>
              <a:t>V</a:t>
            </a:r>
            <a:r>
              <a:rPr kumimoji="1" lang="en-US" altLang="ja-JP" sz="1050" baseline="-25000" dirty="0"/>
              <a:t>CC</a:t>
            </a:r>
            <a:r>
              <a:rPr kumimoji="1" lang="ja-JP" altLang="en-US" sz="1050" dirty="0"/>
              <a:t>を</a:t>
            </a:r>
            <a:r>
              <a:rPr kumimoji="1" lang="en-US" altLang="ja-JP" sz="1050" dirty="0"/>
              <a:t>V</a:t>
            </a:r>
            <a:r>
              <a:rPr kumimoji="1" lang="en-US" altLang="ja-JP" sz="1050" baseline="-25000" dirty="0"/>
              <a:t>RB</a:t>
            </a:r>
            <a:r>
              <a:rPr kumimoji="1" lang="ja-JP" altLang="en-US" sz="1050" dirty="0"/>
              <a:t>と</a:t>
            </a:r>
            <a:r>
              <a:rPr kumimoji="1" lang="en-US" altLang="ja-JP" sz="1050" dirty="0"/>
              <a:t>V</a:t>
            </a:r>
            <a:r>
              <a:rPr kumimoji="1" lang="en-US" altLang="ja-JP" sz="1050" baseline="-25000" dirty="0"/>
              <a:t>BE</a:t>
            </a:r>
            <a:r>
              <a:rPr kumimoji="1" lang="ja-JP" altLang="en-US" sz="1050" dirty="0"/>
              <a:t>を用いて表せ。</a:t>
            </a:r>
            <a:endParaRPr kumimoji="1" lang="en-US" altLang="ja-JP" sz="1050" dirty="0"/>
          </a:p>
          <a:p>
            <a:pPr marL="228600" indent="-228600">
              <a:buFont typeface="+mj-lt"/>
              <a:buAutoNum type="arabicPeriod"/>
            </a:pPr>
            <a:r>
              <a:rPr kumimoji="1" lang="en-US" altLang="ja-JP" sz="1050" dirty="0"/>
              <a:t>R</a:t>
            </a:r>
            <a:r>
              <a:rPr kumimoji="1" lang="en-US" altLang="ja-JP" sz="1050" baseline="-25000" dirty="0"/>
              <a:t>B</a:t>
            </a:r>
            <a:r>
              <a:rPr kumimoji="1" lang="ja-JP" altLang="en-US" sz="1050" dirty="0"/>
              <a:t>を</a:t>
            </a:r>
            <a:r>
              <a:rPr kumimoji="1" lang="en-US" altLang="ja-JP" sz="1050" dirty="0"/>
              <a:t>V</a:t>
            </a:r>
            <a:r>
              <a:rPr kumimoji="1" lang="en-US" altLang="ja-JP" sz="1050" baseline="-25000" dirty="0"/>
              <a:t>RB</a:t>
            </a:r>
            <a:r>
              <a:rPr kumimoji="1" lang="ja-JP" altLang="en-US" sz="1050" dirty="0"/>
              <a:t>と</a:t>
            </a:r>
            <a:r>
              <a:rPr kumimoji="1" lang="en-US" altLang="ja-JP" sz="1050" dirty="0"/>
              <a:t>I</a:t>
            </a:r>
            <a:r>
              <a:rPr kumimoji="1" lang="en-US" altLang="ja-JP" sz="1050" baseline="-25000" dirty="0"/>
              <a:t>B</a:t>
            </a:r>
            <a:r>
              <a:rPr kumimoji="1" lang="ja-JP" altLang="en-US" sz="1050" dirty="0"/>
              <a:t>を用いて表せ。</a:t>
            </a:r>
            <a:endParaRPr kumimoji="1" lang="en-US" altLang="ja-JP" sz="1050" dirty="0"/>
          </a:p>
          <a:p>
            <a:pPr marL="228600" indent="-228600">
              <a:buFont typeface="+mj-lt"/>
              <a:buAutoNum type="arabicPeriod"/>
            </a:pPr>
            <a:r>
              <a:rPr kumimoji="1" lang="ja-JP" altLang="en-US" sz="1050" dirty="0"/>
              <a:t>コレクタ電流</a:t>
            </a:r>
            <a:r>
              <a:rPr kumimoji="1" lang="en-US" altLang="ja-JP" sz="1050" dirty="0"/>
              <a:t>I</a:t>
            </a:r>
            <a:r>
              <a:rPr kumimoji="1" lang="en-US" altLang="ja-JP" sz="1050" baseline="-25000" dirty="0"/>
              <a:t>C</a:t>
            </a:r>
            <a:r>
              <a:rPr kumimoji="1" lang="ja-JP" altLang="en-US" sz="1050" dirty="0"/>
              <a:t>を求めよ。</a:t>
            </a:r>
            <a:endParaRPr kumimoji="1" lang="en-US" altLang="ja-JP" sz="1050" dirty="0"/>
          </a:p>
          <a:p>
            <a:pPr marL="228600" indent="-228600">
              <a:buFont typeface="+mj-lt"/>
              <a:buAutoNum type="arabicPeriod"/>
            </a:pPr>
            <a:r>
              <a:rPr kumimoji="1" lang="ja-JP" altLang="en-US" sz="1050" dirty="0"/>
              <a:t>電流増幅率</a:t>
            </a:r>
            <a:r>
              <a:rPr kumimoji="1" lang="en-US" altLang="ja-JP" sz="1050" dirty="0" err="1"/>
              <a:t>h</a:t>
            </a:r>
            <a:r>
              <a:rPr kumimoji="1" lang="en-US" altLang="ja-JP" sz="1050" baseline="-25000" dirty="0" err="1"/>
              <a:t>FE</a:t>
            </a:r>
            <a:r>
              <a:rPr kumimoji="1" lang="ja-JP" altLang="en-US" sz="1050" dirty="0"/>
              <a:t>を求めよ。</a:t>
            </a:r>
            <a:endParaRPr kumimoji="1" lang="en-US" altLang="ja-JP" sz="1050" dirty="0"/>
          </a:p>
          <a:p>
            <a:pPr marL="228600" indent="-228600">
              <a:buFont typeface="+mj-lt"/>
              <a:buAutoNum type="arabicPeriod"/>
            </a:pPr>
            <a:r>
              <a:rPr kumimoji="1" lang="en-US" altLang="ja-JP" sz="1050" dirty="0"/>
              <a:t>V</a:t>
            </a:r>
            <a:r>
              <a:rPr kumimoji="1" lang="en-US" altLang="ja-JP" sz="1050" baseline="-25000" dirty="0"/>
              <a:t>RB</a:t>
            </a:r>
            <a:r>
              <a:rPr kumimoji="1" lang="ja-JP" altLang="en-US" sz="1050" dirty="0"/>
              <a:t>を求めよ。</a:t>
            </a:r>
            <a:endParaRPr kumimoji="1" lang="en-US" altLang="ja-JP" sz="1050" dirty="0"/>
          </a:p>
          <a:p>
            <a:pPr marL="228600" indent="-228600">
              <a:buFont typeface="+mj-lt"/>
              <a:buAutoNum type="arabicPeriod"/>
            </a:pPr>
            <a:r>
              <a:rPr kumimoji="1" lang="ja-JP" altLang="en-US" sz="1050" dirty="0"/>
              <a:t>ベース・エミッタ間のバイアス電圧</a:t>
            </a:r>
            <a:r>
              <a:rPr kumimoji="1" lang="en-US" altLang="ja-JP" sz="1050" dirty="0"/>
              <a:t>V</a:t>
            </a:r>
            <a:r>
              <a:rPr kumimoji="1" lang="en-US" altLang="ja-JP" sz="1050" baseline="-25000" dirty="0"/>
              <a:t>BE</a:t>
            </a:r>
            <a:r>
              <a:rPr kumimoji="1" lang="ja-JP" altLang="en-US" sz="1050" dirty="0"/>
              <a:t>はいくらとなるか？</a:t>
            </a:r>
            <a:endParaRPr kumimoji="1" lang="en-US" altLang="ja-JP" sz="1050" dirty="0"/>
          </a:p>
        </p:txBody>
      </p:sp>
      <p:sp>
        <p:nvSpPr>
          <p:cNvPr id="6" name="正方形/長方形 5">
            <a:extLst>
              <a:ext uri="{FF2B5EF4-FFF2-40B4-BE49-F238E27FC236}">
                <a16:creationId xmlns:a16="http://schemas.microsoft.com/office/drawing/2014/main" id="{1E48608A-4126-4AC8-A801-46B5B01DCF88}"/>
              </a:ext>
            </a:extLst>
          </p:cNvPr>
          <p:cNvSpPr/>
          <p:nvPr/>
        </p:nvSpPr>
        <p:spPr>
          <a:xfrm>
            <a:off x="0" y="432113"/>
            <a:ext cx="6687700" cy="261610"/>
          </a:xfrm>
          <a:prstGeom prst="rect">
            <a:avLst/>
          </a:prstGeom>
        </p:spPr>
        <p:txBody>
          <a:bodyPr wrap="square">
            <a:spAutoFit/>
          </a:bodyPr>
          <a:lstStyle/>
          <a:p>
            <a:r>
              <a:rPr kumimoji="1" lang="ja-JP" altLang="en-US" sz="1050" dirty="0"/>
              <a:t>下の回路は、</a:t>
            </a:r>
            <a:r>
              <a:rPr kumimoji="1" lang="en-US" altLang="ja-JP" sz="1050" dirty="0"/>
              <a:t>R</a:t>
            </a:r>
            <a:r>
              <a:rPr kumimoji="1" lang="en-US" altLang="ja-JP" sz="1050" baseline="-25000" dirty="0"/>
              <a:t>B</a:t>
            </a:r>
            <a:r>
              <a:rPr kumimoji="1" lang="en-US" altLang="ja-JP" sz="1050" dirty="0"/>
              <a:t>=20kΩ</a:t>
            </a:r>
            <a:r>
              <a:rPr kumimoji="1" lang="ja-JP" altLang="en-US" sz="1050" dirty="0" err="1"/>
              <a:t>、</a:t>
            </a:r>
            <a:r>
              <a:rPr kumimoji="1" lang="en-US" altLang="ja-JP" sz="1050" dirty="0"/>
              <a:t>I</a:t>
            </a:r>
            <a:r>
              <a:rPr kumimoji="1" lang="en-US" altLang="ja-JP" sz="1050" baseline="-25000" dirty="0"/>
              <a:t>B</a:t>
            </a:r>
            <a:r>
              <a:rPr kumimoji="1" lang="en-US" altLang="ja-JP" sz="1050" dirty="0"/>
              <a:t>=300μA</a:t>
            </a:r>
            <a:r>
              <a:rPr kumimoji="1" lang="ja-JP" altLang="en-US" sz="1050" dirty="0" err="1"/>
              <a:t>、</a:t>
            </a:r>
            <a:r>
              <a:rPr kumimoji="1" lang="en-US" altLang="ja-JP" sz="1050" dirty="0"/>
              <a:t>V</a:t>
            </a:r>
            <a:r>
              <a:rPr kumimoji="1" lang="en-US" altLang="ja-JP" sz="1050" baseline="-25000" dirty="0"/>
              <a:t>CC</a:t>
            </a:r>
            <a:r>
              <a:rPr kumimoji="1" lang="en-US" altLang="ja-JP" sz="1050" dirty="0"/>
              <a:t>=6.9V</a:t>
            </a:r>
            <a:r>
              <a:rPr kumimoji="1" lang="ja-JP" altLang="en-US" sz="1050" dirty="0" err="1"/>
              <a:t>、</a:t>
            </a:r>
            <a:r>
              <a:rPr kumimoji="1" lang="en-US" altLang="ja-JP" sz="1050" dirty="0"/>
              <a:t>I</a:t>
            </a:r>
            <a:r>
              <a:rPr kumimoji="1" lang="en-US" altLang="ja-JP" sz="1050" baseline="-25000" dirty="0"/>
              <a:t>E</a:t>
            </a:r>
            <a:r>
              <a:rPr kumimoji="1" lang="en-US" altLang="ja-JP" sz="1050" dirty="0"/>
              <a:t>=100.3mA</a:t>
            </a:r>
            <a:r>
              <a:rPr kumimoji="1" lang="ja-JP" altLang="en-US" sz="1050" dirty="0"/>
              <a:t>である。このとき、以下の問題に答えよ。</a:t>
            </a:r>
            <a:endParaRPr kumimoji="1" lang="en-US" altLang="ja-JP" sz="1050" dirty="0"/>
          </a:p>
        </p:txBody>
      </p:sp>
      <p:pic>
        <p:nvPicPr>
          <p:cNvPr id="7" name="図 6">
            <a:extLst>
              <a:ext uri="{FF2B5EF4-FFF2-40B4-BE49-F238E27FC236}">
                <a16:creationId xmlns:a16="http://schemas.microsoft.com/office/drawing/2014/main" id="{F0B7668A-9643-4328-BA47-AD19DAAD39B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182" y="733740"/>
            <a:ext cx="3075517" cy="2011388"/>
          </a:xfrm>
          <a:prstGeom prst="rect">
            <a:avLst/>
          </a:prstGeom>
        </p:spPr>
      </p:pic>
      <p:sp>
        <p:nvSpPr>
          <p:cNvPr id="8" name="正方形/長方形 7">
            <a:extLst>
              <a:ext uri="{FF2B5EF4-FFF2-40B4-BE49-F238E27FC236}">
                <a16:creationId xmlns:a16="http://schemas.microsoft.com/office/drawing/2014/main" id="{05496B9D-CFDB-42BF-80D5-844B236CEC4B}"/>
              </a:ext>
            </a:extLst>
          </p:cNvPr>
          <p:cNvSpPr/>
          <p:nvPr/>
        </p:nvSpPr>
        <p:spPr>
          <a:xfrm>
            <a:off x="3058498" y="2256456"/>
            <a:ext cx="413896" cy="307777"/>
          </a:xfrm>
          <a:prstGeom prst="rect">
            <a:avLst/>
          </a:prstGeom>
        </p:spPr>
        <p:txBody>
          <a:bodyPr wrap="square">
            <a:spAutoFit/>
          </a:bodyPr>
          <a:lstStyle/>
          <a:p>
            <a:r>
              <a:rPr kumimoji="1" lang="en-US" altLang="ja-JP" sz="1400" dirty="0"/>
              <a:t>V</a:t>
            </a:r>
            <a:r>
              <a:rPr kumimoji="1" lang="en-US" altLang="ja-JP" sz="1400" baseline="-25000" dirty="0"/>
              <a:t>CC</a:t>
            </a:r>
            <a:endParaRPr lang="ja-JP" altLang="en-US" sz="1400" dirty="0"/>
          </a:p>
        </p:txBody>
      </p:sp>
      <p:cxnSp>
        <p:nvCxnSpPr>
          <p:cNvPr id="9" name="直線矢印コネクタ 8">
            <a:extLst>
              <a:ext uri="{FF2B5EF4-FFF2-40B4-BE49-F238E27FC236}">
                <a16:creationId xmlns:a16="http://schemas.microsoft.com/office/drawing/2014/main" id="{54DB51BA-5E7D-45C1-AA2C-70F0D88D36D8}"/>
              </a:ext>
            </a:extLst>
          </p:cNvPr>
          <p:cNvCxnSpPr/>
          <p:nvPr/>
        </p:nvCxnSpPr>
        <p:spPr>
          <a:xfrm>
            <a:off x="2601382" y="751392"/>
            <a:ext cx="0" cy="1899280"/>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0" name="正方形/長方形 9">
            <a:extLst>
              <a:ext uri="{FF2B5EF4-FFF2-40B4-BE49-F238E27FC236}">
                <a16:creationId xmlns:a16="http://schemas.microsoft.com/office/drawing/2014/main" id="{FEA9D871-E869-407D-871F-FC923D1766E9}"/>
              </a:ext>
            </a:extLst>
          </p:cNvPr>
          <p:cNvSpPr/>
          <p:nvPr/>
        </p:nvSpPr>
        <p:spPr>
          <a:xfrm>
            <a:off x="2540305" y="1480044"/>
            <a:ext cx="413896" cy="307777"/>
          </a:xfrm>
          <a:prstGeom prst="rect">
            <a:avLst/>
          </a:prstGeom>
        </p:spPr>
        <p:txBody>
          <a:bodyPr wrap="square">
            <a:spAutoFit/>
          </a:bodyPr>
          <a:lstStyle/>
          <a:p>
            <a:r>
              <a:rPr kumimoji="1" lang="en-US" altLang="ja-JP" sz="1400" dirty="0"/>
              <a:t>V</a:t>
            </a:r>
            <a:r>
              <a:rPr kumimoji="1" lang="en-US" altLang="ja-JP" sz="1400" baseline="-25000" dirty="0"/>
              <a:t>CC</a:t>
            </a:r>
            <a:endParaRPr lang="ja-JP" altLang="en-US" sz="1400" dirty="0"/>
          </a:p>
        </p:txBody>
      </p:sp>
      <p:cxnSp>
        <p:nvCxnSpPr>
          <p:cNvPr id="11" name="直線矢印コネクタ 10">
            <a:extLst>
              <a:ext uri="{FF2B5EF4-FFF2-40B4-BE49-F238E27FC236}">
                <a16:creationId xmlns:a16="http://schemas.microsoft.com/office/drawing/2014/main" id="{3D27F2CA-C864-4F53-8FC6-D3DAAE0F6CA8}"/>
              </a:ext>
            </a:extLst>
          </p:cNvPr>
          <p:cNvCxnSpPr>
            <a:cxnSpLocks/>
          </p:cNvCxnSpPr>
          <p:nvPr/>
        </p:nvCxnSpPr>
        <p:spPr>
          <a:xfrm>
            <a:off x="1178186" y="827949"/>
            <a:ext cx="0" cy="866374"/>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cxnSp>
        <p:nvCxnSpPr>
          <p:cNvPr id="12" name="直線矢印コネクタ 11">
            <a:extLst>
              <a:ext uri="{FF2B5EF4-FFF2-40B4-BE49-F238E27FC236}">
                <a16:creationId xmlns:a16="http://schemas.microsoft.com/office/drawing/2014/main" id="{A73C4D99-0DAC-40F7-9F5D-A3A2911478CA}"/>
              </a:ext>
            </a:extLst>
          </p:cNvPr>
          <p:cNvCxnSpPr>
            <a:cxnSpLocks/>
          </p:cNvCxnSpPr>
          <p:nvPr/>
        </p:nvCxnSpPr>
        <p:spPr>
          <a:xfrm>
            <a:off x="1187653" y="2036889"/>
            <a:ext cx="0" cy="613783"/>
          </a:xfrm>
          <a:prstGeom prst="straightConnector1">
            <a:avLst/>
          </a:prstGeom>
          <a:ln>
            <a:headEnd type="triangle"/>
            <a:tailEnd type="triangle"/>
          </a:ln>
        </p:spPr>
        <p:style>
          <a:lnRef idx="1">
            <a:schemeClr val="dk1"/>
          </a:lnRef>
          <a:fillRef idx="0">
            <a:schemeClr val="dk1"/>
          </a:fillRef>
          <a:effectRef idx="0">
            <a:schemeClr val="dk1"/>
          </a:effectRef>
          <a:fontRef idx="minor">
            <a:schemeClr val="tx1"/>
          </a:fontRef>
        </p:style>
      </p:cxnSp>
      <p:sp>
        <p:nvSpPr>
          <p:cNvPr id="13" name="正方形/長方形 12">
            <a:extLst>
              <a:ext uri="{FF2B5EF4-FFF2-40B4-BE49-F238E27FC236}">
                <a16:creationId xmlns:a16="http://schemas.microsoft.com/office/drawing/2014/main" id="{5779625C-4BEF-498F-8900-A5753E12BB93}"/>
              </a:ext>
            </a:extLst>
          </p:cNvPr>
          <p:cNvSpPr/>
          <p:nvPr/>
        </p:nvSpPr>
        <p:spPr>
          <a:xfrm>
            <a:off x="830214" y="2174074"/>
            <a:ext cx="410690" cy="307777"/>
          </a:xfrm>
          <a:prstGeom prst="rect">
            <a:avLst/>
          </a:prstGeom>
        </p:spPr>
        <p:txBody>
          <a:bodyPr wrap="none">
            <a:spAutoFit/>
          </a:bodyPr>
          <a:lstStyle/>
          <a:p>
            <a:r>
              <a:rPr kumimoji="1" lang="en-US" altLang="ja-JP" sz="1400" dirty="0"/>
              <a:t>V</a:t>
            </a:r>
            <a:r>
              <a:rPr kumimoji="1" lang="en-US" altLang="ja-JP" sz="1400" baseline="-25000" dirty="0"/>
              <a:t>BE</a:t>
            </a:r>
            <a:endParaRPr lang="ja-JP" altLang="en-US" sz="1400" dirty="0"/>
          </a:p>
        </p:txBody>
      </p:sp>
      <p:cxnSp>
        <p:nvCxnSpPr>
          <p:cNvPr id="14" name="直線矢印コネクタ 13">
            <a:extLst>
              <a:ext uri="{FF2B5EF4-FFF2-40B4-BE49-F238E27FC236}">
                <a16:creationId xmlns:a16="http://schemas.microsoft.com/office/drawing/2014/main" id="{19FD8838-B19D-4EEE-AC60-74413448D634}"/>
              </a:ext>
            </a:extLst>
          </p:cNvPr>
          <p:cNvCxnSpPr>
            <a:cxnSpLocks/>
          </p:cNvCxnSpPr>
          <p:nvPr/>
        </p:nvCxnSpPr>
        <p:spPr>
          <a:xfrm>
            <a:off x="1438927" y="962041"/>
            <a:ext cx="0" cy="4696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 name="正方形/長方形 14">
            <a:extLst>
              <a:ext uri="{FF2B5EF4-FFF2-40B4-BE49-F238E27FC236}">
                <a16:creationId xmlns:a16="http://schemas.microsoft.com/office/drawing/2014/main" id="{781E05EF-D9FF-491A-918F-EBD06F4642B1}"/>
              </a:ext>
            </a:extLst>
          </p:cNvPr>
          <p:cNvSpPr/>
          <p:nvPr/>
        </p:nvSpPr>
        <p:spPr>
          <a:xfrm>
            <a:off x="1221866" y="922255"/>
            <a:ext cx="293670" cy="307777"/>
          </a:xfrm>
          <a:prstGeom prst="rect">
            <a:avLst/>
          </a:prstGeom>
        </p:spPr>
        <p:txBody>
          <a:bodyPr wrap="none">
            <a:spAutoFit/>
          </a:bodyPr>
          <a:lstStyle/>
          <a:p>
            <a:r>
              <a:rPr kumimoji="1" lang="en-US" altLang="ja-JP" sz="1400" dirty="0"/>
              <a:t>I</a:t>
            </a:r>
            <a:r>
              <a:rPr kumimoji="1" lang="en-US" altLang="ja-JP" sz="1400" baseline="-25000" dirty="0"/>
              <a:t>C</a:t>
            </a:r>
            <a:endParaRPr lang="ja-JP" altLang="en-US" sz="1400" dirty="0"/>
          </a:p>
        </p:txBody>
      </p:sp>
      <p:sp>
        <p:nvSpPr>
          <p:cNvPr id="16" name="正方形/長方形 15">
            <a:extLst>
              <a:ext uri="{FF2B5EF4-FFF2-40B4-BE49-F238E27FC236}">
                <a16:creationId xmlns:a16="http://schemas.microsoft.com/office/drawing/2014/main" id="{D494B458-3D9E-46D8-9FFD-D1AA93CE36CD}"/>
              </a:ext>
            </a:extLst>
          </p:cNvPr>
          <p:cNvSpPr/>
          <p:nvPr/>
        </p:nvSpPr>
        <p:spPr>
          <a:xfrm>
            <a:off x="1208938" y="676543"/>
            <a:ext cx="344966" cy="307777"/>
          </a:xfrm>
          <a:prstGeom prst="rect">
            <a:avLst/>
          </a:prstGeom>
        </p:spPr>
        <p:txBody>
          <a:bodyPr wrap="none">
            <a:spAutoFit/>
          </a:bodyPr>
          <a:lstStyle/>
          <a:p>
            <a:r>
              <a:rPr kumimoji="1" lang="en-US" altLang="ja-JP" sz="1400" dirty="0"/>
              <a:t>R</a:t>
            </a:r>
            <a:r>
              <a:rPr kumimoji="1" lang="en-US" altLang="ja-JP" sz="1400" baseline="-25000" dirty="0"/>
              <a:t>C</a:t>
            </a:r>
            <a:endParaRPr lang="ja-JP" altLang="en-US" sz="1400" dirty="0"/>
          </a:p>
        </p:txBody>
      </p:sp>
      <p:sp>
        <p:nvSpPr>
          <p:cNvPr id="17" name="正方形/長方形 16">
            <a:extLst>
              <a:ext uri="{FF2B5EF4-FFF2-40B4-BE49-F238E27FC236}">
                <a16:creationId xmlns:a16="http://schemas.microsoft.com/office/drawing/2014/main" id="{985CCA94-3088-4017-AF78-38A8E586BF86}"/>
              </a:ext>
            </a:extLst>
          </p:cNvPr>
          <p:cNvSpPr/>
          <p:nvPr/>
        </p:nvSpPr>
        <p:spPr>
          <a:xfrm>
            <a:off x="659418" y="670612"/>
            <a:ext cx="348172" cy="307777"/>
          </a:xfrm>
          <a:prstGeom prst="rect">
            <a:avLst/>
          </a:prstGeom>
        </p:spPr>
        <p:txBody>
          <a:bodyPr wrap="none">
            <a:spAutoFit/>
          </a:bodyPr>
          <a:lstStyle/>
          <a:p>
            <a:r>
              <a:rPr kumimoji="1" lang="en-US" altLang="ja-JP" sz="1400" dirty="0"/>
              <a:t>R</a:t>
            </a:r>
            <a:r>
              <a:rPr kumimoji="1" lang="en-US" altLang="ja-JP" sz="1400" baseline="-25000" dirty="0"/>
              <a:t>B</a:t>
            </a:r>
            <a:endParaRPr lang="ja-JP" altLang="en-US" sz="1400" dirty="0"/>
          </a:p>
        </p:txBody>
      </p:sp>
      <p:sp>
        <p:nvSpPr>
          <p:cNvPr id="18" name="正方形/長方形 17">
            <a:extLst>
              <a:ext uri="{FF2B5EF4-FFF2-40B4-BE49-F238E27FC236}">
                <a16:creationId xmlns:a16="http://schemas.microsoft.com/office/drawing/2014/main" id="{0499DA1B-680D-473C-A672-1E2BC9039F55}"/>
              </a:ext>
            </a:extLst>
          </p:cNvPr>
          <p:cNvSpPr/>
          <p:nvPr/>
        </p:nvSpPr>
        <p:spPr>
          <a:xfrm>
            <a:off x="990948" y="1630466"/>
            <a:ext cx="295274" cy="307777"/>
          </a:xfrm>
          <a:prstGeom prst="rect">
            <a:avLst/>
          </a:prstGeom>
        </p:spPr>
        <p:txBody>
          <a:bodyPr wrap="none">
            <a:spAutoFit/>
          </a:bodyPr>
          <a:lstStyle/>
          <a:p>
            <a:r>
              <a:rPr kumimoji="1" lang="en-US" altLang="ja-JP" sz="1400" dirty="0"/>
              <a:t>I</a:t>
            </a:r>
            <a:r>
              <a:rPr kumimoji="1" lang="en-US" altLang="ja-JP" sz="1400" baseline="-25000" dirty="0"/>
              <a:t>B</a:t>
            </a:r>
            <a:endParaRPr lang="ja-JP" altLang="en-US" sz="1400" baseline="-25000" dirty="0"/>
          </a:p>
        </p:txBody>
      </p:sp>
      <p:cxnSp>
        <p:nvCxnSpPr>
          <p:cNvPr id="19" name="コネクタ: カギ線 18">
            <a:extLst>
              <a:ext uri="{FF2B5EF4-FFF2-40B4-BE49-F238E27FC236}">
                <a16:creationId xmlns:a16="http://schemas.microsoft.com/office/drawing/2014/main" id="{6BC17422-C816-437A-8A8C-37BC5B7B5767}"/>
              </a:ext>
            </a:extLst>
          </p:cNvPr>
          <p:cNvCxnSpPr>
            <a:cxnSpLocks/>
            <a:stCxn id="20" idx="2"/>
            <a:endCxn id="21" idx="1"/>
          </p:cNvCxnSpPr>
          <p:nvPr/>
        </p:nvCxnSpPr>
        <p:spPr>
          <a:xfrm rot="16200000" flipH="1">
            <a:off x="1048302" y="1642860"/>
            <a:ext cx="268679" cy="243893"/>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20" name="テキスト ボックス 19">
            <a:extLst>
              <a:ext uri="{FF2B5EF4-FFF2-40B4-BE49-F238E27FC236}">
                <a16:creationId xmlns:a16="http://schemas.microsoft.com/office/drawing/2014/main" id="{C33C03C6-3A17-4ADC-A7A3-AB9E900DB503}"/>
              </a:ext>
            </a:extLst>
          </p:cNvPr>
          <p:cNvSpPr txBox="1"/>
          <p:nvPr/>
        </p:nvSpPr>
        <p:spPr>
          <a:xfrm>
            <a:off x="965487" y="1261136"/>
            <a:ext cx="190416" cy="369332"/>
          </a:xfrm>
          <a:prstGeom prst="rect">
            <a:avLst/>
          </a:prstGeom>
          <a:noFill/>
        </p:spPr>
        <p:txBody>
          <a:bodyPr wrap="square" rtlCol="0">
            <a:spAutoFit/>
          </a:bodyPr>
          <a:lstStyle/>
          <a:p>
            <a:r>
              <a:rPr kumimoji="1" lang="en-US" altLang="ja-JP" dirty="0"/>
              <a:t> </a:t>
            </a:r>
            <a:endParaRPr kumimoji="1" lang="ja-JP" altLang="en-US" dirty="0"/>
          </a:p>
        </p:txBody>
      </p:sp>
      <p:sp>
        <p:nvSpPr>
          <p:cNvPr id="21" name="テキスト ボックス 20">
            <a:extLst>
              <a:ext uri="{FF2B5EF4-FFF2-40B4-BE49-F238E27FC236}">
                <a16:creationId xmlns:a16="http://schemas.microsoft.com/office/drawing/2014/main" id="{D899B583-3FD2-4177-83C0-754EECB5059C}"/>
              </a:ext>
            </a:extLst>
          </p:cNvPr>
          <p:cNvSpPr txBox="1"/>
          <p:nvPr/>
        </p:nvSpPr>
        <p:spPr>
          <a:xfrm>
            <a:off x="1304588" y="1714481"/>
            <a:ext cx="332981" cy="369332"/>
          </a:xfrm>
          <a:prstGeom prst="rect">
            <a:avLst/>
          </a:prstGeom>
          <a:noFill/>
        </p:spPr>
        <p:txBody>
          <a:bodyPr wrap="square" rtlCol="0">
            <a:spAutoFit/>
          </a:bodyPr>
          <a:lstStyle/>
          <a:p>
            <a:r>
              <a:rPr kumimoji="1" lang="en-US" altLang="ja-JP" dirty="0"/>
              <a:t> </a:t>
            </a:r>
            <a:endParaRPr kumimoji="1" lang="ja-JP" altLang="en-US" dirty="0"/>
          </a:p>
        </p:txBody>
      </p:sp>
      <p:cxnSp>
        <p:nvCxnSpPr>
          <p:cNvPr id="22" name="直線矢印コネクタ 21">
            <a:extLst>
              <a:ext uri="{FF2B5EF4-FFF2-40B4-BE49-F238E27FC236}">
                <a16:creationId xmlns:a16="http://schemas.microsoft.com/office/drawing/2014/main" id="{2D0AFF73-79EB-4F29-AD96-834EFD09CB38}"/>
              </a:ext>
            </a:extLst>
          </p:cNvPr>
          <p:cNvCxnSpPr>
            <a:cxnSpLocks/>
          </p:cNvCxnSpPr>
          <p:nvPr/>
        </p:nvCxnSpPr>
        <p:spPr>
          <a:xfrm>
            <a:off x="1438927" y="2152588"/>
            <a:ext cx="0" cy="46961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3" name="正方形/長方形 22">
            <a:extLst>
              <a:ext uri="{FF2B5EF4-FFF2-40B4-BE49-F238E27FC236}">
                <a16:creationId xmlns:a16="http://schemas.microsoft.com/office/drawing/2014/main" id="{8ECDA04E-3C88-4839-8F88-9EFC28C66DA6}"/>
              </a:ext>
            </a:extLst>
          </p:cNvPr>
          <p:cNvSpPr/>
          <p:nvPr/>
        </p:nvSpPr>
        <p:spPr>
          <a:xfrm>
            <a:off x="1211873" y="2233506"/>
            <a:ext cx="287258" cy="307777"/>
          </a:xfrm>
          <a:prstGeom prst="rect">
            <a:avLst/>
          </a:prstGeom>
        </p:spPr>
        <p:txBody>
          <a:bodyPr wrap="none">
            <a:spAutoFit/>
          </a:bodyPr>
          <a:lstStyle/>
          <a:p>
            <a:r>
              <a:rPr kumimoji="1" lang="en-US" altLang="ja-JP" sz="1400" dirty="0"/>
              <a:t>I</a:t>
            </a:r>
            <a:r>
              <a:rPr kumimoji="1" lang="en-US" altLang="ja-JP" sz="1400" baseline="-25000" dirty="0"/>
              <a:t>E</a:t>
            </a:r>
            <a:endParaRPr lang="ja-JP" altLang="en-US" sz="1400" dirty="0"/>
          </a:p>
        </p:txBody>
      </p:sp>
      <p:sp>
        <p:nvSpPr>
          <p:cNvPr id="24" name="正方形/長方形 23">
            <a:extLst>
              <a:ext uri="{FF2B5EF4-FFF2-40B4-BE49-F238E27FC236}">
                <a16:creationId xmlns:a16="http://schemas.microsoft.com/office/drawing/2014/main" id="{E60CDAED-4A63-4E85-80E2-6BDD9979B619}"/>
              </a:ext>
            </a:extLst>
          </p:cNvPr>
          <p:cNvSpPr/>
          <p:nvPr/>
        </p:nvSpPr>
        <p:spPr>
          <a:xfrm>
            <a:off x="481469" y="1998699"/>
            <a:ext cx="341760" cy="307777"/>
          </a:xfrm>
          <a:prstGeom prst="rect">
            <a:avLst/>
          </a:prstGeom>
        </p:spPr>
        <p:txBody>
          <a:bodyPr wrap="none">
            <a:spAutoFit/>
          </a:bodyPr>
          <a:lstStyle/>
          <a:p>
            <a:r>
              <a:rPr kumimoji="1" lang="en-US" altLang="ja-JP" sz="1400" dirty="0"/>
              <a:t>C</a:t>
            </a:r>
            <a:r>
              <a:rPr kumimoji="1" lang="en-US" altLang="ja-JP" sz="1400" baseline="-25000" dirty="0"/>
              <a:t>1</a:t>
            </a:r>
            <a:endParaRPr lang="ja-JP" altLang="en-US" sz="1400" dirty="0"/>
          </a:p>
        </p:txBody>
      </p:sp>
      <p:sp>
        <p:nvSpPr>
          <p:cNvPr id="25" name="正方形/長方形 24">
            <a:extLst>
              <a:ext uri="{FF2B5EF4-FFF2-40B4-BE49-F238E27FC236}">
                <a16:creationId xmlns:a16="http://schemas.microsoft.com/office/drawing/2014/main" id="{06DBB0BA-0D4E-4195-B9B6-FC9DBCB6FEB7}"/>
              </a:ext>
            </a:extLst>
          </p:cNvPr>
          <p:cNvSpPr/>
          <p:nvPr/>
        </p:nvSpPr>
        <p:spPr>
          <a:xfrm>
            <a:off x="1837347" y="1431656"/>
            <a:ext cx="341760" cy="307777"/>
          </a:xfrm>
          <a:prstGeom prst="rect">
            <a:avLst/>
          </a:prstGeom>
        </p:spPr>
        <p:txBody>
          <a:bodyPr wrap="none">
            <a:spAutoFit/>
          </a:bodyPr>
          <a:lstStyle/>
          <a:p>
            <a:r>
              <a:rPr kumimoji="1" lang="en-US" altLang="ja-JP" sz="1400" dirty="0"/>
              <a:t>C</a:t>
            </a:r>
            <a:r>
              <a:rPr kumimoji="1" lang="en-US" altLang="ja-JP" sz="1400" baseline="-25000" dirty="0"/>
              <a:t>2</a:t>
            </a:r>
            <a:endParaRPr lang="ja-JP" altLang="en-US" sz="1400" dirty="0"/>
          </a:p>
        </p:txBody>
      </p:sp>
      <p:sp>
        <p:nvSpPr>
          <p:cNvPr id="26" name="正方形/長方形 25">
            <a:extLst>
              <a:ext uri="{FF2B5EF4-FFF2-40B4-BE49-F238E27FC236}">
                <a16:creationId xmlns:a16="http://schemas.microsoft.com/office/drawing/2014/main" id="{388B9F62-65CF-498A-A043-9377298C28F9}"/>
              </a:ext>
            </a:extLst>
          </p:cNvPr>
          <p:cNvSpPr/>
          <p:nvPr/>
        </p:nvSpPr>
        <p:spPr>
          <a:xfrm>
            <a:off x="1128512" y="1380289"/>
            <a:ext cx="418704" cy="307777"/>
          </a:xfrm>
          <a:prstGeom prst="rect">
            <a:avLst/>
          </a:prstGeom>
        </p:spPr>
        <p:txBody>
          <a:bodyPr wrap="none">
            <a:spAutoFit/>
          </a:bodyPr>
          <a:lstStyle/>
          <a:p>
            <a:r>
              <a:rPr kumimoji="1" lang="en-US" altLang="ja-JP" sz="1400" dirty="0"/>
              <a:t>V</a:t>
            </a:r>
            <a:r>
              <a:rPr kumimoji="1" lang="en-US" altLang="ja-JP" sz="1400" baseline="-25000" dirty="0"/>
              <a:t>RB</a:t>
            </a:r>
            <a:endParaRPr lang="ja-JP" altLang="en-US" sz="1400" dirty="0"/>
          </a:p>
        </p:txBody>
      </p:sp>
      <p:sp>
        <p:nvSpPr>
          <p:cNvPr id="27" name="正方形/長方形 26">
            <a:extLst>
              <a:ext uri="{FF2B5EF4-FFF2-40B4-BE49-F238E27FC236}">
                <a16:creationId xmlns:a16="http://schemas.microsoft.com/office/drawing/2014/main" id="{FF14CBD8-A83F-4916-BB42-4DF0461E2837}"/>
              </a:ext>
            </a:extLst>
          </p:cNvPr>
          <p:cNvSpPr/>
          <p:nvPr/>
        </p:nvSpPr>
        <p:spPr>
          <a:xfrm>
            <a:off x="0" y="8059884"/>
            <a:ext cx="6687700" cy="1061829"/>
          </a:xfrm>
          <a:prstGeom prst="rect">
            <a:avLst/>
          </a:prstGeom>
        </p:spPr>
        <p:txBody>
          <a:bodyPr wrap="square">
            <a:spAutoFit/>
          </a:bodyPr>
          <a:lstStyle/>
          <a:p>
            <a:r>
              <a:rPr kumimoji="1" lang="en-US" altLang="ja-JP" sz="1050" dirty="0"/>
              <a:t>50Hz</a:t>
            </a:r>
            <a:r>
              <a:rPr kumimoji="1" lang="ja-JP" altLang="en-US" sz="1050" dirty="0"/>
              <a:t>の信号に対し、</a:t>
            </a:r>
            <a:r>
              <a:rPr kumimoji="1" lang="en-US" altLang="ja-JP" sz="1050" dirty="0"/>
              <a:t>100μF</a:t>
            </a:r>
            <a:r>
              <a:rPr kumimoji="1" lang="ja-JP" altLang="en-US" sz="1050" dirty="0"/>
              <a:t>のコンデンサが有する抵抗値はいくらか。</a:t>
            </a:r>
            <a:endParaRPr kumimoji="1" lang="en-US" altLang="ja-JP" sz="1050" dirty="0"/>
          </a:p>
          <a:p>
            <a:endParaRPr kumimoji="1" lang="en-US" altLang="ja-JP" sz="1050" dirty="0"/>
          </a:p>
          <a:p>
            <a:endParaRPr kumimoji="1" lang="en-US" altLang="ja-JP" sz="1050" dirty="0"/>
          </a:p>
          <a:p>
            <a:endParaRPr kumimoji="1" lang="en-US" altLang="ja-JP" sz="1050" dirty="0"/>
          </a:p>
          <a:p>
            <a:endParaRPr kumimoji="1" lang="en-US" altLang="ja-JP" sz="1050" dirty="0"/>
          </a:p>
          <a:p>
            <a:r>
              <a:rPr kumimoji="1" lang="en-US" altLang="ja-JP" sz="1050" dirty="0"/>
              <a:t>0Hz</a:t>
            </a:r>
            <a:r>
              <a:rPr kumimoji="1" lang="ja-JP" altLang="en-US" sz="1050" dirty="0"/>
              <a:t>の信号に対し、</a:t>
            </a:r>
            <a:r>
              <a:rPr kumimoji="1" lang="en-US" altLang="ja-JP" sz="1050" dirty="0"/>
              <a:t> 100μF</a:t>
            </a:r>
            <a:r>
              <a:rPr kumimoji="1" lang="ja-JP" altLang="en-US" sz="1050" dirty="0"/>
              <a:t>のコンデンサが有する抵抗値はいくらか。</a:t>
            </a:r>
            <a:endParaRPr kumimoji="1" lang="en-US" altLang="ja-JP" sz="1050" dirty="0"/>
          </a:p>
        </p:txBody>
      </p:sp>
    </p:spTree>
    <p:extLst>
      <p:ext uri="{BB962C8B-B14F-4D97-AF65-F5344CB8AC3E}">
        <p14:creationId xmlns:p14="http://schemas.microsoft.com/office/powerpoint/2010/main" val="1127616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08: </a:t>
            </a:r>
            <a:r>
              <a:rPr kumimoji="1" lang="ja-JP" altLang="en-US" sz="1100" dirty="0"/>
              <a:t>自己バイアス回路</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3" name="テキスト ボックス 2">
            <a:extLst>
              <a:ext uri="{FF2B5EF4-FFF2-40B4-BE49-F238E27FC236}">
                <a16:creationId xmlns:a16="http://schemas.microsoft.com/office/drawing/2014/main" id="{C7F7530C-6E50-4458-8E4D-904EE34D7F7C}"/>
              </a:ext>
            </a:extLst>
          </p:cNvPr>
          <p:cNvSpPr txBox="1"/>
          <p:nvPr/>
        </p:nvSpPr>
        <p:spPr>
          <a:xfrm>
            <a:off x="104775" y="497416"/>
            <a:ext cx="6648450" cy="6863417"/>
          </a:xfrm>
          <a:prstGeom prst="rect">
            <a:avLst/>
          </a:prstGeom>
          <a:noFill/>
        </p:spPr>
        <p:txBody>
          <a:bodyPr wrap="square" rtlCol="0">
            <a:spAutoFit/>
          </a:bodyPr>
          <a:lstStyle/>
          <a:p>
            <a:r>
              <a:rPr kumimoji="1" lang="ja-JP" altLang="en-US" sz="1100" dirty="0"/>
              <a:t>トランジスタ：</a:t>
            </a:r>
            <a:endParaRPr kumimoji="1" lang="en-US" altLang="ja-JP" sz="1100" dirty="0"/>
          </a:p>
          <a:p>
            <a:r>
              <a:rPr kumimoji="1" lang="ja-JP" altLang="en-US" sz="1100" dirty="0"/>
              <a:t>エミッタ接地増幅回路では、トランジスタの（　　　　　）と</a:t>
            </a:r>
            <a:endParaRPr kumimoji="1" lang="en-US" altLang="ja-JP" sz="1100" dirty="0"/>
          </a:p>
          <a:p>
            <a:r>
              <a:rPr kumimoji="1" lang="ja-JP" altLang="en-US" sz="1100" dirty="0"/>
              <a:t>（　　　　　）の間におよそ（　　）</a:t>
            </a:r>
            <a:r>
              <a:rPr kumimoji="1" lang="en-US" altLang="ja-JP" sz="1100" dirty="0"/>
              <a:t>[V]</a:t>
            </a:r>
            <a:r>
              <a:rPr kumimoji="1" lang="ja-JP" altLang="en-US" sz="1100" dirty="0"/>
              <a:t>以上の電圧掛けると、</a:t>
            </a:r>
            <a:endParaRPr kumimoji="1" lang="en-US" altLang="ja-JP" sz="1100" dirty="0"/>
          </a:p>
          <a:p>
            <a:r>
              <a:rPr kumimoji="1" lang="ja-JP" altLang="en-US" sz="1100" dirty="0"/>
              <a:t>（　　　　　）電流が</a:t>
            </a:r>
            <a:r>
              <a:rPr kumimoji="1" lang="ja-JP" altLang="en-US" sz="1100" u="sng" dirty="0"/>
              <a:t>小さな入力電流</a:t>
            </a:r>
            <a:r>
              <a:rPr kumimoji="1" lang="ja-JP" altLang="en-US" sz="1100" dirty="0"/>
              <a:t>として発生し、</a:t>
            </a:r>
            <a:endParaRPr kumimoji="1" lang="en-US" altLang="ja-JP" sz="1100" dirty="0"/>
          </a:p>
          <a:p>
            <a:r>
              <a:rPr kumimoji="1" lang="ja-JP" altLang="en-US" sz="1100" dirty="0"/>
              <a:t>（　　　　　　　）電流が</a:t>
            </a:r>
            <a:r>
              <a:rPr kumimoji="1" lang="ja-JP" altLang="en-US" sz="1100" u="sng" dirty="0"/>
              <a:t>大きな出力電流</a:t>
            </a:r>
            <a:r>
              <a:rPr kumimoji="1" lang="ja-JP" altLang="en-US" sz="1100" dirty="0"/>
              <a:t>として発生する。</a:t>
            </a:r>
            <a:endParaRPr kumimoji="1" lang="en-US" altLang="ja-JP" sz="1100" dirty="0"/>
          </a:p>
          <a:p>
            <a:endParaRPr kumimoji="1" lang="en-US" altLang="ja-JP" sz="1100" dirty="0"/>
          </a:p>
          <a:p>
            <a:endParaRPr kumimoji="1" lang="en-US" altLang="ja-JP" sz="1100" dirty="0"/>
          </a:p>
          <a:p>
            <a:endParaRPr kumimoji="1" lang="en-US" altLang="ja-JP" sz="1100" dirty="0"/>
          </a:p>
          <a:p>
            <a:r>
              <a:rPr kumimoji="1" lang="ja-JP" altLang="en-US" sz="1100" dirty="0"/>
              <a:t>自己バイアス回路：</a:t>
            </a:r>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endParaRPr kumimoji="1" lang="en-US" altLang="ja-JP" sz="1100" dirty="0"/>
          </a:p>
          <a:p>
            <a:r>
              <a:rPr kumimoji="1" lang="ja-JP" altLang="en-US" sz="1100" dirty="0"/>
              <a:t>温度に対する安定性：</a:t>
            </a:r>
            <a:endParaRPr kumimoji="1" lang="en-US" altLang="ja-JP" sz="1100" dirty="0"/>
          </a:p>
        </p:txBody>
      </p:sp>
      <p:sp>
        <p:nvSpPr>
          <p:cNvPr id="2" name="正方形/長方形 1">
            <a:extLst>
              <a:ext uri="{FF2B5EF4-FFF2-40B4-BE49-F238E27FC236}">
                <a16:creationId xmlns:a16="http://schemas.microsoft.com/office/drawing/2014/main" id="{CF7D364A-9D0C-4D4C-9B75-FC1B0FEEA700}"/>
              </a:ext>
            </a:extLst>
          </p:cNvPr>
          <p:cNvSpPr/>
          <p:nvPr/>
        </p:nvSpPr>
        <p:spPr>
          <a:xfrm>
            <a:off x="4250267" y="497416"/>
            <a:ext cx="2502958" cy="12721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015886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01AC5671-E5C1-4E34-BD87-F547CA80E5D0}"/>
              </a:ext>
            </a:extLst>
          </p:cNvPr>
          <p:cNvSpPr txBox="1"/>
          <p:nvPr/>
        </p:nvSpPr>
        <p:spPr>
          <a:xfrm>
            <a:off x="0" y="50800"/>
            <a:ext cx="6858000" cy="430887"/>
          </a:xfrm>
          <a:prstGeom prst="rect">
            <a:avLst/>
          </a:prstGeom>
          <a:noFill/>
        </p:spPr>
        <p:txBody>
          <a:bodyPr wrap="square" rtlCol="0">
            <a:spAutoFit/>
          </a:bodyPr>
          <a:lstStyle/>
          <a:p>
            <a:pPr algn="ctr"/>
            <a:r>
              <a:rPr kumimoji="1" lang="en-US" altLang="ja-JP" sz="1100" dirty="0"/>
              <a:t>3E </a:t>
            </a:r>
            <a:r>
              <a:rPr kumimoji="1" lang="ja-JP" altLang="en-US" sz="1100" dirty="0"/>
              <a:t>電子回路</a:t>
            </a:r>
            <a:r>
              <a:rPr kumimoji="1" lang="en-US" altLang="ja-JP" sz="1100" dirty="0"/>
              <a:t>I</a:t>
            </a:r>
            <a:r>
              <a:rPr kumimoji="1" lang="ja-JP" altLang="en-US" sz="1100" dirty="0"/>
              <a:t>  授業資料</a:t>
            </a:r>
            <a:r>
              <a:rPr kumimoji="1" lang="en-US" altLang="ja-JP" sz="1100" dirty="0"/>
              <a:t>09: </a:t>
            </a:r>
            <a:r>
              <a:rPr kumimoji="1" lang="ja-JP" altLang="en-US" sz="1100" dirty="0"/>
              <a:t>自己バイアス回路（問題）</a:t>
            </a:r>
            <a:endParaRPr kumimoji="1" lang="en-US" altLang="ja-JP" sz="1100" dirty="0"/>
          </a:p>
          <a:p>
            <a:pPr algn="r"/>
            <a:r>
              <a:rPr kumimoji="1" lang="ja-JP" altLang="en-US" sz="1100" dirty="0"/>
              <a:t>担当</a:t>
            </a:r>
            <a:r>
              <a:rPr kumimoji="1" lang="en-US" altLang="ja-JP" sz="1100" dirty="0"/>
              <a:t>: </a:t>
            </a:r>
            <a:r>
              <a:rPr kumimoji="1" lang="ja-JP" altLang="en-US" sz="1100" dirty="0"/>
              <a:t>大前</a:t>
            </a:r>
            <a:endParaRPr kumimoji="1" lang="en-US" altLang="ja-JP" sz="1100" dirty="0"/>
          </a:p>
        </p:txBody>
      </p:sp>
      <p:sp>
        <p:nvSpPr>
          <p:cNvPr id="2" name="正方形/長方形 1">
            <a:extLst>
              <a:ext uri="{FF2B5EF4-FFF2-40B4-BE49-F238E27FC236}">
                <a16:creationId xmlns:a16="http://schemas.microsoft.com/office/drawing/2014/main" id="{3BECA6DE-DE2E-49A6-9F57-6B8ADD15FE7B}"/>
              </a:ext>
            </a:extLst>
          </p:cNvPr>
          <p:cNvSpPr/>
          <p:nvPr/>
        </p:nvSpPr>
        <p:spPr>
          <a:xfrm>
            <a:off x="0" y="576071"/>
            <a:ext cx="6680200" cy="415498"/>
          </a:xfrm>
          <a:prstGeom prst="rect">
            <a:avLst/>
          </a:prstGeom>
        </p:spPr>
        <p:txBody>
          <a:bodyPr wrap="square">
            <a:spAutoFit/>
          </a:bodyPr>
          <a:lstStyle/>
          <a:p>
            <a:r>
              <a:rPr kumimoji="1" lang="en-US" altLang="ja-JP" sz="1050" dirty="0"/>
              <a:t>V</a:t>
            </a:r>
            <a:r>
              <a:rPr kumimoji="1" lang="en-US" altLang="ja-JP" sz="1050" baseline="-25000" dirty="0"/>
              <a:t>CC</a:t>
            </a:r>
            <a:r>
              <a:rPr kumimoji="1" lang="en-US" altLang="ja-JP" sz="1050" dirty="0"/>
              <a:t>=24[V]</a:t>
            </a:r>
            <a:r>
              <a:rPr kumimoji="1" lang="ja-JP" altLang="en-US" sz="1050" dirty="0" err="1"/>
              <a:t>、</a:t>
            </a:r>
            <a:r>
              <a:rPr kumimoji="1" lang="en-US" altLang="ja-JP" sz="1050" dirty="0"/>
              <a:t>R</a:t>
            </a:r>
            <a:r>
              <a:rPr kumimoji="1" lang="en-US" altLang="ja-JP" sz="1050" baseline="-25000" dirty="0"/>
              <a:t>C</a:t>
            </a:r>
            <a:r>
              <a:rPr kumimoji="1" lang="en-US" altLang="ja-JP" sz="1050" dirty="0"/>
              <a:t>=1.5[</a:t>
            </a:r>
            <a:r>
              <a:rPr kumimoji="1" lang="en-US" altLang="ja-JP" sz="1050" dirty="0" err="1"/>
              <a:t>kΩ</a:t>
            </a:r>
            <a:r>
              <a:rPr kumimoji="1" lang="en-US" altLang="ja-JP" sz="1050" dirty="0"/>
              <a:t>]</a:t>
            </a:r>
            <a:r>
              <a:rPr kumimoji="1" lang="ja-JP" altLang="en-US" sz="1050" dirty="0" err="1"/>
              <a:t>、</a:t>
            </a:r>
            <a:r>
              <a:rPr kumimoji="1" lang="en-US" altLang="ja-JP" sz="1050" dirty="0"/>
              <a:t>I</a:t>
            </a:r>
            <a:r>
              <a:rPr kumimoji="1" lang="en-US" altLang="ja-JP" sz="1050" baseline="-25000" dirty="0"/>
              <a:t>B</a:t>
            </a:r>
            <a:r>
              <a:rPr kumimoji="1" lang="en-US" altLang="ja-JP" sz="1050" dirty="0"/>
              <a:t>=50[</a:t>
            </a:r>
            <a:r>
              <a:rPr kumimoji="1" lang="en-US" altLang="ja-JP" sz="1050" dirty="0" err="1"/>
              <a:t>μA</a:t>
            </a:r>
            <a:r>
              <a:rPr kumimoji="1" lang="en-US" altLang="ja-JP" sz="1050" dirty="0"/>
              <a:t>]</a:t>
            </a:r>
            <a:r>
              <a:rPr kumimoji="1" lang="ja-JP" altLang="en-US" sz="1050" dirty="0" err="1"/>
              <a:t>、</a:t>
            </a:r>
            <a:r>
              <a:rPr kumimoji="1" lang="en-US" altLang="ja-JP" sz="1050" dirty="0" err="1"/>
              <a:t>h</a:t>
            </a:r>
            <a:r>
              <a:rPr kumimoji="1" lang="en-US" altLang="ja-JP" sz="1050" baseline="-25000" dirty="0" err="1"/>
              <a:t>FE</a:t>
            </a:r>
            <a:r>
              <a:rPr kumimoji="1" lang="en-US" altLang="ja-JP" sz="1050" dirty="0"/>
              <a:t>=120</a:t>
            </a:r>
            <a:r>
              <a:rPr kumimoji="1" lang="ja-JP" altLang="en-US" sz="1050" dirty="0"/>
              <a:t>の自己バイアス回路がある。このとき、バイアス電圧（ベース・エミッタ間電圧）</a:t>
            </a:r>
            <a:r>
              <a:rPr kumimoji="1" lang="en-US" altLang="ja-JP" sz="1050" dirty="0"/>
              <a:t>V</a:t>
            </a:r>
            <a:r>
              <a:rPr kumimoji="1" lang="en-US" altLang="ja-JP" sz="1050" baseline="-25000" dirty="0"/>
              <a:t>BE</a:t>
            </a:r>
            <a:r>
              <a:rPr kumimoji="1" lang="ja-JP" altLang="en-US" sz="1050" dirty="0"/>
              <a:t>に</a:t>
            </a:r>
            <a:r>
              <a:rPr kumimoji="1" lang="en-US" altLang="ja-JP" sz="1050" dirty="0"/>
              <a:t>0.65[V]</a:t>
            </a:r>
            <a:r>
              <a:rPr kumimoji="1" lang="ja-JP" altLang="en-US" sz="1050" dirty="0"/>
              <a:t>を添加するためには</a:t>
            </a:r>
            <a:r>
              <a:rPr kumimoji="1" lang="en-US" altLang="ja-JP" sz="1050" dirty="0"/>
              <a:t>R</a:t>
            </a:r>
            <a:r>
              <a:rPr kumimoji="1" lang="en-US" altLang="ja-JP" sz="1050" baseline="-25000" dirty="0"/>
              <a:t>B</a:t>
            </a:r>
            <a:r>
              <a:rPr kumimoji="1" lang="ja-JP" altLang="en-US" sz="1050" dirty="0"/>
              <a:t>をいくつにすればよいか述べよ。</a:t>
            </a:r>
            <a:endParaRPr kumimoji="1" lang="en-US" altLang="ja-JP" sz="1050" dirty="0"/>
          </a:p>
        </p:txBody>
      </p:sp>
      <p:sp>
        <p:nvSpPr>
          <p:cNvPr id="3" name="正方形/長方形 2">
            <a:extLst>
              <a:ext uri="{FF2B5EF4-FFF2-40B4-BE49-F238E27FC236}">
                <a16:creationId xmlns:a16="http://schemas.microsoft.com/office/drawing/2014/main" id="{DF8A7F3F-8389-4903-AA58-3A1AD6C7A7CE}"/>
              </a:ext>
            </a:extLst>
          </p:cNvPr>
          <p:cNvSpPr/>
          <p:nvPr/>
        </p:nvSpPr>
        <p:spPr>
          <a:xfrm>
            <a:off x="0" y="3194417"/>
            <a:ext cx="6781800" cy="1061829"/>
          </a:xfrm>
          <a:prstGeom prst="rect">
            <a:avLst/>
          </a:prstGeom>
        </p:spPr>
        <p:txBody>
          <a:bodyPr wrap="square">
            <a:spAutoFit/>
          </a:bodyPr>
          <a:lstStyle/>
          <a:p>
            <a:r>
              <a:rPr kumimoji="1" lang="en-US" altLang="ja-JP" sz="1050" dirty="0"/>
              <a:t>V</a:t>
            </a:r>
            <a:r>
              <a:rPr kumimoji="1" lang="en-US" altLang="ja-JP" sz="1050" baseline="-25000" dirty="0"/>
              <a:t>CC</a:t>
            </a:r>
            <a:r>
              <a:rPr kumimoji="1" lang="en-US" altLang="ja-JP" sz="1050" dirty="0"/>
              <a:t>=12[V]</a:t>
            </a:r>
            <a:r>
              <a:rPr kumimoji="1" lang="ja-JP" altLang="en-US" sz="1050" dirty="0" err="1"/>
              <a:t>、</a:t>
            </a:r>
            <a:r>
              <a:rPr kumimoji="1" lang="en-US" altLang="ja-JP" sz="1050" dirty="0"/>
              <a:t>R</a:t>
            </a:r>
            <a:r>
              <a:rPr kumimoji="1" lang="en-US" altLang="ja-JP" sz="1050" baseline="-25000" dirty="0"/>
              <a:t>B</a:t>
            </a:r>
            <a:r>
              <a:rPr kumimoji="1" lang="en-US" altLang="ja-JP" sz="1050" dirty="0"/>
              <a:t>=300[</a:t>
            </a:r>
            <a:r>
              <a:rPr kumimoji="1" lang="en-US" altLang="ja-JP" sz="1050" dirty="0" err="1"/>
              <a:t>kΩ</a:t>
            </a:r>
            <a:r>
              <a:rPr kumimoji="1" lang="en-US" altLang="ja-JP" sz="1050" dirty="0"/>
              <a:t>]</a:t>
            </a:r>
            <a:r>
              <a:rPr kumimoji="1" lang="ja-JP" altLang="en-US" sz="1050" dirty="0" err="1"/>
              <a:t>、</a:t>
            </a:r>
            <a:r>
              <a:rPr kumimoji="1" lang="en-US" altLang="ja-JP" sz="1050" dirty="0"/>
              <a:t>R</a:t>
            </a:r>
            <a:r>
              <a:rPr kumimoji="1" lang="en-US" altLang="ja-JP" sz="1050" baseline="-25000" dirty="0"/>
              <a:t>C</a:t>
            </a:r>
            <a:r>
              <a:rPr kumimoji="1" lang="en-US" altLang="ja-JP" sz="1050" dirty="0"/>
              <a:t>=1[</a:t>
            </a:r>
            <a:r>
              <a:rPr kumimoji="1" lang="en-US" altLang="ja-JP" sz="1050" dirty="0" err="1"/>
              <a:t>kΩ</a:t>
            </a:r>
            <a:r>
              <a:rPr kumimoji="1" lang="en-US" altLang="ja-JP" sz="1050" dirty="0"/>
              <a:t>]</a:t>
            </a:r>
            <a:r>
              <a:rPr kumimoji="1" lang="ja-JP" altLang="en-US" sz="1050" dirty="0" err="1"/>
              <a:t>、</a:t>
            </a:r>
            <a:r>
              <a:rPr kumimoji="1" lang="en-US" altLang="ja-JP" sz="1050" dirty="0"/>
              <a:t>V</a:t>
            </a:r>
            <a:r>
              <a:rPr kumimoji="1" lang="en-US" altLang="ja-JP" sz="1050" baseline="-25000" dirty="0"/>
              <a:t>BE</a:t>
            </a:r>
            <a:r>
              <a:rPr kumimoji="1" lang="en-US" altLang="ja-JP" sz="1050" dirty="0"/>
              <a:t>=0.6[V]</a:t>
            </a:r>
            <a:r>
              <a:rPr kumimoji="1" lang="ja-JP" altLang="en-US" sz="1050" dirty="0" err="1"/>
              <a:t>、</a:t>
            </a:r>
            <a:r>
              <a:rPr kumimoji="1" lang="en-US" altLang="ja-JP" sz="1050" dirty="0" err="1"/>
              <a:t>h</a:t>
            </a:r>
            <a:r>
              <a:rPr kumimoji="1" lang="en-US" altLang="ja-JP" sz="1050" baseline="-25000" dirty="0" err="1"/>
              <a:t>FE</a:t>
            </a:r>
            <a:r>
              <a:rPr kumimoji="1" lang="en-US" altLang="ja-JP" sz="1050" dirty="0"/>
              <a:t>=120</a:t>
            </a:r>
            <a:r>
              <a:rPr kumimoji="1" lang="ja-JP" altLang="en-US" sz="1050" dirty="0"/>
              <a:t>の自己バイアス回路を組んだ。この回路において、以下の問題に答えよ。</a:t>
            </a:r>
            <a:endParaRPr kumimoji="1" lang="en-US" altLang="ja-JP" sz="1050" dirty="0"/>
          </a:p>
          <a:p>
            <a:endParaRPr kumimoji="1" lang="en-US" altLang="ja-JP" sz="1050" dirty="0"/>
          </a:p>
          <a:p>
            <a:pPr marL="228600" indent="-228600">
              <a:buFont typeface="+mj-lt"/>
              <a:buAutoNum type="arabicPeriod"/>
            </a:pPr>
            <a:r>
              <a:rPr kumimoji="1" lang="en-US" altLang="ja-JP" sz="1050" dirty="0"/>
              <a:t>I</a:t>
            </a:r>
            <a:r>
              <a:rPr kumimoji="1" lang="en-US" altLang="ja-JP" sz="1050" baseline="-25000" dirty="0"/>
              <a:t>B</a:t>
            </a:r>
            <a:r>
              <a:rPr kumimoji="1" lang="ja-JP" altLang="en-US" sz="1050" dirty="0"/>
              <a:t>を、「</a:t>
            </a:r>
            <a:r>
              <a:rPr kumimoji="1" lang="en-US" altLang="ja-JP" sz="1050" dirty="0"/>
              <a:t>V</a:t>
            </a:r>
            <a:r>
              <a:rPr kumimoji="1" lang="en-US" altLang="ja-JP" sz="1050" baseline="-25000" dirty="0"/>
              <a:t>CC</a:t>
            </a:r>
            <a:r>
              <a:rPr kumimoji="1" lang="ja-JP" altLang="en-US" sz="1050" dirty="0" err="1"/>
              <a:t>、</a:t>
            </a:r>
            <a:r>
              <a:rPr kumimoji="1" lang="en-US" altLang="ja-JP" sz="1050" dirty="0"/>
              <a:t>V</a:t>
            </a:r>
            <a:r>
              <a:rPr kumimoji="1" lang="en-US" altLang="ja-JP" sz="1050" baseline="-25000" dirty="0"/>
              <a:t>BE</a:t>
            </a:r>
            <a:r>
              <a:rPr kumimoji="1" lang="ja-JP" altLang="en-US" sz="1050" dirty="0" err="1"/>
              <a:t>、</a:t>
            </a:r>
            <a:r>
              <a:rPr kumimoji="1" lang="en-US" altLang="ja-JP" sz="1050" dirty="0"/>
              <a:t>R</a:t>
            </a:r>
            <a:r>
              <a:rPr kumimoji="1" lang="en-US" altLang="ja-JP" sz="1050" baseline="-25000" dirty="0"/>
              <a:t>B</a:t>
            </a:r>
            <a:r>
              <a:rPr kumimoji="1" lang="ja-JP" altLang="en-US" sz="1050" dirty="0" err="1"/>
              <a:t>、</a:t>
            </a:r>
            <a:r>
              <a:rPr kumimoji="1" lang="en-US" altLang="ja-JP" sz="1050" dirty="0" err="1"/>
              <a:t>h</a:t>
            </a:r>
            <a:r>
              <a:rPr kumimoji="1" lang="en-US" altLang="ja-JP" sz="1050" baseline="-25000" dirty="0" err="1"/>
              <a:t>FE</a:t>
            </a:r>
            <a:r>
              <a:rPr kumimoji="1" lang="ja-JP" altLang="en-US" sz="1050" dirty="0" err="1"/>
              <a:t>、</a:t>
            </a:r>
            <a:r>
              <a:rPr kumimoji="1" lang="en-US" altLang="ja-JP" sz="1050" dirty="0"/>
              <a:t>R</a:t>
            </a:r>
            <a:r>
              <a:rPr kumimoji="1" lang="en-US" altLang="ja-JP" sz="1050" baseline="-25000" dirty="0"/>
              <a:t>C</a:t>
            </a:r>
            <a:r>
              <a:rPr kumimoji="1" lang="ja-JP" altLang="en-US" sz="1050" dirty="0"/>
              <a:t>」を用いて表せ。</a:t>
            </a:r>
            <a:endParaRPr kumimoji="1" lang="en-US" altLang="ja-JP" sz="1050" dirty="0"/>
          </a:p>
          <a:p>
            <a:pPr marL="228600" indent="-228600">
              <a:buFont typeface="+mj-lt"/>
              <a:buAutoNum type="arabicPeriod"/>
            </a:pPr>
            <a:r>
              <a:rPr kumimoji="1" lang="ja-JP" altLang="en-US" sz="1050" dirty="0"/>
              <a:t>ベース電流</a:t>
            </a:r>
            <a:r>
              <a:rPr kumimoji="1" lang="en-US" altLang="ja-JP" sz="1050" dirty="0"/>
              <a:t>I</a:t>
            </a:r>
            <a:r>
              <a:rPr kumimoji="1" lang="en-US" altLang="ja-JP" sz="1050" baseline="-25000" dirty="0"/>
              <a:t>B</a:t>
            </a:r>
            <a:r>
              <a:rPr kumimoji="1" lang="ja-JP" altLang="en-US" sz="1050" dirty="0"/>
              <a:t>を求めよ。</a:t>
            </a:r>
            <a:endParaRPr kumimoji="1" lang="en-US" altLang="ja-JP" sz="1050" dirty="0"/>
          </a:p>
          <a:p>
            <a:pPr marL="228600" indent="-228600">
              <a:buFont typeface="+mj-lt"/>
              <a:buAutoNum type="arabicPeriod"/>
            </a:pPr>
            <a:r>
              <a:rPr kumimoji="1" lang="ja-JP" altLang="en-US" sz="1050" dirty="0"/>
              <a:t>コレクタ電流</a:t>
            </a:r>
            <a:r>
              <a:rPr kumimoji="1" lang="en-US" altLang="ja-JP" sz="1050" dirty="0"/>
              <a:t>I</a:t>
            </a:r>
            <a:r>
              <a:rPr kumimoji="1" lang="en-US" altLang="ja-JP" sz="1050" baseline="-25000" dirty="0"/>
              <a:t>C</a:t>
            </a:r>
            <a:r>
              <a:rPr kumimoji="1" lang="ja-JP" altLang="en-US" sz="1050" dirty="0"/>
              <a:t>を求めよ。</a:t>
            </a:r>
            <a:endParaRPr kumimoji="1" lang="en-US" altLang="ja-JP" sz="1050" dirty="0"/>
          </a:p>
        </p:txBody>
      </p:sp>
    </p:spTree>
    <p:extLst>
      <p:ext uri="{BB962C8B-B14F-4D97-AF65-F5344CB8AC3E}">
        <p14:creationId xmlns:p14="http://schemas.microsoft.com/office/powerpoint/2010/main" val="292203241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1472</TotalTime>
  <Words>4157</Words>
  <Application>Microsoft Macintosh PowerPoint</Application>
  <PresentationFormat>A4 210 x 297 mm</PresentationFormat>
  <Paragraphs>830</Paragraphs>
  <Slides>26</Slides>
  <Notes>8</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26</vt:i4>
      </vt:variant>
    </vt:vector>
  </HeadingPairs>
  <TitlesOfParts>
    <vt:vector size="32" baseType="lpstr">
      <vt:lpstr>游ゴシック</vt:lpstr>
      <vt:lpstr>Arial</vt:lpstr>
      <vt:lpstr>Calibri</vt:lpstr>
      <vt:lpstr>Calibri Light</vt:lpstr>
      <vt:lpstr>Cambria Math</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omae</dc:creator>
  <cp:lastModifiedBy>大前 佑斗</cp:lastModifiedBy>
  <cp:revision>94</cp:revision>
  <cp:lastPrinted>2018-12-10T08:48:43Z</cp:lastPrinted>
  <dcterms:created xsi:type="dcterms:W3CDTF">2018-03-05T06:56:26Z</dcterms:created>
  <dcterms:modified xsi:type="dcterms:W3CDTF">2019-01-11T06:21:48Z</dcterms:modified>
</cp:coreProperties>
</file>